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992" r:id="rId4"/>
    <p:sldMasterId id="2147483989" r:id="rId5"/>
  </p:sldMasterIdLst>
  <p:notesMasterIdLst>
    <p:notesMasterId r:id="rId31"/>
  </p:notesMasterIdLst>
  <p:handoutMasterIdLst>
    <p:handoutMasterId r:id="rId32"/>
  </p:handoutMasterIdLst>
  <p:sldIdLst>
    <p:sldId id="303" r:id="rId6"/>
    <p:sldId id="304" r:id="rId7"/>
    <p:sldId id="328" r:id="rId8"/>
    <p:sldId id="329" r:id="rId9"/>
    <p:sldId id="277" r:id="rId10"/>
    <p:sldId id="305" r:id="rId11"/>
    <p:sldId id="330" r:id="rId12"/>
    <p:sldId id="313" r:id="rId13"/>
    <p:sldId id="306" r:id="rId14"/>
    <p:sldId id="307" r:id="rId15"/>
    <p:sldId id="284" r:id="rId16"/>
    <p:sldId id="278" r:id="rId17"/>
    <p:sldId id="311" r:id="rId18"/>
    <p:sldId id="314" r:id="rId19"/>
    <p:sldId id="315" r:id="rId20"/>
    <p:sldId id="316" r:id="rId21"/>
    <p:sldId id="333" r:id="rId22"/>
    <p:sldId id="318" r:id="rId23"/>
    <p:sldId id="319" r:id="rId24"/>
    <p:sldId id="322" r:id="rId25"/>
    <p:sldId id="323" r:id="rId26"/>
    <p:sldId id="324" r:id="rId27"/>
    <p:sldId id="325" r:id="rId28"/>
    <p:sldId id="326" r:id="rId29"/>
    <p:sldId id="334" r:id="rId30"/>
  </p:sldIdLst>
  <p:sldSz cx="9144000" cy="6858000" type="screen4x3"/>
  <p:notesSz cx="6997700" cy="9271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19" userDrawn="1">
          <p15:clr>
            <a:srgbClr val="A4A3A4"/>
          </p15:clr>
        </p15:guide>
        <p15:guide id="2" pos="22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67B14B"/>
    <a:srgbClr val="000000"/>
    <a:srgbClr val="064308"/>
    <a:srgbClr val="E6E8DC"/>
    <a:srgbClr val="B7B58A"/>
    <a:srgbClr val="0F0C8F"/>
    <a:srgbClr val="CC0000"/>
    <a:srgbClr val="FFAE1A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10" autoAdjust="0"/>
    <p:restoredTop sz="94660"/>
  </p:normalViewPr>
  <p:slideViewPr>
    <p:cSldViewPr snapToObjects="1">
      <p:cViewPr varScale="1">
        <p:scale>
          <a:sx n="111" d="100"/>
          <a:sy n="111" d="100"/>
        </p:scale>
        <p:origin x="1482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Objects="1">
      <p:cViewPr varScale="1">
        <p:scale>
          <a:sx n="121" d="100"/>
          <a:sy n="121" d="100"/>
        </p:scale>
        <p:origin x="4884" y="96"/>
      </p:cViewPr>
      <p:guideLst>
        <p:guide orient="horz" pos="2919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257101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337" cy="463471"/>
          </a:xfrm>
          <a:prstGeom prst="rect">
            <a:avLst/>
          </a:prstGeom>
        </p:spPr>
        <p:txBody>
          <a:bodyPr vert="horz" wrap="square" lIns="92400" tIns="46200" rIns="92400" bIns="4620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49" charset="0"/>
                <a:ea typeface="ヒラギノ角ゴ Pro W3" pitchFamily="49" charset="-128"/>
                <a:cs typeface="ヒラギノ角ゴ Pro W3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3744" y="0"/>
            <a:ext cx="3032337" cy="463471"/>
          </a:xfrm>
          <a:prstGeom prst="rect">
            <a:avLst/>
          </a:prstGeom>
        </p:spPr>
        <p:txBody>
          <a:bodyPr vert="horz" wrap="square" lIns="92400" tIns="46200" rIns="92400" bIns="4620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58165478-8271-4537-9DBA-6DB278E2C8C0}" type="datetime1">
              <a:rPr lang="en-US"/>
              <a:pPr>
                <a:defRPr/>
              </a:pPr>
              <a:t>5/30/2019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5325"/>
            <a:ext cx="4635500" cy="3476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2400" tIns="46200" rIns="92400" bIns="4620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9770" y="4403765"/>
            <a:ext cx="5598160" cy="4171233"/>
          </a:xfrm>
          <a:prstGeom prst="rect">
            <a:avLst/>
          </a:prstGeom>
        </p:spPr>
        <p:txBody>
          <a:bodyPr vert="horz" wrap="square" lIns="92400" tIns="46200" rIns="92400" bIns="4620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0"/>
            <a:r>
              <a:rPr lang="en-US" noProof="0"/>
              <a:t>Third level</a:t>
            </a:r>
          </a:p>
          <a:p>
            <a:pPr lvl="0"/>
            <a:r>
              <a:rPr lang="en-US" noProof="0"/>
              <a:t>Fourth level</a:t>
            </a:r>
          </a:p>
          <a:p>
            <a:pPr lvl="0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05937"/>
            <a:ext cx="3032337" cy="463470"/>
          </a:xfrm>
          <a:prstGeom prst="rect">
            <a:avLst/>
          </a:prstGeom>
        </p:spPr>
        <p:txBody>
          <a:bodyPr vert="horz" wrap="square" lIns="92400" tIns="46200" rIns="92400" bIns="4620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49" charset="0"/>
                <a:ea typeface="ヒラギノ角ゴ Pro W3" pitchFamily="49" charset="-128"/>
                <a:cs typeface="ヒラギノ角ゴ Pro W3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3744" y="8805937"/>
            <a:ext cx="3032337" cy="463470"/>
          </a:xfrm>
          <a:prstGeom prst="rect">
            <a:avLst/>
          </a:prstGeom>
        </p:spPr>
        <p:txBody>
          <a:bodyPr vert="horz" wrap="square" lIns="92400" tIns="46200" rIns="92400" bIns="4620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74EB2CD8-9047-43A5-BEAD-229CAC8CFC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3162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pitchFamily="-65" charset="-128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pitchFamily="-65" charset="-128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2051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84153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9735C21-B02B-46BE-93C2-5A30D2D63936}" type="slidenum">
              <a:rPr lang="en-US" altLang="en-US" smtClean="0"/>
              <a:pPr>
                <a:spcBef>
                  <a:spcPct val="0"/>
                </a:spcBef>
              </a:pPr>
              <a:t>3</a:t>
            </a:fld>
            <a:endParaRPr lang="en-US" altLang="en-US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smtClean="0"/>
              <a:t>(Have audience identify parts of the atom)</a:t>
            </a:r>
            <a:r>
              <a:rPr lang="en-US" altLang="en-US" smtClean="0"/>
              <a:t> At NSCL, we study the nucleus of the atom. Specifically, we study nuclei that are rare, unstable. </a:t>
            </a:r>
          </a:p>
        </p:txBody>
      </p:sp>
    </p:spTree>
    <p:extLst>
      <p:ext uri="{BB962C8B-B14F-4D97-AF65-F5344CB8AC3E}">
        <p14:creationId xmlns:p14="http://schemas.microsoft.com/office/powerpoint/2010/main" val="3467772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29F4D6F-011B-4D0F-B6BC-B8E14A1356A7}" type="slidenum">
              <a:rPr lang="en-US" altLang="en-US" smtClean="0"/>
              <a:pPr>
                <a:spcBef>
                  <a:spcPct val="0"/>
                </a:spcBef>
              </a:pPr>
              <a:t>4</a:t>
            </a:fld>
            <a:endParaRPr lang="en-US" alt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/>
            <a:r>
              <a:rPr lang="en-US" altLang="en-US" smtClean="0"/>
              <a:t>The nucleus is really small, can’t see even with the most powerful microscopes.  It’s as small compared to you as you are compared to the ENTIRE SOLAR SYSTEM.</a:t>
            </a:r>
          </a:p>
        </p:txBody>
      </p:sp>
    </p:spTree>
    <p:extLst>
      <p:ext uri="{BB962C8B-B14F-4D97-AF65-F5344CB8AC3E}">
        <p14:creationId xmlns:p14="http://schemas.microsoft.com/office/powerpoint/2010/main" val="1094831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2051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381425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2051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3276372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2051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8523654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2051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907712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2051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4152196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out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38024" y="1238250"/>
            <a:ext cx="7489976" cy="4539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6447" tIns="43223" rIns="86447" bIns="43223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sz="26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121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9161228" cy="1003103"/>
          </a:xfrm>
          <a:prstGeom prst="rect">
            <a:avLst/>
          </a:prstGeom>
          <a:solidFill>
            <a:srgbClr val="E6E8D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99016" tIns="99508" rIns="199016" bIns="9950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5361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718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421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A78CA-A366-463A-825D-27002063E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496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6382F-0F7B-49D3-8932-BC432024B8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133352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266EA-EDB3-41CF-9E77-76047EE3E9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160054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out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38024" y="1238250"/>
            <a:ext cx="7489976" cy="4539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6447" tIns="43223" rIns="86447" bIns="43223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sz="26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9161228" cy="1003103"/>
          </a:xfrm>
          <a:prstGeom prst="rect">
            <a:avLst/>
          </a:prstGeom>
          <a:solidFill>
            <a:srgbClr val="E6E8D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99016" tIns="99508" rIns="199016" bIns="9950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5361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718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7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5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6156813"/>
            <a:ext cx="9144000" cy="724793"/>
          </a:xfrm>
          <a:prstGeom prst="rect">
            <a:avLst/>
          </a:prstGeom>
          <a:solidFill>
            <a:srgbClr val="E6E8D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99016" tIns="99508" rIns="199016" bIns="9950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5361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718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195225"/>
            <a:ext cx="579349" cy="6579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228978"/>
            <a:ext cx="463888" cy="580461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295400" y="6228978"/>
            <a:ext cx="32004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Gotham Book" pitchFamily="50" charset="0"/>
                <a:cs typeface="Gotham Book" pitchFamily="50" charset="0"/>
              </a:rPr>
              <a:t>U.S.</a:t>
            </a:r>
            <a:r>
              <a:rPr lang="en-US" sz="900" baseline="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Gotham Book" pitchFamily="50" charset="0"/>
                <a:cs typeface="Gotham Book" pitchFamily="50" charset="0"/>
              </a:rPr>
              <a:t> Department of Energy Office of Science</a:t>
            </a:r>
          </a:p>
          <a:p>
            <a:r>
              <a:rPr lang="en-US" sz="900" baseline="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Gotham Book" pitchFamily="50" charset="0"/>
                <a:cs typeface="Gotham Book" pitchFamily="50" charset="0"/>
              </a:rPr>
              <a:t>National Science Foundation</a:t>
            </a:r>
          </a:p>
          <a:p>
            <a:r>
              <a:rPr lang="en-US" sz="900" baseline="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Gotham Book" pitchFamily="50" charset="0"/>
                <a:cs typeface="Gotham Book" pitchFamily="50" charset="0"/>
              </a:rPr>
              <a:t>Michigan State University</a:t>
            </a:r>
            <a:endParaRPr lang="en-US" sz="900" dirty="0">
              <a:solidFill>
                <a:schemeClr val="tx2">
                  <a:lumMod val="75000"/>
                  <a:lumOff val="25000"/>
                </a:schemeClr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0" y="0"/>
            <a:ext cx="9161228" cy="1003103"/>
          </a:xfrm>
          <a:prstGeom prst="rect">
            <a:avLst/>
          </a:prstGeom>
          <a:solidFill>
            <a:srgbClr val="E6E8D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99016" tIns="99508" rIns="199016" bIns="9950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55361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718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37340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036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14074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371109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828148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0178" indent="-180178" algn="l" defTabSz="803293" rtl="0" eaLnBrk="1" fontAlgn="base" hangingPunct="1">
        <a:lnSpc>
          <a:spcPct val="90000"/>
        </a:lnSpc>
        <a:spcBef>
          <a:spcPts val="1206"/>
        </a:spcBef>
        <a:spcAft>
          <a:spcPct val="0"/>
        </a:spcAft>
        <a:buSzPct val="100000"/>
        <a:buFont typeface="Wingdings" pitchFamily="2" charset="2"/>
        <a:buChar char="§"/>
        <a:defRPr sz="220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63359" indent="-151650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Arial" pitchFamily="34" charset="0"/>
        <a:buChar char="•"/>
        <a:defRPr sz="20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591584" indent="-160658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28219" indent="-133632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6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1002991" indent="-180178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4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2223294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680333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137372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594407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4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09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8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24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60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00" y="6145006"/>
            <a:ext cx="2209800" cy="736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774" y="5564145"/>
            <a:ext cx="1972809" cy="6576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667455"/>
            <a:ext cx="2698400" cy="45098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E79C30C-015D-6A43-AF98-91BD37A04167}"/>
              </a:ext>
            </a:extLst>
          </p:cNvPr>
          <p:cNvGrpSpPr/>
          <p:nvPr userDrawn="1"/>
        </p:nvGrpSpPr>
        <p:grpSpPr>
          <a:xfrm>
            <a:off x="5676634" y="5580276"/>
            <a:ext cx="3341334" cy="625342"/>
            <a:chOff x="6170991" y="3667486"/>
            <a:chExt cx="3678934" cy="68852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1C30339-BC84-9C41-9282-2640A0E55648}"/>
                </a:ext>
              </a:extLst>
            </p:cNvPr>
            <p:cNvSpPr txBox="1"/>
            <p:nvPr/>
          </p:nvSpPr>
          <p:spPr>
            <a:xfrm>
              <a:off x="6800527" y="3811693"/>
              <a:ext cx="3049398" cy="406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800" dirty="0">
                  <a:latin typeface="Garamond" panose="02020404030301010803" pitchFamily="18" charset="0"/>
                </a:rPr>
                <a:t>National Science Foundation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7E4AE37-7BCD-3241-BBAB-24D48E19D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0991" y="3667486"/>
              <a:ext cx="684402" cy="688525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036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14074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371109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828148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0178" indent="-180178" algn="l" defTabSz="803293" rtl="0" eaLnBrk="1" fontAlgn="base" hangingPunct="1">
        <a:lnSpc>
          <a:spcPct val="90000"/>
        </a:lnSpc>
        <a:spcBef>
          <a:spcPts val="1206"/>
        </a:spcBef>
        <a:spcAft>
          <a:spcPct val="0"/>
        </a:spcAft>
        <a:buSzPct val="100000"/>
        <a:buFont typeface="Wingdings" pitchFamily="2" charset="2"/>
        <a:buChar char="§"/>
        <a:defRPr sz="220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63359" indent="-151650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Arial" pitchFamily="34" charset="0"/>
        <a:buChar char="•"/>
        <a:defRPr sz="20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591584" indent="-160658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28219" indent="-133632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6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1002991" indent="-180178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4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2223294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680333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137372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594407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4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09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8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24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60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scl.msu.edu/public/education" TargetMode="External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microsoft.com/office/2007/relationships/hdphoto" Target="../media/hdphoto7.wdp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5" Type="http://schemas.microsoft.com/office/2007/relationships/hdphoto" Target="../media/hdphoto8.wdp"/><Relationship Id="rId10" Type="http://schemas.openxmlformats.org/officeDocument/2006/relationships/image" Target="../media/image52.png"/><Relationship Id="rId4" Type="http://schemas.openxmlformats.org/officeDocument/2006/relationships/image" Target="../media/image49.png"/><Relationship Id="rId9" Type="http://schemas.microsoft.com/office/2007/relationships/hdphoto" Target="../media/hdphoto5.wdp"/><Relationship Id="rId1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68.png"/><Relationship Id="rId4" Type="http://schemas.microsoft.com/office/2007/relationships/hdphoto" Target="../media/hdphoto9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scl.msu.edu/" TargetMode="External"/><Relationship Id="rId3" Type="http://schemas.openxmlformats.org/officeDocument/2006/relationships/image" Target="../media/image76.png"/><Relationship Id="rId7" Type="http://schemas.openxmlformats.org/officeDocument/2006/relationships/hyperlink" Target="mailto:visits@nscl.msu.edu" TargetMode="External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6" Type="http://schemas.openxmlformats.org/officeDocument/2006/relationships/hyperlink" Target="shop.msu.edu" TargetMode="External"/><Relationship Id="rId11" Type="http://schemas.openxmlformats.org/officeDocument/2006/relationships/image" Target="../media/image80.png"/><Relationship Id="rId5" Type="http://schemas.openxmlformats.org/officeDocument/2006/relationships/hyperlink" Target="http://msupress.org/books/book/?id=50-1D0-33F8#.VkOF-rerT0M" TargetMode="External"/><Relationship Id="rId10" Type="http://schemas.openxmlformats.org/officeDocument/2006/relationships/image" Target="../media/image79.jpeg"/><Relationship Id="rId4" Type="http://schemas.openxmlformats.org/officeDocument/2006/relationships/image" Target="../media/image77.png"/><Relationship Id="rId9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jpeg"/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12" Type="http://schemas.openxmlformats.org/officeDocument/2006/relationships/image" Target="../media/image24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3.jpe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emf"/><Relationship Id="rId9" Type="http://schemas.openxmlformats.org/officeDocument/2006/relationships/image" Target="../media/image21.jpeg"/><Relationship Id="rId1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>
          <a:xfrm>
            <a:off x="0" y="1676400"/>
            <a:ext cx="9144000" cy="1564729"/>
          </a:xfrm>
          <a:prstGeom prst="rect">
            <a:avLst/>
          </a:prstGeom>
        </p:spPr>
        <p:txBody>
          <a:bodyPr/>
          <a:lstStyle>
            <a:lvl1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036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074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109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148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75000"/>
              </a:lnSpc>
              <a:spcBef>
                <a:spcPct val="30000"/>
              </a:spcBef>
              <a:defRPr/>
            </a:pPr>
            <a:r>
              <a:rPr lang="en-US" sz="4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WHO WILL DISCOVER</a:t>
            </a:r>
          </a:p>
          <a:p>
            <a:pPr>
              <a:lnSpc>
                <a:spcPct val="75000"/>
              </a:lnSpc>
              <a:spcBef>
                <a:spcPct val="30000"/>
              </a:spcBef>
              <a:defRPr/>
            </a:pPr>
            <a:r>
              <a:rPr lang="en-US" sz="4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OUR FUTURE?</a:t>
            </a:r>
            <a:endParaRPr lang="en-US" sz="4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75000"/>
              </a:lnSpc>
              <a:spcBef>
                <a:spcPct val="30000"/>
              </a:spcBef>
              <a:defRPr/>
            </a:pPr>
            <a:r>
              <a:rPr lang="en-US" sz="2000" i="1" dirty="0" smtClean="0"/>
              <a:t>World-class nuclear experimentation and theory at </a:t>
            </a:r>
            <a:r>
              <a:rPr lang="en-US" sz="2000" i="1" dirty="0" smtClean="0">
                <a:solidFill>
                  <a:schemeClr val="accent4"/>
                </a:solidFill>
              </a:rPr>
              <a:t>MSU</a:t>
            </a:r>
            <a:endParaRPr lang="en-US" sz="2000" i="1" dirty="0">
              <a:solidFill>
                <a:schemeClr val="accent4"/>
              </a:solidFill>
            </a:endParaRPr>
          </a:p>
        </p:txBody>
      </p:sp>
      <p:sp>
        <p:nvSpPr>
          <p:cNvPr id="6" name="Subtitle 6"/>
          <p:cNvSpPr txBox="1">
            <a:spLocks/>
          </p:cNvSpPr>
          <p:nvPr/>
        </p:nvSpPr>
        <p:spPr>
          <a:xfrm>
            <a:off x="128289" y="3657600"/>
            <a:ext cx="9144000" cy="1219200"/>
          </a:xfrm>
          <a:prstGeom prst="rect">
            <a:avLst/>
          </a:prstGeom>
        </p:spPr>
        <p:txBody>
          <a:bodyPr/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Font typeface="Wingdings" pitchFamily="2" charset="2"/>
              <a:buNone/>
            </a:pPr>
            <a:r>
              <a:rPr lang="en-US" sz="1800" kern="0" dirty="0" smtClean="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rPr>
              <a:t>Dr. Zach Constan</a:t>
            </a:r>
          </a:p>
          <a:p>
            <a:pPr marL="0" indent="0" algn="ctr">
              <a:spcBef>
                <a:spcPts val="600"/>
              </a:spcBef>
              <a:buFont typeface="Wingdings" pitchFamily="2" charset="2"/>
              <a:buNone/>
            </a:pPr>
            <a:r>
              <a:rPr lang="en-US" sz="1800" kern="0" dirty="0" smtClean="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rPr>
              <a:t>Outreach Coordinator</a:t>
            </a:r>
          </a:p>
          <a:p>
            <a:pPr marL="0" indent="0" algn="ctr">
              <a:spcBef>
                <a:spcPts val="600"/>
              </a:spcBef>
              <a:buFont typeface="Wingdings" pitchFamily="2" charset="2"/>
              <a:buNone/>
            </a:pPr>
            <a:r>
              <a:rPr lang="en-US" sz="1800" kern="0" dirty="0" smtClean="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rPr>
              <a:t>National Superconducting Cyclotron Laboratory (NSCL)</a:t>
            </a:r>
          </a:p>
          <a:p>
            <a:pPr marL="0" indent="0" algn="ctr">
              <a:buFont typeface="Wingdings" pitchFamily="2" charset="2"/>
              <a:buNone/>
            </a:pPr>
            <a:endParaRPr lang="en-US" sz="1800" kern="0" dirty="0" smtClean="0">
              <a:ea typeface="ＭＳ Ｐゴシック"/>
              <a:cs typeface="ＭＳ Ｐゴシック"/>
            </a:endParaRPr>
          </a:p>
          <a:p>
            <a:pPr marL="0" indent="0" algn="ctr">
              <a:buFont typeface="Wingdings" pitchFamily="2" charset="2"/>
              <a:buNone/>
            </a:pPr>
            <a:endParaRPr lang="en-US" sz="1800" kern="0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5" name="Oval 4"/>
          <p:cNvSpPr/>
          <p:nvPr/>
        </p:nvSpPr>
        <p:spPr>
          <a:xfrm>
            <a:off x="3733800" y="350520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2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8600"/>
            <a:ext cx="7886700" cy="1325563"/>
          </a:xfrm>
        </p:spPr>
        <p:txBody>
          <a:bodyPr/>
          <a:lstStyle/>
          <a:p>
            <a:r>
              <a:rPr lang="en-US" sz="4000" dirty="0" smtClean="0"/>
              <a:t>Training the next generation</a:t>
            </a:r>
            <a:endParaRPr lang="en-US" sz="4000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628650" y="1143000"/>
            <a:ext cx="4368800" cy="2198914"/>
          </a:xfrm>
          <a:prstGeom prst="rect">
            <a:avLst/>
          </a:prstGeom>
        </p:spPr>
        <p:txBody>
          <a:bodyPr>
            <a:normAutofit/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kern="0" dirty="0" smtClean="0"/>
              <a:t>NSCL has the </a:t>
            </a:r>
          </a:p>
          <a:p>
            <a:pPr marL="0" indent="0" algn="ctr">
              <a:buFont typeface="Wingdings" pitchFamily="2" charset="2"/>
              <a:buNone/>
            </a:pPr>
            <a:r>
              <a:rPr lang="en-US" sz="3200" b="1" kern="0" dirty="0" smtClean="0">
                <a:latin typeface="Arial Black" panose="020B0A04020102020204" pitchFamily="34" charset="0"/>
              </a:rPr>
              <a:t>#1 ranked nuclear science program </a:t>
            </a:r>
          </a:p>
          <a:p>
            <a:pPr marL="0" indent="0" algn="ctr">
              <a:buFont typeface="Wingdings" pitchFamily="2" charset="2"/>
              <a:buNone/>
            </a:pPr>
            <a:r>
              <a:rPr lang="en-US" kern="0" dirty="0" smtClean="0"/>
              <a:t>among US graduate schools</a:t>
            </a:r>
          </a:p>
          <a:p>
            <a:pPr marL="0" indent="0" algn="ctr">
              <a:buFont typeface="Wingdings" pitchFamily="2" charset="2"/>
              <a:buNone/>
            </a:pPr>
            <a:r>
              <a:rPr lang="en-US" sz="1200" i="1" kern="0" dirty="0" smtClean="0"/>
              <a:t>(U.S. News &amp; World Report, 2018)</a:t>
            </a:r>
            <a:endParaRPr lang="en-US" sz="1200" i="1" kern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943" y="1142999"/>
            <a:ext cx="2988816" cy="2198915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932900" y="3683000"/>
            <a:ext cx="3850881" cy="24765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NSCL Outreach offers:</a:t>
            </a:r>
          </a:p>
          <a:p>
            <a:r>
              <a:rPr lang="en-US" sz="1800" b="1" dirty="0" smtClean="0">
                <a:solidFill>
                  <a:schemeClr val="tx1"/>
                </a:solidFill>
              </a:rPr>
              <a:t>Tours</a:t>
            </a:r>
            <a:r>
              <a:rPr lang="en-US" sz="1800" dirty="0" smtClean="0">
                <a:solidFill>
                  <a:schemeClr val="tx1"/>
                </a:solidFill>
              </a:rPr>
              <a:t> for the general public</a:t>
            </a:r>
          </a:p>
          <a:p>
            <a:r>
              <a:rPr lang="en-US" sz="1800" b="1" dirty="0" smtClean="0">
                <a:solidFill>
                  <a:schemeClr val="tx1"/>
                </a:solidFill>
              </a:rPr>
              <a:t>Summer research programs </a:t>
            </a:r>
            <a:r>
              <a:rPr lang="en-US" sz="1800" dirty="0" smtClean="0">
                <a:solidFill>
                  <a:schemeClr val="tx1"/>
                </a:solidFill>
              </a:rPr>
              <a:t>for middle &amp; high school students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Nuclear science experiments and </a:t>
            </a:r>
            <a:r>
              <a:rPr lang="en-US" sz="1800" b="1" dirty="0" smtClean="0">
                <a:solidFill>
                  <a:schemeClr val="tx1"/>
                </a:solidFill>
              </a:rPr>
              <a:t>lessons for teachers </a:t>
            </a:r>
            <a:r>
              <a:rPr lang="en-US" sz="1800" dirty="0" smtClean="0">
                <a:solidFill>
                  <a:schemeClr val="tx1"/>
                </a:solidFill>
              </a:rPr>
              <a:t>to use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For more information online: </a:t>
            </a:r>
            <a:r>
              <a:rPr lang="en-US" sz="1800" dirty="0">
                <a:solidFill>
                  <a:srgbClr val="67B14B"/>
                </a:solidFill>
                <a:hlinkClick r:id="rId3"/>
              </a:rPr>
              <a:t>www.nscl.msu.edu/public/education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1" y="3429000"/>
            <a:ext cx="3429000" cy="257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34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0815" y="2663426"/>
            <a:ext cx="2065158" cy="184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4358761" y="1219200"/>
            <a:ext cx="4463406" cy="4134236"/>
            <a:chOff x="2976" y="808"/>
            <a:chExt cx="2278" cy="2110"/>
          </a:xfrm>
        </p:grpSpPr>
        <p:sp>
          <p:nvSpPr>
            <p:cNvPr id="12296" name="Text Box 23"/>
            <p:cNvSpPr txBox="1">
              <a:spLocks noChangeArrowheads="1"/>
            </p:cNvSpPr>
            <p:nvPr/>
          </p:nvSpPr>
          <p:spPr bwMode="auto">
            <a:xfrm>
              <a:off x="4252" y="1858"/>
              <a:ext cx="1002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</a:rPr>
                <a:t>Gamma </a:t>
              </a:r>
              <a:r>
                <a:rPr lang="en-US" altLang="en-US" sz="1600" dirty="0" smtClean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</a:rPr>
                <a:t>ray 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</a:pPr>
              <a:r>
                <a:rPr lang="en-US" altLang="en-US" sz="1600" dirty="0" smtClean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</a:rPr>
                <a:t>(high energy light)</a:t>
              </a:r>
              <a:endParaRPr lang="en-US" altLang="en-US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298" name="Rectangle 7"/>
            <p:cNvSpPr>
              <a:spLocks noChangeArrowheads="1"/>
            </p:cNvSpPr>
            <p:nvPr/>
          </p:nvSpPr>
          <p:spPr bwMode="auto">
            <a:xfrm>
              <a:off x="3144" y="994"/>
              <a:ext cx="1968" cy="1924"/>
            </a:xfrm>
            <a:prstGeom prst="rect">
              <a:avLst/>
            </a:prstGeom>
            <a:noFill/>
            <a:ln w="19050">
              <a:solidFill>
                <a:srgbClr val="D6A162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endParaRPr lang="en-US" altLang="en-US" sz="44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12299" name="Picture 1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696" y="2212"/>
              <a:ext cx="288" cy="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0" name="Picture 1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368" y="808"/>
              <a:ext cx="947" cy="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1" name="Picture 1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04" y="2640"/>
              <a:ext cx="255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2" name="Picture 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696" y="1540"/>
              <a:ext cx="288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3" name="Line 16"/>
            <p:cNvSpPr>
              <a:spLocks noChangeShapeType="1"/>
            </p:cNvSpPr>
            <p:nvPr/>
          </p:nvSpPr>
          <p:spPr bwMode="auto">
            <a:xfrm flipV="1">
              <a:off x="3024" y="1392"/>
              <a:ext cx="432" cy="240"/>
            </a:xfrm>
            <a:prstGeom prst="line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2304" name="Line 17"/>
            <p:cNvSpPr>
              <a:spLocks noChangeShapeType="1"/>
            </p:cNvSpPr>
            <p:nvPr/>
          </p:nvSpPr>
          <p:spPr bwMode="auto">
            <a:xfrm flipV="1">
              <a:off x="3072" y="1728"/>
              <a:ext cx="528" cy="144"/>
            </a:xfrm>
            <a:prstGeom prst="line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2305" name="Line 18"/>
            <p:cNvSpPr>
              <a:spLocks noChangeShapeType="1"/>
            </p:cNvSpPr>
            <p:nvPr/>
          </p:nvSpPr>
          <p:spPr bwMode="auto">
            <a:xfrm flipV="1">
              <a:off x="3072" y="2016"/>
              <a:ext cx="288" cy="0"/>
            </a:xfrm>
            <a:prstGeom prst="line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2306" name="Line 19"/>
            <p:cNvSpPr>
              <a:spLocks noChangeShapeType="1"/>
            </p:cNvSpPr>
            <p:nvPr/>
          </p:nvSpPr>
          <p:spPr bwMode="auto">
            <a:xfrm>
              <a:off x="3024" y="2208"/>
              <a:ext cx="576" cy="96"/>
            </a:xfrm>
            <a:prstGeom prst="line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2307" name="Line 20"/>
            <p:cNvSpPr>
              <a:spLocks noChangeShapeType="1"/>
            </p:cNvSpPr>
            <p:nvPr/>
          </p:nvSpPr>
          <p:spPr bwMode="auto">
            <a:xfrm>
              <a:off x="2976" y="2352"/>
              <a:ext cx="480" cy="336"/>
            </a:xfrm>
            <a:prstGeom prst="line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2308" name="Text Box 21"/>
            <p:cNvSpPr txBox="1">
              <a:spLocks noChangeArrowheads="1"/>
            </p:cNvSpPr>
            <p:nvPr/>
          </p:nvSpPr>
          <p:spPr bwMode="auto">
            <a:xfrm>
              <a:off x="3888" y="1056"/>
              <a:ext cx="1008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</a:rPr>
                <a:t>Alpha particle </a:t>
              </a:r>
              <a:r>
                <a:rPr lang="en-US" altLang="en-US" sz="1600" dirty="0" smtClean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</a:rPr>
                <a:t>(Helium </a:t>
              </a:r>
              <a:r>
                <a:rPr lang="en-US" altLang="en-US" sz="16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</a:rPr>
                <a:t>nucleus)</a:t>
              </a:r>
            </a:p>
          </p:txBody>
        </p:sp>
        <p:sp>
          <p:nvSpPr>
            <p:cNvPr id="12309" name="Text Box 22"/>
            <p:cNvSpPr txBox="1">
              <a:spLocks noChangeArrowheads="1"/>
            </p:cNvSpPr>
            <p:nvPr/>
          </p:nvSpPr>
          <p:spPr bwMode="auto">
            <a:xfrm>
              <a:off x="4032" y="1536"/>
              <a:ext cx="100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</a:rPr>
                <a:t>Proton</a:t>
              </a:r>
            </a:p>
          </p:txBody>
        </p:sp>
        <p:sp>
          <p:nvSpPr>
            <p:cNvPr id="12310" name="Text Box 24"/>
            <p:cNvSpPr txBox="1">
              <a:spLocks noChangeArrowheads="1"/>
            </p:cNvSpPr>
            <p:nvPr/>
          </p:nvSpPr>
          <p:spPr bwMode="auto">
            <a:xfrm>
              <a:off x="3984" y="2256"/>
              <a:ext cx="100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00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</a:rPr>
                <a:t>Neutron</a:t>
              </a:r>
            </a:p>
          </p:txBody>
        </p:sp>
        <p:sp>
          <p:nvSpPr>
            <p:cNvPr id="12311" name="Text Box 25"/>
            <p:cNvSpPr txBox="1">
              <a:spLocks noChangeArrowheads="1"/>
            </p:cNvSpPr>
            <p:nvPr/>
          </p:nvSpPr>
          <p:spPr bwMode="auto">
            <a:xfrm>
              <a:off x="3756" y="2597"/>
              <a:ext cx="1200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600" dirty="0" smtClean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</a:rPr>
                <a:t>Beta-minus particle (electron)</a:t>
              </a:r>
              <a:endParaRPr lang="en-US" altLang="en-US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12295" name="Picture 1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168" y="1728"/>
              <a:ext cx="1343" cy="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628650" y="248922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altLang="en-US" sz="3600" dirty="0" smtClean="0"/>
              <a:t>Want to study radioactive nuclei?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4294967295"/>
          </p:nvPr>
        </p:nvSpPr>
        <p:spPr>
          <a:xfrm>
            <a:off x="387191" y="1583640"/>
            <a:ext cx="2704403" cy="41148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b="1" dirty="0" smtClean="0">
                <a:solidFill>
                  <a:srgbClr val="C00000"/>
                </a:solidFill>
              </a:rPr>
              <a:t>Problem</a:t>
            </a:r>
            <a:r>
              <a:rPr lang="en-US" altLang="en-US" dirty="0" smtClean="0">
                <a:solidFill>
                  <a:srgbClr val="C00000"/>
                </a:solidFill>
              </a:rPr>
              <a:t>: </a:t>
            </a:r>
          </a:p>
          <a:p>
            <a:r>
              <a:rPr lang="en-US" altLang="en-US" dirty="0" smtClean="0">
                <a:solidFill>
                  <a:schemeClr val="tx1"/>
                </a:solidFill>
              </a:rPr>
              <a:t>You’re making rare, interesting, but unstable nuclei</a:t>
            </a:r>
          </a:p>
          <a:p>
            <a:r>
              <a:rPr lang="en-US" altLang="en-US" dirty="0" smtClean="0">
                <a:solidFill>
                  <a:schemeClr val="tx1"/>
                </a:solidFill>
              </a:rPr>
              <a:t>They decay and emit </a:t>
            </a:r>
            <a:r>
              <a:rPr lang="en-US" altLang="en-US" b="1" dirty="0" smtClean="0">
                <a:solidFill>
                  <a:schemeClr val="tx1"/>
                </a:solidFill>
              </a:rPr>
              <a:t>radiation</a:t>
            </a:r>
            <a:r>
              <a:rPr lang="en-US" altLang="en-US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altLang="en-US" dirty="0" smtClean="0">
                <a:solidFill>
                  <a:schemeClr val="tx1"/>
                </a:solidFill>
              </a:rPr>
              <a:t>Radiation can be bad for humans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66622" y="5428878"/>
            <a:ext cx="3156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Different types of radiation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0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91869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4000" b="1" dirty="0"/>
              <a:t>Safety with radioactive nuclei</a:t>
            </a:r>
            <a:endParaRPr lang="en-US" sz="4000" b="1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28600" y="1371600"/>
            <a:ext cx="8686800" cy="3545840"/>
          </a:xfrm>
          <a:prstGeom prst="rect">
            <a:avLst/>
          </a:prstGeom>
        </p:spPr>
        <p:txBody>
          <a:bodyPr/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FontTx/>
              <a:buNone/>
            </a:pPr>
            <a:r>
              <a:rPr lang="en-US" altLang="en-US" b="1" kern="0" dirty="0" smtClean="0">
                <a:solidFill>
                  <a:srgbClr val="67B14B"/>
                </a:solidFill>
              </a:rPr>
              <a:t>Solutions</a:t>
            </a:r>
            <a:r>
              <a:rPr lang="en-US" altLang="en-US" kern="0" dirty="0" smtClean="0">
                <a:solidFill>
                  <a:schemeClr val="tx1"/>
                </a:solidFill>
              </a:rPr>
              <a:t>: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altLang="en-US" kern="0" dirty="0" smtClean="0">
                <a:solidFill>
                  <a:schemeClr val="tx1"/>
                </a:solidFill>
              </a:rPr>
              <a:t>keep radiation away from people &amp; keep people away from radiation</a:t>
            </a:r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3429000" y="2250440"/>
            <a:ext cx="2505075" cy="3248025"/>
            <a:chOff x="2256" y="960"/>
            <a:chExt cx="1578" cy="2046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960"/>
              <a:ext cx="1578" cy="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2448" y="2679"/>
              <a:ext cx="113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dirty="0">
                  <a:solidFill>
                    <a:srgbClr val="67B14B"/>
                  </a:solidFill>
                </a:rPr>
                <a:t>Surveying</a:t>
              </a:r>
            </a:p>
          </p:txBody>
        </p:sp>
      </p:grpSp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6354763" y="2250440"/>
            <a:ext cx="2293937" cy="3252788"/>
            <a:chOff x="4099" y="960"/>
            <a:chExt cx="1445" cy="2049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9" y="960"/>
              <a:ext cx="1445" cy="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4293" y="2679"/>
              <a:ext cx="977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dirty="0">
                  <a:solidFill>
                    <a:srgbClr val="67B14B"/>
                  </a:solidFill>
                </a:rPr>
                <a:t>Training</a:t>
              </a:r>
            </a:p>
          </p:txBody>
        </p:sp>
      </p:grpSp>
      <p:grpSp>
        <p:nvGrpSpPr>
          <p:cNvPr id="10" name="Group 11"/>
          <p:cNvGrpSpPr>
            <a:grpSpLocks/>
          </p:cNvGrpSpPr>
          <p:nvPr/>
        </p:nvGrpSpPr>
        <p:grpSpPr bwMode="auto">
          <a:xfrm>
            <a:off x="533400" y="2250440"/>
            <a:ext cx="2543175" cy="3248025"/>
            <a:chOff x="432" y="960"/>
            <a:chExt cx="1602" cy="2046"/>
          </a:xfrm>
        </p:grpSpPr>
        <p:sp>
          <p:nvSpPr>
            <p:cNvPr id="11" name="Text Box 5"/>
            <p:cNvSpPr txBox="1">
              <a:spLocks noChangeArrowheads="1"/>
            </p:cNvSpPr>
            <p:nvPr/>
          </p:nvSpPr>
          <p:spPr bwMode="auto">
            <a:xfrm>
              <a:off x="681" y="2679"/>
              <a:ext cx="105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dirty="0">
                  <a:solidFill>
                    <a:srgbClr val="67B14B"/>
                  </a:solidFill>
                </a:rPr>
                <a:t>Shielding</a:t>
              </a:r>
            </a:p>
          </p:txBody>
        </p:sp>
        <p:pic>
          <p:nvPicPr>
            <p:cNvPr id="12" name="Picture 9" descr="great-wall-of-chin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68"/>
            <a:stretch>
              <a:fillRect/>
            </a:stretch>
          </p:blipFill>
          <p:spPr bwMode="auto">
            <a:xfrm>
              <a:off x="432" y="960"/>
              <a:ext cx="1602" cy="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152400" y="5560378"/>
            <a:ext cx="8839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Managed by </a:t>
            </a:r>
            <a:r>
              <a:rPr lang="en-US" alt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health physicists, safety officers</a:t>
            </a:r>
          </a:p>
        </p:txBody>
      </p:sp>
    </p:spTree>
    <p:extLst>
      <p:ext uri="{BB962C8B-B14F-4D97-AF65-F5344CB8AC3E}">
        <p14:creationId xmlns:p14="http://schemas.microsoft.com/office/powerpoint/2010/main" val="303576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8600"/>
            <a:ext cx="7886700" cy="1325563"/>
          </a:xfrm>
        </p:spPr>
        <p:txBody>
          <a:bodyPr/>
          <a:lstStyle/>
          <a:p>
            <a:r>
              <a:rPr lang="en-US" sz="4000" dirty="0" smtClean="0"/>
              <a:t>Radiation exposure and you</a:t>
            </a:r>
            <a:endParaRPr lang="en-US" sz="4000" dirty="0"/>
          </a:p>
        </p:txBody>
      </p:sp>
      <p:graphicFrame>
        <p:nvGraphicFramePr>
          <p:cNvPr id="3" name="Group 3"/>
          <p:cNvGraphicFramePr>
            <a:graphicFrameLocks/>
          </p:cNvGraphicFramePr>
          <p:nvPr>
            <p:extLst/>
          </p:nvPr>
        </p:nvGraphicFramePr>
        <p:xfrm>
          <a:off x="685800" y="1444783"/>
          <a:ext cx="7848600" cy="4168776"/>
        </p:xfrm>
        <a:graphic>
          <a:graphicData uri="http://schemas.openxmlformats.org/drawingml/2006/table">
            <a:tbl>
              <a:tblPr/>
              <a:tblGrid>
                <a:gridCol w="502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1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Book Antiqua" pitchFamily="18" charset="0"/>
                        </a:rPr>
                        <a:t>Radiation source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90000">
                            <a:gamma/>
                            <a:shade val="51373"/>
                            <a:invGamma/>
                          </a:srgbClr>
                        </a:gs>
                        <a:gs pos="100000">
                          <a:srgbClr val="9900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Book Antiqua" pitchFamily="18" charset="0"/>
                        </a:rPr>
                        <a:t>Dose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90000">
                            <a:gamma/>
                            <a:shade val="51373"/>
                            <a:invGamma/>
                          </a:srgbClr>
                        </a:gs>
                        <a:gs pos="100000">
                          <a:srgbClr val="990000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19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Book Antiqua" pitchFamily="18" charset="0"/>
                        </a:rPr>
                        <a:t>Average exposure for general public (natural + medical)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90000">
                            <a:gamma/>
                            <a:shade val="51373"/>
                            <a:invGamma/>
                          </a:srgbClr>
                        </a:gs>
                        <a:gs pos="100000">
                          <a:srgbClr val="9900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Book Antiqua" pitchFamily="18" charset="0"/>
                        </a:rPr>
                        <a:t>&gt; 300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Book Antiqua" pitchFamily="18" charset="0"/>
                        </a:rPr>
                        <a:t>mRem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Book Antiqua" pitchFamily="18" charset="0"/>
                        </a:rPr>
                        <a:t>/yr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90000">
                            <a:gamma/>
                            <a:shade val="51373"/>
                            <a:invGamma/>
                          </a:srgbClr>
                        </a:gs>
                        <a:gs pos="100000">
                          <a:srgbClr val="990000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19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Book Antiqua" pitchFamily="18" charset="0"/>
                        </a:rPr>
                        <a:t>Government (NRC) exposure limit for lab visitors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FF33"/>
                        </a:solidFill>
                        <a:effectLst/>
                        <a:latin typeface="Book Antiqua" pitchFamily="18" charset="0"/>
                      </a:endParaRP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90000">
                            <a:gamma/>
                            <a:shade val="51373"/>
                            <a:invGamma/>
                          </a:srgbClr>
                        </a:gs>
                        <a:gs pos="100000">
                          <a:srgbClr val="9900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Book Antiqua" pitchFamily="18" charset="0"/>
                        </a:rPr>
                        <a:t>100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Book Antiqua" pitchFamily="18" charset="0"/>
                        </a:rPr>
                        <a:t>mRem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FF33"/>
                          </a:solidFill>
                          <a:effectLst/>
                          <a:latin typeface="Book Antiqua" pitchFamily="18" charset="0"/>
                        </a:rPr>
                        <a:t>/yr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90000">
                            <a:gamma/>
                            <a:shade val="51373"/>
                            <a:invGamma/>
                          </a:srgbClr>
                        </a:gs>
                        <a:gs pos="100000">
                          <a:srgbClr val="990000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80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Book Antiqua" pitchFamily="18" charset="0"/>
                        </a:rPr>
                        <a:t>NSCL/FRIB ALARA goal for visitors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90000">
                            <a:gamma/>
                            <a:shade val="51373"/>
                            <a:invGamma/>
                          </a:srgbClr>
                        </a:gs>
                        <a:gs pos="100000">
                          <a:srgbClr val="9900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Book Antiqua" pitchFamily="18" charset="0"/>
                        </a:rPr>
                        <a:t>10 mRem/yr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Book Antiqua" pitchFamily="18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90000">
                            <a:gamma/>
                            <a:shade val="51373"/>
                            <a:invGamma/>
                          </a:srgbClr>
                        </a:gs>
                        <a:gs pos="100000">
                          <a:srgbClr val="990000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96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Book Antiqua" pitchFamily="18" charset="0"/>
                        </a:rPr>
                        <a:t>Your visit today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90000">
                            <a:gamma/>
                            <a:shade val="51373"/>
                            <a:invGamma/>
                          </a:srgbClr>
                        </a:gs>
                        <a:gs pos="100000">
                          <a:srgbClr val="9900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Book Antiqua" pitchFamily="18" charset="0"/>
                        </a:rPr>
                        <a:t>&lt;&lt; 1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Book Antiqua" pitchFamily="18" charset="0"/>
                        </a:rPr>
                        <a:t>mRem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Book Antiqua" pitchFamily="18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90000">
                            <a:gamma/>
                            <a:shade val="51373"/>
                            <a:invGamma/>
                          </a:srgbClr>
                        </a:gs>
                        <a:gs pos="100000">
                          <a:srgbClr val="990000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09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CC"/>
                          </a:solidFill>
                          <a:effectLst/>
                          <a:latin typeface="Book Antiqua" pitchFamily="18" charset="0"/>
                        </a:rPr>
                        <a:t>Dental x-ray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90000">
                            <a:gamma/>
                            <a:shade val="51373"/>
                            <a:invGamma/>
                          </a:srgbClr>
                        </a:gs>
                        <a:gs pos="100000">
                          <a:srgbClr val="9900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66CC"/>
                          </a:solidFill>
                          <a:effectLst/>
                          <a:latin typeface="Book Antiqua" pitchFamily="18" charset="0"/>
                        </a:rPr>
                        <a:t>0.5-1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66CC"/>
                          </a:solidFill>
                          <a:effectLst/>
                          <a:latin typeface="Book Antiqua" pitchFamily="18" charset="0"/>
                        </a:rPr>
                        <a:t>mRem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66CC"/>
                        </a:solidFill>
                        <a:effectLst/>
                        <a:latin typeface="Book Antiqua" pitchFamily="18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90000">
                            <a:gamma/>
                            <a:shade val="51373"/>
                            <a:invGamma/>
                          </a:srgbClr>
                        </a:gs>
                        <a:gs pos="100000">
                          <a:srgbClr val="990000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90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66FF"/>
                          </a:solidFill>
                          <a:effectLst/>
                          <a:latin typeface="Book Antiqua" pitchFamily="18" charset="0"/>
                        </a:rPr>
                        <a:t>Smoking a pack of cigarettes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90000">
                            <a:gamma/>
                            <a:shade val="51373"/>
                            <a:invGamma/>
                          </a:srgbClr>
                        </a:gs>
                        <a:gs pos="100000">
                          <a:srgbClr val="9900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CC"/>
                          </a:solidFill>
                          <a:effectLst/>
                          <a:latin typeface="Book Antiqua" pitchFamily="18" charset="0"/>
                        </a:rPr>
                        <a:t>~2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66CC"/>
                          </a:solidFill>
                          <a:effectLst/>
                          <a:latin typeface="Book Antiqua" pitchFamily="18" charset="0"/>
                        </a:rPr>
                        <a:t>mRem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CC"/>
                          </a:solidFill>
                          <a:effectLst/>
                          <a:latin typeface="Book Antiqua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CC"/>
                          </a:solidFill>
                          <a:effectLst/>
                          <a:latin typeface="Book Antiqua" pitchFamily="18" charset="0"/>
                        </a:rPr>
                        <a:t>(800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66CC"/>
                          </a:solidFill>
                          <a:effectLst/>
                          <a:latin typeface="Book Antiqua" pitchFamily="18" charset="0"/>
                        </a:rPr>
                        <a:t>mRem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CC"/>
                          </a:solidFill>
                          <a:effectLst/>
                          <a:latin typeface="Book Antiqua" pitchFamily="18" charset="0"/>
                        </a:rPr>
                        <a:t>/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66CC"/>
                          </a:solidFill>
                          <a:effectLst/>
                          <a:latin typeface="Book Antiqua" pitchFamily="18" charset="0"/>
                        </a:rPr>
                        <a:t>yr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CC"/>
                          </a:solidFill>
                          <a:effectLst/>
                          <a:latin typeface="Book Antiqua" pitchFamily="18" charset="0"/>
                        </a:rPr>
                        <a:t>)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90000">
                            <a:gamma/>
                            <a:shade val="51373"/>
                            <a:invGamma/>
                          </a:srgbClr>
                        </a:gs>
                        <a:gs pos="100000">
                          <a:srgbClr val="990000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1457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8600"/>
            <a:ext cx="7886700" cy="1325563"/>
          </a:xfrm>
        </p:spPr>
        <p:txBody>
          <a:bodyPr/>
          <a:lstStyle/>
          <a:p>
            <a:r>
              <a:rPr lang="en-US" sz="4000" dirty="0" smtClean="0"/>
              <a:t>How to break your nuclei</a:t>
            </a:r>
            <a:endParaRPr lang="en-US" sz="4000" dirty="0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 rot="5400000">
            <a:off x="4110360" y="3378349"/>
            <a:ext cx="8589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NSCL’s Coupled Cyclotron Facility</a:t>
            </a:r>
          </a:p>
        </p:txBody>
      </p:sp>
      <p:pic>
        <p:nvPicPr>
          <p:cNvPr id="4" name="Walk through the CC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1119294"/>
            <a:ext cx="7469659" cy="497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5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8601"/>
            <a:ext cx="7886700" cy="609600"/>
          </a:xfrm>
        </p:spPr>
        <p:txBody>
          <a:bodyPr/>
          <a:lstStyle/>
          <a:p>
            <a:r>
              <a:rPr lang="en-US" dirty="0" smtClean="0"/>
              <a:t>Superconductivity is cool</a:t>
            </a:r>
            <a:endParaRPr lang="en-US" dirty="0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28600" y="1174750"/>
            <a:ext cx="45720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</a:rPr>
              <a:t>NSCL cyclotrons use electromagnets made from </a:t>
            </a:r>
            <a:r>
              <a:rPr lang="en-US" altLang="en-US" sz="2400" b="1" dirty="0">
                <a:solidFill>
                  <a:schemeClr val="tx1"/>
                </a:solidFill>
              </a:rPr>
              <a:t>niobium-titanium</a:t>
            </a:r>
            <a:r>
              <a:rPr lang="en-US" altLang="en-US" sz="2400" dirty="0">
                <a:solidFill>
                  <a:schemeClr val="tx1"/>
                </a:solidFill>
              </a:rPr>
              <a:t> wires.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</a:rPr>
              <a:t>At </a:t>
            </a:r>
            <a:r>
              <a:rPr lang="en-US" altLang="en-US" sz="2400" dirty="0" smtClean="0">
                <a:solidFill>
                  <a:schemeClr val="tx1"/>
                </a:solidFill>
              </a:rPr>
              <a:t>the temperature of liquid </a:t>
            </a:r>
            <a:r>
              <a:rPr lang="en-US" altLang="en-US" sz="2400" dirty="0">
                <a:solidFill>
                  <a:schemeClr val="tx1"/>
                </a:solidFill>
              </a:rPr>
              <a:t>helium </a:t>
            </a:r>
            <a:r>
              <a:rPr lang="en-US" altLang="en-US" sz="2400" dirty="0" smtClean="0">
                <a:solidFill>
                  <a:schemeClr val="tx1"/>
                </a:solidFill>
              </a:rPr>
              <a:t>(-</a:t>
            </a:r>
            <a:r>
              <a:rPr lang="en-US" altLang="en-US" sz="2400" dirty="0">
                <a:solidFill>
                  <a:schemeClr val="tx1"/>
                </a:solidFill>
              </a:rPr>
              <a:t>269 </a:t>
            </a:r>
            <a:r>
              <a:rPr lang="en-US" altLang="en-US" sz="2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º</a:t>
            </a:r>
            <a:r>
              <a:rPr lang="en-US" altLang="en-US" sz="2400" dirty="0" smtClean="0">
                <a:solidFill>
                  <a:schemeClr val="tx1"/>
                </a:solidFill>
              </a:rPr>
              <a:t>C </a:t>
            </a:r>
            <a:r>
              <a:rPr lang="en-US" altLang="en-US" sz="2400" dirty="0">
                <a:solidFill>
                  <a:schemeClr val="tx1"/>
                </a:solidFill>
              </a:rPr>
              <a:t>, -450 </a:t>
            </a:r>
            <a:r>
              <a:rPr lang="en-US" altLang="en-US" sz="2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º</a:t>
            </a:r>
            <a:r>
              <a:rPr lang="en-US" altLang="en-US" sz="2400" dirty="0" smtClean="0">
                <a:solidFill>
                  <a:schemeClr val="tx1"/>
                </a:solidFill>
              </a:rPr>
              <a:t>F</a:t>
            </a:r>
            <a:r>
              <a:rPr lang="en-US" altLang="en-US" sz="2400" dirty="0">
                <a:solidFill>
                  <a:schemeClr val="tx1"/>
                </a:solidFill>
              </a:rPr>
              <a:t>), these wires become </a:t>
            </a:r>
            <a:r>
              <a:rPr lang="en-US" altLang="en-US" sz="2400" b="1" dirty="0" smtClean="0">
                <a:solidFill>
                  <a:srgbClr val="67B14B"/>
                </a:solidFill>
              </a:rPr>
              <a:t>superconducting</a:t>
            </a:r>
            <a:r>
              <a:rPr lang="en-US" altLang="en-US" sz="2400" dirty="0">
                <a:solidFill>
                  <a:schemeClr val="tx1"/>
                </a:solidFill>
              </a:rPr>
              <a:t>, </a:t>
            </a:r>
            <a:endParaRPr lang="en-US" altLang="en-US" sz="2400" dirty="0" smtClean="0">
              <a:solidFill>
                <a:schemeClr val="tx1"/>
              </a:solidFill>
            </a:endParaRP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altLang="en-US" sz="2400" dirty="0" smtClean="0">
                <a:solidFill>
                  <a:schemeClr val="tx1"/>
                </a:solidFill>
              </a:rPr>
              <a:t>which </a:t>
            </a:r>
            <a:r>
              <a:rPr lang="en-US" altLang="en-US" sz="2400" dirty="0">
                <a:solidFill>
                  <a:schemeClr val="tx1"/>
                </a:solidFill>
              </a:rPr>
              <a:t>means they have </a:t>
            </a:r>
            <a:endParaRPr lang="en-US" altLang="en-US" sz="2400" dirty="0" smtClean="0">
              <a:solidFill>
                <a:schemeClr val="tx1"/>
              </a:solidFill>
            </a:endParaRP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altLang="en-US" sz="2400" b="1" dirty="0" smtClean="0">
                <a:solidFill>
                  <a:srgbClr val="67B14B"/>
                </a:solidFill>
              </a:rPr>
              <a:t>zero resistance to electricity</a:t>
            </a:r>
            <a:r>
              <a:rPr lang="en-US" altLang="en-US" sz="2400" dirty="0" smtClean="0">
                <a:solidFill>
                  <a:schemeClr val="tx1"/>
                </a:solidFill>
              </a:rPr>
              <a:t>. </a:t>
            </a:r>
            <a:endParaRPr lang="en-US" altLang="en-US" sz="2400" dirty="0">
              <a:solidFill>
                <a:schemeClr val="tx1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</a:rPr>
              <a:t>This allows us to make small, powerful </a:t>
            </a:r>
            <a:r>
              <a:rPr lang="en-US" altLang="en-US" sz="2400" b="1" dirty="0">
                <a:solidFill>
                  <a:schemeClr val="tx1"/>
                </a:solidFill>
              </a:rPr>
              <a:t>electromagnets used to direct and control nuclei</a:t>
            </a:r>
            <a:r>
              <a:rPr lang="en-US" altLang="en-US" sz="2400" dirty="0">
                <a:solidFill>
                  <a:schemeClr val="tx1"/>
                </a:solidFill>
              </a:rPr>
              <a:t>!</a:t>
            </a:r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5105400" y="1143000"/>
            <a:ext cx="3657600" cy="4146550"/>
            <a:chOff x="3216" y="1180"/>
            <a:chExt cx="2304" cy="2612"/>
          </a:xfrm>
        </p:grpSpPr>
        <p:pic>
          <p:nvPicPr>
            <p:cNvPr id="5" name="Picture 5" descr="levi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1766"/>
              <a:ext cx="2160" cy="1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3216" y="1180"/>
              <a:ext cx="2304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solidFill>
                    <a:schemeClr val="tx1"/>
                  </a:solidFill>
                </a:rPr>
                <a:t>Superconductors also repel magnetic fields</a:t>
              </a:r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3708" y="1962"/>
              <a:ext cx="65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/>
                <a:t>magnet</a:t>
              </a:r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3738" y="2774"/>
              <a:ext cx="125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/>
                <a:t>superconductor</a:t>
              </a: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3360" y="3350"/>
              <a:ext cx="1920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dirty="0">
                  <a:solidFill>
                    <a:schemeClr val="tx1"/>
                  </a:solidFill>
                </a:rPr>
                <a:t>liquid nitrogen used to cool the superconductor</a:t>
              </a:r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 flipH="1" flipV="1">
              <a:off x="3504" y="3014"/>
              <a:ext cx="96" cy="3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 flipV="1">
              <a:off x="4752" y="3110"/>
              <a:ext cx="144" cy="24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1113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8600"/>
            <a:ext cx="7886700" cy="1325563"/>
          </a:xfrm>
        </p:spPr>
        <p:txBody>
          <a:bodyPr/>
          <a:lstStyle/>
          <a:p>
            <a:r>
              <a:rPr lang="en-US" sz="4000" dirty="0" smtClean="0"/>
              <a:t>The NSCL Cyclotrons</a:t>
            </a:r>
            <a:endParaRPr lang="en-US" sz="4000" dirty="0"/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747393" y="1219200"/>
            <a:ext cx="3526111" cy="4766466"/>
            <a:chOff x="336" y="816"/>
            <a:chExt cx="2496" cy="3374"/>
          </a:xfrm>
        </p:grpSpPr>
        <p:pic>
          <p:nvPicPr>
            <p:cNvPr id="4" name="Picture 4" descr="cyclotron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816"/>
              <a:ext cx="2400" cy="2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336" y="3253"/>
              <a:ext cx="2496" cy="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33363" indent="-233363"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en-US" sz="1600" dirty="0">
                  <a:solidFill>
                    <a:schemeClr val="tx1"/>
                  </a:solidFill>
                </a:rPr>
                <a:t>Year completed: </a:t>
              </a:r>
              <a:r>
                <a:rPr lang="en-US" altLang="en-US" sz="1600" b="1" dirty="0">
                  <a:solidFill>
                    <a:schemeClr val="tx1"/>
                  </a:solidFill>
                </a:rPr>
                <a:t>1982 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en-US" altLang="en-US" sz="1600" dirty="0">
                  <a:solidFill>
                    <a:schemeClr val="tx1"/>
                  </a:solidFill>
                </a:rPr>
                <a:t>Diameter: 10 </a:t>
              </a:r>
              <a:r>
                <a:rPr lang="en-US" altLang="en-US" sz="1600" dirty="0" err="1">
                  <a:solidFill>
                    <a:schemeClr val="tx1"/>
                  </a:solidFill>
                </a:rPr>
                <a:t>ft</a:t>
              </a:r>
              <a:r>
                <a:rPr lang="en-US" altLang="en-US" sz="1600" dirty="0">
                  <a:solidFill>
                    <a:schemeClr val="tx1"/>
                  </a:solidFill>
                </a:rPr>
                <a:t>  Weight: 100 tons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en-US" altLang="en-US" sz="1600" dirty="0">
                  <a:solidFill>
                    <a:schemeClr val="tx1"/>
                  </a:solidFill>
                </a:rPr>
                <a:t>Magnetic field: </a:t>
              </a:r>
              <a:r>
                <a:rPr lang="en-US" altLang="en-US" sz="1600" b="1" dirty="0">
                  <a:solidFill>
                    <a:schemeClr val="tx1"/>
                  </a:solidFill>
                </a:rPr>
                <a:t>3-5 Tesla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en-US" altLang="en-US" sz="1600" dirty="0">
                  <a:solidFill>
                    <a:schemeClr val="tx1"/>
                  </a:solidFill>
                </a:rPr>
                <a:t>Maximum energy it can impart to a proton: </a:t>
              </a:r>
              <a:r>
                <a:rPr lang="en-US" altLang="en-US" sz="1600" b="1" dirty="0">
                  <a:solidFill>
                    <a:schemeClr val="tx1"/>
                  </a:solidFill>
                </a:rPr>
                <a:t>500 MeV</a:t>
              </a:r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1684" y="2784"/>
              <a:ext cx="939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>
                  <a:latin typeface="Univers LT Std 85 XBlk"/>
                </a:rPr>
                <a:t>K500</a:t>
              </a:r>
              <a:endParaRPr lang="en-US" altLang="en-US" sz="2800">
                <a:latin typeface="Univers LT Std 85 XBlk"/>
              </a:endParaRPr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576" y="844"/>
              <a:ext cx="2160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>
                  <a:latin typeface="Century Gothic" panose="020B0502020202020204" pitchFamily="34" charset="0"/>
                </a:rPr>
                <a:t>World’s </a:t>
              </a:r>
              <a:r>
                <a:rPr lang="en-US" altLang="en-US" sz="1800" b="1" i="1">
                  <a:latin typeface="Century Gothic" panose="020B0502020202020204" pitchFamily="34" charset="0"/>
                </a:rPr>
                <a:t>first </a:t>
              </a:r>
              <a:r>
                <a:rPr lang="en-US" altLang="en-US" sz="1800" b="1">
                  <a:latin typeface="Century Gothic" panose="020B0502020202020204" pitchFamily="34" charset="0"/>
                </a:rPr>
                <a:t>superconducting cyclotron</a:t>
              </a:r>
            </a:p>
          </p:txBody>
        </p:sp>
      </p:grp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4920925" y="1219200"/>
            <a:ext cx="4000780" cy="4766466"/>
            <a:chOff x="2928" y="816"/>
            <a:chExt cx="2688" cy="3374"/>
          </a:xfrm>
        </p:grpSpPr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79"/>
            <a:stretch>
              <a:fillRect/>
            </a:stretch>
          </p:blipFill>
          <p:spPr bwMode="auto">
            <a:xfrm>
              <a:off x="2976" y="816"/>
              <a:ext cx="2379" cy="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4139" y="2784"/>
              <a:ext cx="1077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400">
                  <a:solidFill>
                    <a:srgbClr val="006633"/>
                  </a:solidFill>
                  <a:latin typeface="Univers LT Std 85 XBlk"/>
                </a:rPr>
                <a:t>K1200</a:t>
              </a:r>
              <a:endParaRPr lang="en-US" altLang="en-US" sz="2800">
                <a:solidFill>
                  <a:srgbClr val="006633"/>
                </a:solidFill>
                <a:latin typeface="Univers LT Std 85 XBlk"/>
              </a:endParaRPr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2928" y="3253"/>
              <a:ext cx="2688" cy="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33363" indent="-233363"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en-US" sz="1600" dirty="0">
                  <a:solidFill>
                    <a:schemeClr val="tx1"/>
                  </a:solidFill>
                </a:rPr>
                <a:t>Year completed: 1988 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en-US" altLang="en-US" sz="1600" dirty="0">
                  <a:solidFill>
                    <a:schemeClr val="tx1"/>
                  </a:solidFill>
                </a:rPr>
                <a:t>Length of superconducting wire: </a:t>
              </a:r>
              <a:r>
                <a:rPr lang="en-US" altLang="en-US" sz="1600" b="1" dirty="0">
                  <a:solidFill>
                    <a:schemeClr val="tx1"/>
                  </a:solidFill>
                </a:rPr>
                <a:t>38 mi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en-US" altLang="en-US" sz="1600" dirty="0">
                  <a:solidFill>
                    <a:schemeClr val="tx1"/>
                  </a:solidFill>
                </a:rPr>
                <a:t>Time of acceleration: </a:t>
              </a:r>
              <a:r>
                <a:rPr lang="en-US" altLang="en-US" sz="1600" b="1" dirty="0">
                  <a:solidFill>
                    <a:schemeClr val="tx1"/>
                  </a:solidFill>
                </a:rPr>
                <a:t>0.000035 seconds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en-US" altLang="en-US" sz="1600" dirty="0">
                  <a:solidFill>
                    <a:schemeClr val="tx1"/>
                  </a:solidFill>
                </a:rPr>
                <a:t>Distance a nucleus travels while inside: </a:t>
              </a:r>
              <a:r>
                <a:rPr lang="en-US" altLang="en-US" sz="1600" b="1" dirty="0">
                  <a:solidFill>
                    <a:schemeClr val="tx1"/>
                  </a:solidFill>
                </a:rPr>
                <a:t>1.9 miles </a:t>
              </a:r>
              <a:r>
                <a:rPr lang="en-US" altLang="en-US" sz="1600" dirty="0">
                  <a:solidFill>
                    <a:schemeClr val="tx1"/>
                  </a:solidFill>
                </a:rPr>
                <a:t>(700 revolutions)</a:t>
              </a:r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2976" y="844"/>
              <a:ext cx="2352" cy="40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 eaLnBrk="1" hangingPunct="1">
                <a:spcBef>
                  <a:spcPct val="50000"/>
                </a:spcBef>
                <a:defRPr/>
              </a:pPr>
              <a:r>
                <a:rPr lang="en-US" sz="1800" b="1" dirty="0">
                  <a:solidFill>
                    <a:srgbClr val="0066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entury Gothic" pitchFamily="34" charset="0"/>
                  <a:cs typeface="+mn-cs"/>
                </a:rPr>
                <a:t>World’s </a:t>
              </a:r>
              <a:r>
                <a:rPr lang="en-US" sz="1800" b="1" i="1" dirty="0">
                  <a:solidFill>
                    <a:srgbClr val="0066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entury Gothic" pitchFamily="34" charset="0"/>
                  <a:cs typeface="+mn-cs"/>
                </a:rPr>
                <a:t>second-highest-energy </a:t>
              </a:r>
              <a:r>
                <a:rPr lang="en-US" sz="1800" b="1" dirty="0">
                  <a:solidFill>
                    <a:srgbClr val="0066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entury Gothic" pitchFamily="34" charset="0"/>
                  <a:cs typeface="+mn-cs"/>
                </a:rPr>
                <a:t>superconducting cyclotron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978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632769" y="280181"/>
            <a:ext cx="7886700" cy="593726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How a cyclotron works</a:t>
            </a:r>
            <a:endParaRPr lang="en-US" altLang="en-US" dirty="0" smtClean="0"/>
          </a:p>
        </p:txBody>
      </p:sp>
      <p:pic>
        <p:nvPicPr>
          <p:cNvPr id="28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7000" y="4368267"/>
            <a:ext cx="1216025" cy="152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5410200" y="1295400"/>
            <a:ext cx="35052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</a:rPr>
              <a:t>When stable nuclei from the ion source enter a cyclotron,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</a:rPr>
              <a:t>a </a:t>
            </a:r>
            <a:r>
              <a:rPr lang="en-US" altLang="en-US" sz="2400" b="1" dirty="0">
                <a:solidFill>
                  <a:schemeClr val="tx1"/>
                </a:solidFill>
              </a:rPr>
              <a:t>magnetic field</a:t>
            </a:r>
            <a:r>
              <a:rPr lang="en-US" altLang="en-US" sz="2400" dirty="0">
                <a:solidFill>
                  <a:schemeClr val="tx1"/>
                </a:solidFill>
              </a:rPr>
              <a:t> </a:t>
            </a:r>
            <a:r>
              <a:rPr lang="en-US" altLang="en-US" sz="2400" b="1" dirty="0">
                <a:solidFill>
                  <a:schemeClr val="tx1"/>
                </a:solidFill>
              </a:rPr>
              <a:t>bends</a:t>
            </a:r>
            <a:r>
              <a:rPr lang="en-US" altLang="en-US" sz="2400" dirty="0">
                <a:solidFill>
                  <a:schemeClr val="tx1"/>
                </a:solidFill>
              </a:rPr>
              <a:t> </a:t>
            </a:r>
            <a:r>
              <a:rPr lang="en-US" altLang="en-US" sz="2400" b="1" dirty="0">
                <a:solidFill>
                  <a:schemeClr val="tx1"/>
                </a:solidFill>
              </a:rPr>
              <a:t>their path</a:t>
            </a:r>
            <a:r>
              <a:rPr lang="en-US" altLang="en-US" sz="2400" dirty="0">
                <a:solidFill>
                  <a:schemeClr val="tx1"/>
                </a:solidFill>
              </a:rPr>
              <a:t> into a circular “orbit” while </a:t>
            </a:r>
            <a:r>
              <a:rPr lang="en-US" altLang="en-US" sz="2400" b="1" dirty="0">
                <a:solidFill>
                  <a:schemeClr val="tx1"/>
                </a:solidFill>
              </a:rPr>
              <a:t>electric fields</a:t>
            </a:r>
            <a:r>
              <a:rPr lang="en-US" altLang="en-US" sz="2400" dirty="0">
                <a:solidFill>
                  <a:schemeClr val="tx1"/>
                </a:solidFill>
              </a:rPr>
              <a:t> </a:t>
            </a:r>
            <a:r>
              <a:rPr lang="en-US" altLang="en-US" sz="2400" b="1" dirty="0">
                <a:solidFill>
                  <a:schemeClr val="tx1"/>
                </a:solidFill>
              </a:rPr>
              <a:t>speed</a:t>
            </a:r>
            <a:r>
              <a:rPr lang="en-US" altLang="en-US" sz="2400" dirty="0">
                <a:solidFill>
                  <a:schemeClr val="tx1"/>
                </a:solidFill>
              </a:rPr>
              <a:t> </a:t>
            </a:r>
            <a:r>
              <a:rPr lang="en-US" altLang="en-US" sz="2400" b="1" dirty="0">
                <a:solidFill>
                  <a:schemeClr val="tx1"/>
                </a:solidFill>
              </a:rPr>
              <a:t>them up</a:t>
            </a:r>
            <a:r>
              <a:rPr lang="en-US" altLang="en-US" sz="2400" dirty="0">
                <a:solidFill>
                  <a:schemeClr val="tx1"/>
                </a:solidFill>
              </a:rPr>
              <a:t>, so they </a:t>
            </a:r>
            <a:r>
              <a:rPr lang="en-US" altLang="en-US" sz="2400" i="1" dirty="0">
                <a:solidFill>
                  <a:schemeClr val="tx1"/>
                </a:solidFill>
              </a:rPr>
              <a:t>spiral</a:t>
            </a:r>
            <a:r>
              <a:rPr lang="en-US" altLang="en-US" sz="2400" dirty="0">
                <a:solidFill>
                  <a:schemeClr val="tx1"/>
                </a:solidFill>
              </a:rPr>
              <a:t> outward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69" y="1295400"/>
            <a:ext cx="4254500" cy="440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88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title"/>
          </p:nvPr>
        </p:nvSpPr>
        <p:spPr>
          <a:xfrm>
            <a:off x="628650" y="304800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FF0000"/>
                </a:solidFill>
              </a:rPr>
              <a:t>Problem:</a:t>
            </a:r>
            <a:r>
              <a:rPr lang="en-US" altLang="en-US" dirty="0" smtClean="0"/>
              <a:t> Making designer nuclei</a:t>
            </a:r>
          </a:p>
        </p:txBody>
      </p:sp>
      <p:sp>
        <p:nvSpPr>
          <p:cNvPr id="3084" name="Text Box 12"/>
          <p:cNvSpPr txBox="1">
            <a:spLocks noChangeArrowheads="1"/>
          </p:cNvSpPr>
          <p:nvPr/>
        </p:nvSpPr>
        <p:spPr bwMode="auto">
          <a:xfrm>
            <a:off x="6096000" y="4750730"/>
            <a:ext cx="2819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en-US" alt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target, the beam contains </a:t>
            </a:r>
            <a:r>
              <a:rPr lang="en-US" alt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r>
              <a:rPr lang="en-US" alt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isotopes </a:t>
            </a:r>
            <a:r>
              <a:rPr lang="en-US" altLang="en-US" sz="18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(sometimes &lt;1 desired nucleus/second)</a:t>
            </a:r>
            <a:endParaRPr lang="en-US" altLang="en-US" sz="1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212725" y="1219200"/>
            <a:ext cx="1981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800" b="1" i="1" dirty="0">
                <a:solidFill>
                  <a:srgbClr val="67B14B"/>
                </a:solidFill>
                <a:cs typeface="Arial" panose="020B0604020202020204" pitchFamily="34" charset="0"/>
              </a:rPr>
              <a:t>BEAM at &lt; 0.5 c</a:t>
            </a:r>
            <a:endParaRPr lang="en-US" sz="1800" dirty="0">
              <a:solidFill>
                <a:srgbClr val="67B14B"/>
              </a:solidFill>
              <a:cs typeface="Arial" panose="020B0604020202020204" pitchFamily="34" charset="0"/>
            </a:endParaRP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3124200" y="1219200"/>
            <a:ext cx="2438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1800" b="1" i="1" dirty="0">
                <a:solidFill>
                  <a:srgbClr val="67B14B"/>
                </a:solidFill>
                <a:cs typeface="Arial" panose="020B0604020202020204" pitchFamily="34" charset="0"/>
              </a:rPr>
              <a:t>strikes foil TARGET</a:t>
            </a:r>
            <a:endParaRPr lang="en-US" sz="1800" dirty="0">
              <a:solidFill>
                <a:srgbClr val="67B14B"/>
              </a:solidFill>
              <a:cs typeface="Arial" panose="020B0604020202020204" pitchFamily="34" charset="0"/>
            </a:endParaRP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6019800" y="1219200"/>
            <a:ext cx="27749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1800" b="1" i="1" dirty="0">
                <a:solidFill>
                  <a:srgbClr val="67B14B"/>
                </a:solidFill>
                <a:cs typeface="Arial" panose="020B0604020202020204" pitchFamily="34" charset="0"/>
              </a:rPr>
              <a:t>exits with FRAGMENTS</a:t>
            </a:r>
            <a:endParaRPr lang="en-US" sz="1800" dirty="0">
              <a:solidFill>
                <a:srgbClr val="67B14B"/>
              </a:solidFill>
              <a:cs typeface="Arial" panose="020B0604020202020204" pitchFamily="34" charset="0"/>
            </a:endParaRPr>
          </a:p>
        </p:txBody>
      </p:sp>
      <p:sp>
        <p:nvSpPr>
          <p:cNvPr id="22535" name="Rectangle 46"/>
          <p:cNvSpPr>
            <a:spLocks noChangeArrowheads="1"/>
          </p:cNvSpPr>
          <p:nvPr/>
        </p:nvSpPr>
        <p:spPr bwMode="auto">
          <a:xfrm>
            <a:off x="288925" y="1600200"/>
            <a:ext cx="2362200" cy="2362200"/>
          </a:xfrm>
          <a:prstGeom prst="rect">
            <a:avLst/>
          </a:prstGeom>
          <a:noFill/>
          <a:ln w="9525" algn="ctr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6" name="Rectangle 48"/>
          <p:cNvSpPr>
            <a:spLocks noChangeArrowheads="1"/>
          </p:cNvSpPr>
          <p:nvPr/>
        </p:nvSpPr>
        <p:spPr bwMode="auto">
          <a:xfrm>
            <a:off x="3200400" y="1600200"/>
            <a:ext cx="2362200" cy="2362200"/>
          </a:xfrm>
          <a:prstGeom prst="rect">
            <a:avLst/>
          </a:prstGeom>
          <a:noFill/>
          <a:ln w="9525" algn="ctr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7" name="Rectangle 49"/>
          <p:cNvSpPr>
            <a:spLocks noChangeArrowheads="1"/>
          </p:cNvSpPr>
          <p:nvPr/>
        </p:nvSpPr>
        <p:spPr bwMode="auto">
          <a:xfrm>
            <a:off x="6096000" y="1600201"/>
            <a:ext cx="2698750" cy="3130566"/>
          </a:xfrm>
          <a:prstGeom prst="rect">
            <a:avLst/>
          </a:prstGeom>
          <a:noFill/>
          <a:ln w="9525" algn="ctr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22"/>
          <p:cNvGrpSpPr>
            <a:grpSpLocks/>
          </p:cNvGrpSpPr>
          <p:nvPr/>
        </p:nvGrpSpPr>
        <p:grpSpPr bwMode="auto">
          <a:xfrm>
            <a:off x="228600" y="1794725"/>
            <a:ext cx="2774950" cy="3721086"/>
            <a:chOff x="228600" y="1870927"/>
            <a:chExt cx="2774950" cy="3721277"/>
          </a:xfrm>
        </p:grpSpPr>
        <p:sp>
          <p:nvSpPr>
            <p:cNvPr id="22580" name="Text Box 5"/>
            <p:cNvSpPr txBox="1">
              <a:spLocks noChangeArrowheads="1"/>
            </p:cNvSpPr>
            <p:nvPr/>
          </p:nvSpPr>
          <p:spPr bwMode="auto">
            <a:xfrm>
              <a:off x="228600" y="4114800"/>
              <a:ext cx="2774950" cy="1477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en-US" altLang="en-US" sz="1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accelerated beam consists of the </a:t>
              </a:r>
              <a:r>
                <a:rPr lang="en-US" altLang="en-US" sz="1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one</a:t>
              </a:r>
              <a:r>
                <a:rPr lang="en-US" altLang="en-US" sz="1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1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stable isotope </a:t>
              </a:r>
              <a:r>
                <a:rPr lang="en-US" altLang="en-US" sz="1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provided by the ion </a:t>
              </a:r>
              <a:r>
                <a:rPr lang="en-US" altLang="en-US" sz="18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source </a:t>
              </a:r>
            </a:p>
            <a:p>
              <a:pPr>
                <a:spcBef>
                  <a:spcPct val="0"/>
                </a:spcBef>
                <a:buNone/>
              </a:pPr>
              <a:r>
                <a:rPr lang="en-US" altLang="en-US" sz="1800" i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(&gt;</a:t>
              </a:r>
              <a:r>
                <a:rPr lang="en-US" altLang="en-US" sz="1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billion nuclei/second</a:t>
              </a:r>
              <a:r>
                <a:rPr lang="en-US" altLang="en-US" sz="1800" i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altLang="en-US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581" name="Picture 14"/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441325" y="1870927"/>
              <a:ext cx="609600" cy="544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82" name="Picture 15"/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050925" y="2461131"/>
              <a:ext cx="609600" cy="544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83" name="Picture 16"/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660525" y="3070731"/>
              <a:ext cx="609600" cy="544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99"/>
          <p:cNvGrpSpPr>
            <a:grpSpLocks/>
          </p:cNvGrpSpPr>
          <p:nvPr/>
        </p:nvGrpSpPr>
        <p:grpSpPr bwMode="auto">
          <a:xfrm>
            <a:off x="1050925" y="2057400"/>
            <a:ext cx="1463675" cy="1211368"/>
            <a:chOff x="990600" y="2209800"/>
            <a:chExt cx="1463675" cy="1211368"/>
          </a:xfrm>
        </p:grpSpPr>
        <p:cxnSp>
          <p:nvCxnSpPr>
            <p:cNvPr id="22" name="Straight Arrow Connector 21"/>
            <p:cNvCxnSpPr/>
            <p:nvPr/>
          </p:nvCxnSpPr>
          <p:spPr bwMode="auto">
            <a:xfrm>
              <a:off x="2225675" y="3411470"/>
              <a:ext cx="228600" cy="9698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</p:cxnSp>
        <p:cxnSp>
          <p:nvCxnSpPr>
            <p:cNvPr id="60" name="Straight Arrow Connector 59"/>
            <p:cNvCxnSpPr/>
            <p:nvPr/>
          </p:nvCxnSpPr>
          <p:spPr bwMode="auto">
            <a:xfrm>
              <a:off x="1600200" y="2819400"/>
              <a:ext cx="838200" cy="1588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</p:cxnSp>
        <p:cxnSp>
          <p:nvCxnSpPr>
            <p:cNvPr id="62" name="Straight Arrow Connector 61"/>
            <p:cNvCxnSpPr/>
            <p:nvPr/>
          </p:nvCxnSpPr>
          <p:spPr bwMode="auto">
            <a:xfrm>
              <a:off x="990600" y="2209800"/>
              <a:ext cx="1447800" cy="1588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</p:cxnSp>
      </p:grpSp>
      <p:grpSp>
        <p:nvGrpSpPr>
          <p:cNvPr id="22567" name="Group 100"/>
          <p:cNvGrpSpPr>
            <a:grpSpLocks/>
          </p:cNvGrpSpPr>
          <p:nvPr/>
        </p:nvGrpSpPr>
        <p:grpSpPr bwMode="auto">
          <a:xfrm>
            <a:off x="6248400" y="1794741"/>
            <a:ext cx="2078298" cy="1748559"/>
            <a:chOff x="6324600" y="1947141"/>
            <a:chExt cx="2078298" cy="1748559"/>
          </a:xfrm>
        </p:grpSpPr>
        <p:pic>
          <p:nvPicPr>
            <p:cNvPr id="22569" name="Picture 29"/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848600" y="3200400"/>
              <a:ext cx="554298" cy="49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70" name="Picture 41"/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6553200" y="1947141"/>
              <a:ext cx="609600" cy="544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71" name="Picture 42"/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162800" y="2556741"/>
              <a:ext cx="609600" cy="544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4" name="Straight Arrow Connector 53"/>
            <p:cNvCxnSpPr/>
            <p:nvPr/>
          </p:nvCxnSpPr>
          <p:spPr bwMode="auto">
            <a:xfrm>
              <a:off x="6324600" y="3429000"/>
              <a:ext cx="1524000" cy="1588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</p:cxnSp>
        <p:cxnSp>
          <p:nvCxnSpPr>
            <p:cNvPr id="87" name="Straight Arrow Connector 86"/>
            <p:cNvCxnSpPr/>
            <p:nvPr/>
          </p:nvCxnSpPr>
          <p:spPr bwMode="auto">
            <a:xfrm>
              <a:off x="6324600" y="2819400"/>
              <a:ext cx="838200" cy="1588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</p:cxnSp>
        <p:cxnSp>
          <p:nvCxnSpPr>
            <p:cNvPr id="88" name="Straight Arrow Connector 87"/>
            <p:cNvCxnSpPr/>
            <p:nvPr/>
          </p:nvCxnSpPr>
          <p:spPr bwMode="auto">
            <a:xfrm>
              <a:off x="6324600" y="2209800"/>
              <a:ext cx="228600" cy="9698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</p:cxnSp>
      </p:grpSp>
      <p:grpSp>
        <p:nvGrpSpPr>
          <p:cNvPr id="6" name="Group 121"/>
          <p:cNvGrpSpPr>
            <a:grpSpLocks/>
          </p:cNvGrpSpPr>
          <p:nvPr/>
        </p:nvGrpSpPr>
        <p:grpSpPr bwMode="auto">
          <a:xfrm>
            <a:off x="7712075" y="3614084"/>
            <a:ext cx="609600" cy="974051"/>
            <a:chOff x="7848600" y="3690328"/>
            <a:chExt cx="609600" cy="974278"/>
          </a:xfrm>
        </p:grpSpPr>
        <p:pic>
          <p:nvPicPr>
            <p:cNvPr id="22560" name="Picture 109"/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924855" y="3690328"/>
              <a:ext cx="477988" cy="427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61" name="Picture 112"/>
            <p:cNvPicPr>
              <a:picLocks noChangeAspect="1"/>
            </p:cNvPicPr>
            <p:nvPr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848600" y="4119765"/>
              <a:ext cx="609600" cy="544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23"/>
          <p:cNvGrpSpPr>
            <a:grpSpLocks/>
          </p:cNvGrpSpPr>
          <p:nvPr/>
        </p:nvGrpSpPr>
        <p:grpSpPr bwMode="auto">
          <a:xfrm>
            <a:off x="3140075" y="1879369"/>
            <a:ext cx="2819400" cy="3359381"/>
            <a:chOff x="3200400" y="1955140"/>
            <a:chExt cx="2819400" cy="3359989"/>
          </a:xfrm>
        </p:grpSpPr>
        <p:sp>
          <p:nvSpPr>
            <p:cNvPr id="22544" name="Parallelogram 25"/>
            <p:cNvSpPr>
              <a:spLocks noChangeArrowheads="1"/>
            </p:cNvSpPr>
            <p:nvPr/>
          </p:nvSpPr>
          <p:spPr bwMode="auto">
            <a:xfrm rot="808511" flipH="1">
              <a:off x="3570693" y="1955140"/>
              <a:ext cx="1852217" cy="1754465"/>
            </a:xfrm>
            <a:prstGeom prst="parallelogram">
              <a:avLst>
                <a:gd name="adj" fmla="val 25000"/>
              </a:avLst>
            </a:prstGeom>
            <a:solidFill>
              <a:schemeClr val="accent2">
                <a:lumMod val="75000"/>
                <a:alpha val="33000"/>
              </a:schemeClr>
            </a:solidFill>
            <a:ln w="38100" algn="ctr">
              <a:solidFill>
                <a:srgbClr val="D6A16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2545" name="Straight Connector 72"/>
            <p:cNvCxnSpPr>
              <a:cxnSpLocks noChangeShapeType="1"/>
            </p:cNvCxnSpPr>
            <p:nvPr/>
          </p:nvCxnSpPr>
          <p:spPr bwMode="auto">
            <a:xfrm rot="16200000" flipH="1">
              <a:off x="4277731" y="2971828"/>
              <a:ext cx="1814089" cy="20516"/>
            </a:xfrm>
            <a:prstGeom prst="line">
              <a:avLst/>
            </a:prstGeom>
            <a:noFill/>
            <a:ln w="38100" algn="ctr">
              <a:solidFill>
                <a:srgbClr val="D6A16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546" name="Text Box 5"/>
            <p:cNvSpPr txBox="1">
              <a:spLocks noChangeArrowheads="1"/>
            </p:cNvSpPr>
            <p:nvPr/>
          </p:nvSpPr>
          <p:spPr bwMode="auto">
            <a:xfrm>
              <a:off x="3200400" y="4114800"/>
              <a:ext cx="2819400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Very few beam nuclei hit a nucleus in the target and break, becoming a </a:t>
              </a:r>
              <a:r>
                <a:rPr lang="en-US" altLang="en-US" sz="1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new element/isotope</a:t>
              </a:r>
            </a:p>
          </p:txBody>
        </p:sp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10" cstate="screen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08576" y="3352800"/>
              <a:ext cx="567082" cy="506815"/>
            </a:xfrm>
            <a:prstGeom prst="rect">
              <a:avLst/>
            </a:prstGeom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</p:pic>
      </p:grpSp>
      <p:grpSp>
        <p:nvGrpSpPr>
          <p:cNvPr id="7" name="Group 58"/>
          <p:cNvGrpSpPr>
            <a:grpSpLocks/>
          </p:cNvGrpSpPr>
          <p:nvPr/>
        </p:nvGrpSpPr>
        <p:grpSpPr bwMode="auto">
          <a:xfrm>
            <a:off x="3352800" y="2057400"/>
            <a:ext cx="2170113" cy="1793006"/>
            <a:chOff x="3413125" y="2133600"/>
            <a:chExt cx="2170113" cy="1793006"/>
          </a:xfrm>
        </p:grpSpPr>
        <p:grpSp>
          <p:nvGrpSpPr>
            <p:cNvPr id="22549" name="Group 98"/>
            <p:cNvGrpSpPr>
              <a:grpSpLocks/>
            </p:cNvGrpSpPr>
            <p:nvPr/>
          </p:nvGrpSpPr>
          <p:grpSpPr bwMode="auto">
            <a:xfrm>
              <a:off x="3413125" y="2133600"/>
              <a:ext cx="2170113" cy="1793006"/>
              <a:chOff x="3352800" y="2209800"/>
              <a:chExt cx="2170497" cy="1793602"/>
            </a:xfrm>
          </p:grpSpPr>
          <p:pic>
            <p:nvPicPr>
              <p:cNvPr id="22551" name="Picture 96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brigh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5181600" y="3209209"/>
                <a:ext cx="189297" cy="1845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552" name="Picture 95"/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rightnessContrast brigh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5190351" y="3626385"/>
                <a:ext cx="213848" cy="2093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553" name="Picture 76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4343400" y="3166298"/>
                <a:ext cx="609600" cy="5447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37" name="Straight Arrow Connector 36"/>
              <p:cNvCxnSpPr/>
              <p:nvPr/>
            </p:nvCxnSpPr>
            <p:spPr bwMode="auto">
              <a:xfrm>
                <a:off x="3352800" y="3429000"/>
                <a:ext cx="914400" cy="1588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arrow"/>
              </a:ln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p:spPr>
          </p:cxnSp>
          <p:pic>
            <p:nvPicPr>
              <p:cNvPr id="22555" name="Picture 40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brigh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5334000" y="3818809"/>
                <a:ext cx="189297" cy="1845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65" name="Straight Arrow Connector 64"/>
              <p:cNvCxnSpPr/>
              <p:nvPr/>
            </p:nvCxnSpPr>
            <p:spPr bwMode="auto">
              <a:xfrm>
                <a:off x="3352800" y="2819400"/>
                <a:ext cx="2133600" cy="1588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arrow"/>
              </a:ln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p:spPr>
          </p:cxnSp>
          <p:cxnSp>
            <p:nvCxnSpPr>
              <p:cNvPr id="66" name="Straight Arrow Connector 65"/>
              <p:cNvCxnSpPr/>
              <p:nvPr/>
            </p:nvCxnSpPr>
            <p:spPr bwMode="auto">
              <a:xfrm>
                <a:off x="3352800" y="2209800"/>
                <a:ext cx="2133600" cy="1588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arrow"/>
              </a:ln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p:spPr>
          </p:cxnSp>
          <p:cxnSp>
            <p:nvCxnSpPr>
              <p:cNvPr id="91" name="Straight Arrow Connector 90"/>
              <p:cNvCxnSpPr/>
              <p:nvPr/>
            </p:nvCxnSpPr>
            <p:spPr bwMode="auto">
              <a:xfrm>
                <a:off x="5029200" y="3429000"/>
                <a:ext cx="457200" cy="1588"/>
              </a:xfrm>
              <a:prstGeom prst="straightConnector1">
                <a:avLst/>
              </a:prstGeom>
              <a:noFill/>
              <a:ln w="38100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arrow"/>
              </a:ln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p:spPr>
          </p:cxnSp>
        </p:grpSp>
        <p:sp>
          <p:nvSpPr>
            <p:cNvPr id="22550" name="Explosion 2 57"/>
            <p:cNvSpPr>
              <a:spLocks noChangeArrowheads="1"/>
            </p:cNvSpPr>
            <p:nvPr/>
          </p:nvSpPr>
          <p:spPr bwMode="auto">
            <a:xfrm>
              <a:off x="4267200" y="2895600"/>
              <a:ext cx="914400" cy="914400"/>
            </a:xfrm>
            <a:prstGeom prst="irregularSeal2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447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2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04800"/>
            <a:ext cx="7886700" cy="1325563"/>
          </a:xfrm>
        </p:spPr>
        <p:txBody>
          <a:bodyPr/>
          <a:lstStyle/>
          <a:p>
            <a:r>
              <a:rPr lang="en-US" dirty="0" smtClean="0"/>
              <a:t>Fragment Separator: a filter for nuclei</a:t>
            </a:r>
            <a:endParaRPr lang="en-US" dirty="0"/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513" y="4166519"/>
            <a:ext cx="2743386" cy="182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A1900-trans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9" r="10811"/>
          <a:stretch>
            <a:fillRect/>
          </a:stretch>
        </p:blipFill>
        <p:spPr bwMode="auto">
          <a:xfrm>
            <a:off x="3126056" y="2323172"/>
            <a:ext cx="44958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31"/>
          <p:cNvGrpSpPr>
            <a:grpSpLocks/>
          </p:cNvGrpSpPr>
          <p:nvPr/>
        </p:nvGrpSpPr>
        <p:grpSpPr bwMode="auto">
          <a:xfrm>
            <a:off x="1036881" y="3847171"/>
            <a:ext cx="4906719" cy="1903048"/>
            <a:chOff x="806425" y="4724399"/>
            <a:chExt cx="4906719" cy="1903048"/>
          </a:xfrm>
        </p:grpSpPr>
        <p:grpSp>
          <p:nvGrpSpPr>
            <p:cNvPr id="19" name="Group 28"/>
            <p:cNvGrpSpPr>
              <a:grpSpLocks/>
            </p:cNvGrpSpPr>
            <p:nvPr/>
          </p:nvGrpSpPr>
          <p:grpSpPr bwMode="auto">
            <a:xfrm>
              <a:off x="806425" y="5689234"/>
              <a:ext cx="4906719" cy="938213"/>
              <a:chOff x="806425" y="5689234"/>
              <a:chExt cx="4906719" cy="938213"/>
            </a:xfrm>
          </p:grpSpPr>
          <p:pic>
            <p:nvPicPr>
              <p:cNvPr id="21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048" t="16080" r="19048" b="19598"/>
              <a:stretch>
                <a:fillRect/>
              </a:stretch>
            </p:blipFill>
            <p:spPr bwMode="auto">
              <a:xfrm>
                <a:off x="806425" y="5689234"/>
                <a:ext cx="1524000" cy="938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Text Box 6"/>
              <p:cNvSpPr txBox="1">
                <a:spLocks noChangeArrowheads="1"/>
              </p:cNvSpPr>
              <p:nvPr/>
            </p:nvSpPr>
            <p:spPr bwMode="auto">
              <a:xfrm>
                <a:off x="2330424" y="5700346"/>
                <a:ext cx="3382720" cy="915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Wedge-shaped </a:t>
                </a:r>
                <a:r>
                  <a:rPr lang="en-US" altLang="en-US" sz="1800" i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dipole magnets</a:t>
                </a:r>
                <a:r>
                  <a:rPr lang="en-US" altLang="en-US" sz="1800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1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act like prisms that separate </a:t>
                </a:r>
                <a:r>
                  <a:rPr lang="en-US" altLang="en-US" sz="18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different nuclei</a:t>
                </a:r>
                <a:endParaRPr lang="en-US" altLang="en-US" sz="1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Line 7"/>
            <p:cNvSpPr>
              <a:spLocks noChangeShapeType="1"/>
            </p:cNvSpPr>
            <p:nvPr/>
          </p:nvSpPr>
          <p:spPr bwMode="auto">
            <a:xfrm flipH="1" flipV="1">
              <a:off x="4419600" y="4724399"/>
              <a:ext cx="455344" cy="990599"/>
            </a:xfrm>
            <a:prstGeom prst="line">
              <a:avLst/>
            </a:prstGeom>
            <a:noFill/>
            <a:ln w="19050">
              <a:solidFill>
                <a:srgbClr val="00B050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grpSp>
        <p:nvGrpSpPr>
          <p:cNvPr id="23" name="Group 35"/>
          <p:cNvGrpSpPr>
            <a:grpSpLocks/>
          </p:cNvGrpSpPr>
          <p:nvPr/>
        </p:nvGrpSpPr>
        <p:grpSpPr bwMode="auto">
          <a:xfrm>
            <a:off x="306656" y="1408771"/>
            <a:ext cx="2819400" cy="1804383"/>
            <a:chOff x="288" y="2678"/>
            <a:chExt cx="2448" cy="1478"/>
          </a:xfrm>
        </p:grpSpPr>
        <p:pic>
          <p:nvPicPr>
            <p:cNvPr id="24" name="Picture 2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88" y="3523"/>
              <a:ext cx="747" cy="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41" y="3486"/>
              <a:ext cx="795" cy="6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29" y="3523"/>
              <a:ext cx="747" cy="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12" y="3947"/>
              <a:ext cx="185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5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76" y="3566"/>
              <a:ext cx="23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 Box 27"/>
            <p:cNvSpPr txBox="1">
              <a:spLocks noChangeArrowheads="1"/>
            </p:cNvSpPr>
            <p:nvPr/>
          </p:nvSpPr>
          <p:spPr bwMode="auto">
            <a:xfrm>
              <a:off x="363" y="2678"/>
              <a:ext cx="2373" cy="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Wide variety of nuclei from collisions with the target enter…</a:t>
              </a:r>
            </a:p>
          </p:txBody>
        </p:sp>
      </p:grpSp>
      <p:grpSp>
        <p:nvGrpSpPr>
          <p:cNvPr id="30" name="Group 30"/>
          <p:cNvGrpSpPr>
            <a:grpSpLocks/>
          </p:cNvGrpSpPr>
          <p:nvPr/>
        </p:nvGrpSpPr>
        <p:grpSpPr bwMode="auto">
          <a:xfrm>
            <a:off x="5715000" y="1484972"/>
            <a:ext cx="2971800" cy="1676400"/>
            <a:chOff x="6172200" y="2362200"/>
            <a:chExt cx="2971800" cy="1676400"/>
          </a:xfrm>
        </p:grpSpPr>
        <p:sp>
          <p:nvSpPr>
            <p:cNvPr id="31" name="Text Box 29"/>
            <p:cNvSpPr txBox="1">
              <a:spLocks noChangeArrowheads="1"/>
            </p:cNvSpPr>
            <p:nvPr/>
          </p:nvSpPr>
          <p:spPr bwMode="auto">
            <a:xfrm>
              <a:off x="6172200" y="2362200"/>
              <a:ext cx="2971800" cy="923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A1900</a:t>
              </a:r>
              <a:r>
                <a:rPr lang="en-US" altLang="en-US" sz="1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filters</a:t>
              </a:r>
              <a:r>
                <a:rPr lang="en-US" altLang="en-US" sz="1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out all but the </a:t>
              </a:r>
              <a:r>
                <a:rPr lang="en-US" altLang="en-US" sz="18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one</a:t>
              </a:r>
              <a:r>
                <a:rPr lang="en-US" altLang="en-US" sz="1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(or more) unstable nucleus for study</a:t>
              </a:r>
            </a:p>
          </p:txBody>
        </p:sp>
        <p:pic>
          <p:nvPicPr>
            <p:cNvPr id="32" name="Picture 3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153713" y="3276600"/>
              <a:ext cx="852767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" name="Group 29"/>
          <p:cNvGrpSpPr>
            <a:grpSpLocks/>
          </p:cNvGrpSpPr>
          <p:nvPr/>
        </p:nvGrpSpPr>
        <p:grpSpPr bwMode="auto">
          <a:xfrm>
            <a:off x="3735656" y="3085172"/>
            <a:ext cx="3352800" cy="914400"/>
            <a:chOff x="3505200" y="3962400"/>
            <a:chExt cx="3352800" cy="914400"/>
          </a:xfrm>
        </p:grpSpPr>
        <p:sp>
          <p:nvSpPr>
            <p:cNvPr id="34" name="Line 19"/>
            <p:cNvSpPr>
              <a:spLocks noChangeShapeType="1"/>
            </p:cNvSpPr>
            <p:nvPr/>
          </p:nvSpPr>
          <p:spPr bwMode="auto">
            <a:xfrm>
              <a:off x="4605337" y="4876800"/>
              <a:ext cx="1295400" cy="0"/>
            </a:xfrm>
            <a:prstGeom prst="line">
              <a:avLst/>
            </a:prstGeom>
            <a:noFill/>
            <a:ln w="44450">
              <a:solidFill>
                <a:srgbClr val="D6A16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Line 19"/>
            <p:cNvSpPr>
              <a:spLocks noChangeShapeType="1"/>
            </p:cNvSpPr>
            <p:nvPr/>
          </p:nvSpPr>
          <p:spPr bwMode="auto">
            <a:xfrm>
              <a:off x="3505200" y="4038600"/>
              <a:ext cx="685800" cy="609600"/>
            </a:xfrm>
            <a:prstGeom prst="line">
              <a:avLst/>
            </a:prstGeom>
            <a:noFill/>
            <a:ln w="44450">
              <a:solidFill>
                <a:srgbClr val="D6A16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Line 19"/>
            <p:cNvSpPr>
              <a:spLocks noChangeShapeType="1"/>
            </p:cNvSpPr>
            <p:nvPr/>
          </p:nvSpPr>
          <p:spPr bwMode="auto">
            <a:xfrm flipV="1">
              <a:off x="6248400" y="3962400"/>
              <a:ext cx="609600" cy="609600"/>
            </a:xfrm>
            <a:prstGeom prst="line">
              <a:avLst/>
            </a:prstGeom>
            <a:noFill/>
            <a:ln w="44450">
              <a:solidFill>
                <a:srgbClr val="D6A16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7" name="Line 7"/>
          <p:cNvSpPr>
            <a:spLocks noChangeShapeType="1"/>
          </p:cNvSpPr>
          <p:nvPr/>
        </p:nvSpPr>
        <p:spPr bwMode="auto">
          <a:xfrm>
            <a:off x="5105399" y="4848880"/>
            <a:ext cx="1219201" cy="2"/>
          </a:xfrm>
          <a:prstGeom prst="line">
            <a:avLst/>
          </a:prstGeom>
          <a:noFill/>
          <a:ln w="19050">
            <a:solidFill>
              <a:srgbClr val="00B050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31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17 2.59259E-6 L 0.04583 2.59259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20"/>
            </p:par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Useful Information</a:t>
            </a:r>
            <a:endParaRPr lang="en-US" sz="4000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628650" y="1219200"/>
            <a:ext cx="4400550" cy="5173435"/>
          </a:xfrm>
          <a:prstGeom prst="rect">
            <a:avLst/>
          </a:prstGeom>
        </p:spPr>
        <p:txBody>
          <a:bodyPr/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kern="0" dirty="0" smtClean="0">
                <a:solidFill>
                  <a:schemeClr val="tx1"/>
                </a:solidFill>
              </a:rPr>
              <a:t>Location of </a:t>
            </a:r>
            <a:r>
              <a:rPr lang="en-US" b="1" kern="0" dirty="0" smtClean="0">
                <a:solidFill>
                  <a:schemeClr val="tx1"/>
                </a:solidFill>
              </a:rPr>
              <a:t>bathrooms</a:t>
            </a:r>
            <a:r>
              <a:rPr lang="en-US" kern="0" dirty="0" smtClean="0">
                <a:solidFill>
                  <a:schemeClr val="tx1"/>
                </a:solidFill>
              </a:rPr>
              <a:t>!</a:t>
            </a:r>
          </a:p>
          <a:p>
            <a:r>
              <a:rPr lang="en-US" kern="0" dirty="0" smtClean="0">
                <a:solidFill>
                  <a:schemeClr val="tx1"/>
                </a:solidFill>
              </a:rPr>
              <a:t>If you have minors in your group, your leader must complete a </a:t>
            </a:r>
            <a:r>
              <a:rPr lang="en-US" b="1" kern="0" dirty="0" smtClean="0">
                <a:solidFill>
                  <a:schemeClr val="tx1"/>
                </a:solidFill>
              </a:rPr>
              <a:t>permission form</a:t>
            </a:r>
            <a:r>
              <a:rPr lang="en-US" kern="0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kern="0" dirty="0" smtClean="0">
                <a:solidFill>
                  <a:schemeClr val="tx1"/>
                </a:solidFill>
              </a:rPr>
              <a:t>Photography is not allowed on the tour, but we have a designated </a:t>
            </a:r>
            <a:r>
              <a:rPr lang="en-US" b="1" kern="0" dirty="0" smtClean="0">
                <a:solidFill>
                  <a:schemeClr val="tx1"/>
                </a:solidFill>
              </a:rPr>
              <a:t>location for a group photo </a:t>
            </a:r>
            <a:r>
              <a:rPr lang="en-US" kern="0" dirty="0" smtClean="0">
                <a:solidFill>
                  <a:schemeClr val="tx1"/>
                </a:solidFill>
              </a:rPr>
              <a:t>if you want.</a:t>
            </a:r>
          </a:p>
          <a:p>
            <a:r>
              <a:rPr lang="en-US" kern="0" dirty="0" smtClean="0">
                <a:solidFill>
                  <a:schemeClr val="tx1"/>
                </a:solidFill>
              </a:rPr>
              <a:t>You are not expected to know or understand everything! It’s OK.</a:t>
            </a:r>
          </a:p>
          <a:p>
            <a:r>
              <a:rPr lang="en-US" kern="0" dirty="0" smtClean="0">
                <a:solidFill>
                  <a:schemeClr val="tx1"/>
                </a:solidFill>
              </a:rPr>
              <a:t>Stopping us to </a:t>
            </a:r>
            <a:r>
              <a:rPr lang="en-US" b="1" kern="0" dirty="0" smtClean="0">
                <a:solidFill>
                  <a:schemeClr val="tx1"/>
                </a:solidFill>
              </a:rPr>
              <a:t>ask questions </a:t>
            </a:r>
            <a:r>
              <a:rPr lang="en-US" kern="0" dirty="0" smtClean="0">
                <a:solidFill>
                  <a:schemeClr val="tx1"/>
                </a:solidFill>
              </a:rPr>
              <a:t>is encouraged!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219200"/>
            <a:ext cx="2610636" cy="463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86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258842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n-US" sz="3600" dirty="0" smtClean="0"/>
              <a:t>Detectors measure the invisible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28929" y="1323790"/>
            <a:ext cx="3196375" cy="2176035"/>
            <a:chOff x="192" y="864"/>
            <a:chExt cx="2448" cy="1669"/>
          </a:xfrm>
        </p:grpSpPr>
        <p:grpSp>
          <p:nvGrpSpPr>
            <p:cNvPr id="28684" name="Group 4"/>
            <p:cNvGrpSpPr>
              <a:grpSpLocks/>
            </p:cNvGrpSpPr>
            <p:nvPr/>
          </p:nvGrpSpPr>
          <p:grpSpPr bwMode="auto">
            <a:xfrm>
              <a:off x="192" y="864"/>
              <a:ext cx="2448" cy="1669"/>
              <a:chOff x="192" y="864"/>
              <a:chExt cx="2448" cy="1669"/>
            </a:xfrm>
          </p:grpSpPr>
          <p:pic>
            <p:nvPicPr>
              <p:cNvPr id="28686" name="Picture 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295" b="16667"/>
              <a:stretch>
                <a:fillRect/>
              </a:stretch>
            </p:blipFill>
            <p:spPr bwMode="auto">
              <a:xfrm>
                <a:off x="192" y="864"/>
                <a:ext cx="2448" cy="16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687" name="Text Box 6"/>
              <p:cNvSpPr txBox="1">
                <a:spLocks noChangeArrowheads="1"/>
              </p:cNvSpPr>
              <p:nvPr/>
            </p:nvSpPr>
            <p:spPr bwMode="auto">
              <a:xfrm>
                <a:off x="720" y="1626"/>
                <a:ext cx="1248" cy="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800"/>
                  <a:t>“</a:t>
                </a:r>
                <a:r>
                  <a:rPr lang="en-US" altLang="en-US" sz="1800">
                    <a:solidFill>
                      <a:srgbClr val="D6A162"/>
                    </a:solidFill>
                  </a:rPr>
                  <a:t>Halo nuclei</a:t>
                </a:r>
                <a:r>
                  <a:rPr lang="en-US" altLang="en-US" sz="1800"/>
                  <a:t>” and neutron-rich isotopes</a:t>
                </a:r>
                <a:endParaRPr lang="en-US" altLang="en-US" sz="1800">
                  <a:solidFill>
                    <a:srgbClr val="D6A162"/>
                  </a:solidFill>
                </a:endParaRPr>
              </a:p>
            </p:txBody>
          </p:sp>
        </p:grpSp>
        <p:sp>
          <p:nvSpPr>
            <p:cNvPr id="28685" name="Text Box 7"/>
            <p:cNvSpPr txBox="1">
              <a:spLocks noChangeArrowheads="1"/>
            </p:cNvSpPr>
            <p:nvPr/>
          </p:nvSpPr>
          <p:spPr bwMode="auto">
            <a:xfrm>
              <a:off x="672" y="1290"/>
              <a:ext cx="1172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/>
                <a:t>MoNA  </a:t>
              </a:r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5791200" y="1323790"/>
            <a:ext cx="2974793" cy="4070160"/>
            <a:chOff x="1275" y="768"/>
            <a:chExt cx="2512" cy="3442"/>
          </a:xfrm>
        </p:grpSpPr>
        <p:pic>
          <p:nvPicPr>
            <p:cNvPr id="28681" name="Picture 13" descr="imag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5" y="768"/>
              <a:ext cx="2469" cy="3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2" name="Text Box 14"/>
            <p:cNvSpPr txBox="1">
              <a:spLocks noChangeArrowheads="1"/>
            </p:cNvSpPr>
            <p:nvPr/>
          </p:nvSpPr>
          <p:spPr bwMode="auto">
            <a:xfrm rot="5400000">
              <a:off x="1993" y="2138"/>
              <a:ext cx="3094" cy="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 dirty="0"/>
                <a:t>S800 Spectrograph</a:t>
              </a:r>
            </a:p>
          </p:txBody>
        </p:sp>
        <p:sp>
          <p:nvSpPr>
            <p:cNvPr id="28683" name="Text Box 15"/>
            <p:cNvSpPr txBox="1">
              <a:spLocks noChangeArrowheads="1"/>
            </p:cNvSpPr>
            <p:nvPr/>
          </p:nvSpPr>
          <p:spPr bwMode="auto">
            <a:xfrm>
              <a:off x="1367" y="3711"/>
              <a:ext cx="225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dirty="0"/>
                <a:t>Nuclei found in </a:t>
              </a:r>
              <a:r>
                <a:rPr lang="en-US" altLang="en-US" sz="1800" dirty="0">
                  <a:solidFill>
                    <a:srgbClr val="D6A162"/>
                  </a:solidFill>
                </a:rPr>
                <a:t>stellar reactions</a:t>
              </a:r>
            </a:p>
          </p:txBody>
        </p:sp>
      </p:grpSp>
      <p:sp>
        <p:nvSpPr>
          <p:cNvPr id="19" name="TextBox 8"/>
          <p:cNvSpPr txBox="1">
            <a:spLocks noChangeArrowheads="1"/>
          </p:cNvSpPr>
          <p:nvPr/>
        </p:nvSpPr>
        <p:spPr bwMode="auto">
          <a:xfrm>
            <a:off x="3654728" y="2405940"/>
            <a:ext cx="2094582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(These tools </a:t>
            </a:r>
            <a:r>
              <a:rPr lang="en-US" alt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 be </a:t>
            </a:r>
            <a:r>
              <a:rPr lang="en-US" altLang="en-US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created</a:t>
            </a:r>
            <a:r>
              <a:rPr lang="en-US" alt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endParaRPr lang="en-US" altLang="en-US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 </a:t>
            </a:r>
            <a:r>
              <a:rPr lang="en-US" alt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physicists, mechanical designers, chemists, machinists, technicians…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  <a:r>
              <a:rPr lang="en-US" alt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who knows how else we might use those tools </a:t>
            </a:r>
            <a:r>
              <a:rPr lang="en-US" alt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someday!)</a:t>
            </a:r>
            <a:endParaRPr lang="en-US" alt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20"/>
          <p:cNvGrpSpPr>
            <a:grpSpLocks/>
          </p:cNvGrpSpPr>
          <p:nvPr/>
        </p:nvGrpSpPr>
        <p:grpSpPr bwMode="auto">
          <a:xfrm>
            <a:off x="437568" y="3609716"/>
            <a:ext cx="3196375" cy="2230793"/>
            <a:chOff x="192" y="2284"/>
            <a:chExt cx="2448" cy="1711"/>
          </a:xfrm>
        </p:grpSpPr>
        <p:pic>
          <p:nvPicPr>
            <p:cNvPr id="21" name="Picture 21" descr="Hira-beautifu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24"/>
            <a:stretch>
              <a:fillRect/>
            </a:stretch>
          </p:blipFill>
          <p:spPr bwMode="auto">
            <a:xfrm>
              <a:off x="192" y="2284"/>
              <a:ext cx="2448" cy="17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 Box 22"/>
            <p:cNvSpPr txBox="1">
              <a:spLocks noChangeArrowheads="1"/>
            </p:cNvSpPr>
            <p:nvPr/>
          </p:nvSpPr>
          <p:spPr bwMode="auto">
            <a:xfrm>
              <a:off x="240" y="2592"/>
              <a:ext cx="1872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dirty="0">
                  <a:solidFill>
                    <a:srgbClr val="D6A162"/>
                  </a:solidFill>
                </a:rPr>
                <a:t>Nuclear states</a:t>
              </a:r>
              <a:r>
                <a:rPr lang="en-US" altLang="en-US" sz="1800" dirty="0"/>
                <a:t> from particles freed in collisions</a:t>
              </a:r>
              <a:endParaRPr lang="en-US" altLang="en-US" sz="1800" dirty="0">
                <a:solidFill>
                  <a:srgbClr val="D6A162"/>
                </a:solidFill>
              </a:endParaRPr>
            </a:p>
          </p:txBody>
        </p:sp>
        <p:sp>
          <p:nvSpPr>
            <p:cNvPr id="23" name="Text Box 23"/>
            <p:cNvSpPr txBox="1">
              <a:spLocks noChangeArrowheads="1"/>
            </p:cNvSpPr>
            <p:nvPr/>
          </p:nvSpPr>
          <p:spPr bwMode="auto">
            <a:xfrm>
              <a:off x="1670" y="3564"/>
              <a:ext cx="88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 dirty="0" err="1"/>
                <a:t>HiRA</a:t>
              </a:r>
              <a:endParaRPr lang="en-US" altLang="en-US" sz="3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78319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657" y="191869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kern="0" dirty="0">
                <a:solidFill>
                  <a:srgbClr val="FF0000"/>
                </a:solidFill>
              </a:rPr>
              <a:t>Problem</a:t>
            </a:r>
            <a:r>
              <a:rPr lang="en-US" sz="3200" b="1" kern="0" dirty="0"/>
              <a:t>: </a:t>
            </a:r>
            <a:r>
              <a:rPr lang="en-US" sz="3200" b="1" kern="0" dirty="0" smtClean="0"/>
              <a:t>study </a:t>
            </a:r>
            <a:r>
              <a:rPr lang="en-US" sz="3200" b="1" kern="0" dirty="0"/>
              <a:t>EXTREMELY rare nuclei!</a:t>
            </a:r>
          </a:p>
        </p:txBody>
      </p:sp>
      <p:pic>
        <p:nvPicPr>
          <p:cNvPr id="3" name="Picture 6" descr="beamline.png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307" y="1163636"/>
            <a:ext cx="4408318" cy="3331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37406" y="1235074"/>
            <a:ext cx="1848593" cy="461665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333C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NSCL today</a:t>
            </a:r>
          </a:p>
        </p:txBody>
      </p: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149440" y="1080467"/>
            <a:ext cx="6553200" cy="4987637"/>
            <a:chOff x="472550" y="1732343"/>
            <a:chExt cx="7034515" cy="5304017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96"/>
            <a:stretch/>
          </p:blipFill>
          <p:spPr bwMode="auto">
            <a:xfrm>
              <a:off x="472550" y="1732343"/>
              <a:ext cx="7034515" cy="53040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762328" y="1767662"/>
              <a:ext cx="2176222" cy="490950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>
              <a:spAutoFit/>
            </a:bodyPr>
            <a:lstStyle/>
            <a:p>
              <a:pPr eaLnBrk="1" hangingPunct="1">
                <a:defRPr/>
              </a:pPr>
              <a:r>
                <a:rPr lang="en-US" sz="2400" dirty="0">
                  <a:solidFill>
                    <a:srgbClr val="333C2B"/>
                  </a:solidFill>
                  <a:latin typeface="+mn-lt"/>
                </a:rPr>
                <a:t>FRIB design</a:t>
              </a:r>
            </a:p>
          </p:txBody>
        </p:sp>
      </p:grp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553200" y="1696738"/>
            <a:ext cx="2438400" cy="386083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67B14B"/>
                </a:solidFill>
                <a:latin typeface="+mn-lt"/>
                <a:cs typeface="+mn-cs"/>
              </a:rPr>
              <a:t>Solution</a:t>
            </a:r>
            <a:r>
              <a:rPr lang="en-US" sz="2000" kern="0" dirty="0">
                <a:latin typeface="+mn-lt"/>
                <a:cs typeface="+mn-cs"/>
              </a:rPr>
              <a:t>: </a:t>
            </a:r>
            <a:endParaRPr lang="en-US" sz="2000" kern="0" dirty="0" smtClean="0">
              <a:latin typeface="+mn-lt"/>
              <a:cs typeface="+mn-cs"/>
            </a:endParaRPr>
          </a:p>
          <a:p>
            <a:pPr>
              <a:spcBef>
                <a:spcPct val="20000"/>
              </a:spcBef>
              <a:defRPr/>
            </a:pPr>
            <a:r>
              <a:rPr lang="en-US" sz="2000" kern="0" dirty="0" smtClean="0">
                <a:latin typeface="+mn-lt"/>
                <a:cs typeface="+mn-cs"/>
              </a:rPr>
              <a:t>BREAK MORE NUCLEI with our next-generation</a:t>
            </a:r>
          </a:p>
          <a:p>
            <a:pPr>
              <a:spcBef>
                <a:spcPct val="20000"/>
              </a:spcBef>
              <a:defRPr/>
            </a:pPr>
            <a:r>
              <a:rPr lang="en-US" sz="2000" b="1" kern="0" dirty="0" smtClean="0">
                <a:solidFill>
                  <a:srgbClr val="67B14B"/>
                </a:solidFill>
                <a:latin typeface="+mn-lt"/>
                <a:cs typeface="+mn-cs"/>
              </a:rPr>
              <a:t>Facility </a:t>
            </a:r>
            <a:r>
              <a:rPr lang="en-US" sz="2000" b="1" kern="0" dirty="0">
                <a:solidFill>
                  <a:srgbClr val="67B14B"/>
                </a:solidFill>
                <a:latin typeface="+mn-lt"/>
                <a:cs typeface="+mn-cs"/>
              </a:rPr>
              <a:t>for Rare Isotope </a:t>
            </a:r>
            <a:r>
              <a:rPr lang="en-US" sz="2000" b="1" kern="0" dirty="0" smtClean="0">
                <a:solidFill>
                  <a:srgbClr val="67B14B"/>
                </a:solidFill>
                <a:latin typeface="+mn-lt"/>
                <a:cs typeface="+mn-cs"/>
              </a:rPr>
              <a:t>Beams (FRIB)</a:t>
            </a:r>
            <a:endParaRPr lang="en-US" sz="2000" kern="0" dirty="0" smtClean="0">
              <a:latin typeface="+mn-lt"/>
              <a:cs typeface="+mn-cs"/>
            </a:endParaRPr>
          </a:p>
          <a:p>
            <a:pPr>
              <a:spcBef>
                <a:spcPct val="20000"/>
              </a:spcBef>
              <a:defRPr/>
            </a:pPr>
            <a:r>
              <a:rPr lang="en-US" sz="2000" kern="0" dirty="0" smtClean="0">
                <a:latin typeface="+mn-lt"/>
                <a:cs typeface="+mn-cs"/>
              </a:rPr>
              <a:t>the $730 million discovery machine that we imagined, designed, and will build by 2022</a:t>
            </a:r>
            <a:endParaRPr lang="en-US" sz="2000" kern="0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39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8600"/>
            <a:ext cx="7886700" cy="1325563"/>
          </a:xfrm>
        </p:spPr>
        <p:txBody>
          <a:bodyPr/>
          <a:lstStyle/>
          <a:p>
            <a:r>
              <a:rPr lang="en-US" sz="4000" dirty="0" smtClean="0"/>
              <a:t>FRIB on the MSU campus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378" y="1144577"/>
            <a:ext cx="7886700" cy="4951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59378" y="2428643"/>
            <a:ext cx="1426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Existing NSCL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26445" y="2797975"/>
            <a:ext cx="9450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Target</a:t>
            </a:r>
          </a:p>
          <a:p>
            <a:r>
              <a:rPr lang="en-US" dirty="0" err="1" smtClean="0"/>
              <a:t>Highbay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17830" y="4813042"/>
            <a:ext cx="2279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Linac</a:t>
            </a:r>
            <a:r>
              <a:rPr lang="en-US" dirty="0" smtClean="0"/>
              <a:t> Support Building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79524" y="3127626"/>
            <a:ext cx="1465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SRF Assembly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21335" y="4440395"/>
            <a:ext cx="1268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Ion Sources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36935" y="1366771"/>
            <a:ext cx="1334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SHAW LANE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09517" y="5641943"/>
            <a:ext cx="1588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WILSON ROAD</a:t>
            </a:r>
          </a:p>
        </p:txBody>
      </p:sp>
      <p:sp>
        <p:nvSpPr>
          <p:cNvPr id="11" name="TextBox 10"/>
          <p:cNvSpPr txBox="1"/>
          <p:nvPr/>
        </p:nvSpPr>
        <p:spPr>
          <a:xfrm rot="4274050">
            <a:off x="6296616" y="1791272"/>
            <a:ext cx="1621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BOGUE STREET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81116" y="1197427"/>
            <a:ext cx="122296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WHARTON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CENTER</a:t>
            </a:r>
          </a:p>
          <a:p>
            <a:pPr algn="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</a:t>
            </a:r>
            <a:endParaRPr lang="en-US" sz="1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7378" y="1114892"/>
            <a:ext cx="796565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</a:t>
            </a:r>
            <a:endParaRPr lang="en-US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DAIRY</a:t>
            </a:r>
            <a:b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STORE</a:t>
            </a:r>
          </a:p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(one</a:t>
            </a:r>
          </a:p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block)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57510" y="1689367"/>
            <a:ext cx="7509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Lobby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1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8600"/>
            <a:ext cx="7886700" cy="1325563"/>
          </a:xfrm>
        </p:spPr>
        <p:txBody>
          <a:bodyPr/>
          <a:lstStyle/>
          <a:p>
            <a:r>
              <a:rPr lang="en-US" sz="4000" dirty="0" smtClean="0"/>
              <a:t>Safety First</a:t>
            </a:r>
            <a:endParaRPr lang="en-US" sz="4000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750" y="1089362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456525" y="1074408"/>
            <a:ext cx="18288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r" defTabSz="914400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400" b="1" dirty="0" smtClean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DON’T</a:t>
            </a:r>
            <a:r>
              <a:rPr lang="en-US" altLang="en-US" sz="2400" dirty="0" smtClean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 put anything in your mouth (eat, drink, chew gum)</a:t>
            </a:r>
            <a:endParaRPr lang="en-US" altLang="en-US" sz="24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380325" y="3255633"/>
            <a:ext cx="19050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r" defTabSz="914400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400" b="1" dirty="0" smtClean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DO</a:t>
            </a:r>
            <a:r>
              <a:rPr lang="en-US" altLang="en-US" sz="2400" dirty="0" smtClean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 obey posted signs</a:t>
            </a:r>
          </a:p>
          <a:p>
            <a:pPr algn="r" defTabSz="914400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en-US" altLang="en-US" sz="24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endParaRPr>
          </a:p>
          <a:p>
            <a:pPr algn="r" defTabSz="914400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400" b="1" dirty="0" smtClean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DON’T</a:t>
            </a:r>
            <a:r>
              <a:rPr lang="en-US" altLang="en-US" sz="2400" dirty="0" smtClean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 take photos</a:t>
            </a:r>
            <a:endParaRPr lang="en-US" altLang="en-US" sz="24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6858000" y="1098221"/>
            <a:ext cx="20574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defTabSz="914400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400" b="1" dirty="0" smtClean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DO</a:t>
            </a:r>
            <a:r>
              <a:rPr lang="en-US" altLang="en-US" sz="2400" dirty="0" smtClean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 watch </a:t>
            </a:r>
            <a:r>
              <a:rPr lang="en-US" altLang="en-US" sz="2400" dirty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your head and </a:t>
            </a:r>
            <a:r>
              <a:rPr lang="en-US" altLang="en-US" sz="2400" dirty="0" smtClean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step </a:t>
            </a:r>
          </a:p>
          <a:p>
            <a:pPr defTabSz="914400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en-US" altLang="en-US" sz="24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endParaRPr>
          </a:p>
          <a:p>
            <a:pPr defTabSz="914400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400" b="1" dirty="0" smtClean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DON’T</a:t>
            </a:r>
            <a:r>
              <a:rPr lang="en-US" altLang="en-US" sz="2400" dirty="0" smtClean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altLang="en-US" sz="2400" dirty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sit or lean on things</a:t>
            </a: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6858000" y="3231821"/>
            <a:ext cx="19812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defTabSz="914400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400" b="1" dirty="0" smtClean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DO</a:t>
            </a:r>
            <a:r>
              <a:rPr lang="en-US" altLang="en-US" sz="2400" dirty="0" smtClean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 stay </a:t>
            </a:r>
            <a:r>
              <a:rPr lang="en-US" altLang="en-US" sz="2400" dirty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with your </a:t>
            </a:r>
            <a:r>
              <a:rPr lang="en-US" altLang="en-US" sz="2400" dirty="0" smtClean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guide</a:t>
            </a:r>
          </a:p>
          <a:p>
            <a:pPr defTabSz="914400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en-US" altLang="en-US" sz="2400" dirty="0" smtClean="0">
              <a:solidFill>
                <a:schemeClr val="tx1"/>
              </a:solidFill>
              <a:latin typeface="Calibri" panose="020F0502020204030204"/>
              <a:ea typeface="+mn-ea"/>
              <a:cs typeface="+mn-cs"/>
            </a:endParaRPr>
          </a:p>
          <a:p>
            <a:pPr defTabSz="914400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400" b="1" dirty="0" smtClean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DON’T</a:t>
            </a:r>
            <a:r>
              <a:rPr lang="en-US" altLang="en-US" sz="2400" dirty="0" smtClean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 touch equipment</a:t>
            </a:r>
            <a:endParaRPr lang="en-US" altLang="en-US" sz="24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228600" y="5334000"/>
            <a:ext cx="8686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ctr" defTabSz="914400" fontAlgn="auto">
              <a:spcBef>
                <a:spcPct val="50000"/>
              </a:spcBef>
              <a:spcAft>
                <a:spcPts val="0"/>
              </a:spcAft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If you </a:t>
            </a:r>
            <a:r>
              <a:rPr lang="en-US" altLang="en-US" sz="2400" dirty="0" smtClean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lose your tour</a:t>
            </a:r>
            <a:r>
              <a:rPr lang="en-US" altLang="en-US" sz="2400" dirty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, </a:t>
            </a:r>
            <a:r>
              <a:rPr lang="en-US" altLang="en-US" sz="2400" b="1" dirty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dial “0” </a:t>
            </a:r>
            <a:r>
              <a:rPr lang="en-US" altLang="en-US" sz="2400" b="1" dirty="0" smtClean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on a lab </a:t>
            </a:r>
            <a:r>
              <a:rPr lang="en-US" altLang="en-US" sz="2400" b="1" dirty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phone</a:t>
            </a:r>
            <a:r>
              <a:rPr lang="en-US" altLang="en-US" sz="2400" dirty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altLang="en-US" sz="2400" dirty="0" smtClean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(“77305</a:t>
            </a:r>
            <a:r>
              <a:rPr lang="en-US" altLang="en-US" sz="2400" dirty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” after </a:t>
            </a:r>
            <a:r>
              <a:rPr lang="en-US" altLang="en-US" sz="2400" dirty="0" smtClean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hours)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en-US" sz="2400" b="1" dirty="0" smtClean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DO </a:t>
            </a:r>
            <a:r>
              <a:rPr lang="en-US" altLang="en-US" sz="2400" dirty="0" smtClean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leave </a:t>
            </a:r>
            <a:r>
              <a:rPr lang="en-US" altLang="en-US" sz="2400" dirty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items </a:t>
            </a:r>
            <a:r>
              <a:rPr lang="en-US" altLang="en-US" sz="2400" dirty="0" smtClean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(especially open food/drink) you </a:t>
            </a:r>
            <a:r>
              <a:rPr lang="en-US" altLang="en-US" sz="2400" dirty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don’t want to </a:t>
            </a:r>
            <a:r>
              <a:rPr lang="en-US" altLang="en-US" sz="2400" dirty="0" smtClean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carry</a:t>
            </a:r>
            <a:endParaRPr lang="en-US" altLang="en-US" sz="2400" b="1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2" descr="http://2.bp.blogspot.com/-0ub4iOoOed0/UgJkm_xH9FI/AAAAAAAAADA/QIHLttXLhSQ/s1600/no+pho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750" y="3206092"/>
            <a:ext cx="2077899" cy="207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29"/>
          <a:stretch/>
        </p:blipFill>
        <p:spPr>
          <a:xfrm>
            <a:off x="4749350" y="1089362"/>
            <a:ext cx="1805198" cy="20544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4769850" y="3206092"/>
            <a:ext cx="1836598" cy="207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46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suscfe-PowerPoint-Cov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254835" cy="69411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16815" y="5144494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b="1" dirty="0">
              <a:solidFill>
                <a:srgbClr val="390C5D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32213" y="4836889"/>
            <a:ext cx="3536220" cy="800219"/>
          </a:xfrm>
          <a:prstGeom prst="rect">
            <a:avLst/>
          </a:prstGeom>
          <a:solidFill>
            <a:srgbClr val="BE5ECC"/>
          </a:solidFill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 Black" panose="020B0A04020102020204" pitchFamily="34" charset="0"/>
              </a:rPr>
              <a:t>Annually in April</a:t>
            </a:r>
          </a:p>
          <a:p>
            <a:pPr algn="ctr"/>
            <a:r>
              <a:rPr lang="en-US" dirty="0" smtClean="0">
                <a:latin typeface="Arial Black" panose="020B0A04020102020204" pitchFamily="34" charset="0"/>
              </a:rPr>
              <a:t>sciencefestival.msu.edu</a:t>
            </a:r>
            <a:endParaRPr 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1791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78976" y="354600"/>
            <a:ext cx="8286750" cy="1325563"/>
          </a:xfrm>
        </p:spPr>
        <p:txBody>
          <a:bodyPr/>
          <a:lstStyle/>
          <a:p>
            <a:pPr algn="l" eaLnBrk="1" hangingPunct="1"/>
            <a:r>
              <a:rPr lang="en-US" altLang="en-US" sz="2400" dirty="0" smtClean="0"/>
              <a:t>National Superconducting Cyclotron Laboratory at MSU</a:t>
            </a:r>
          </a:p>
        </p:txBody>
      </p:sp>
      <p:sp>
        <p:nvSpPr>
          <p:cNvPr id="33795" name="Text Box 6"/>
          <p:cNvSpPr txBox="1">
            <a:spLocks noChangeArrowheads="1"/>
          </p:cNvSpPr>
          <p:nvPr/>
        </p:nvSpPr>
        <p:spPr bwMode="auto">
          <a:xfrm>
            <a:off x="588645" y="1133646"/>
            <a:ext cx="796671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200" dirty="0" smtClean="0">
                <a:solidFill>
                  <a:srgbClr val="00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Learn more about </a:t>
            </a:r>
            <a:r>
              <a:rPr lang="en-US" altLang="en-US" sz="2200" dirty="0">
                <a:solidFill>
                  <a:srgbClr val="00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our </a:t>
            </a:r>
            <a:r>
              <a:rPr lang="en-US" altLang="en-US" sz="2200" dirty="0" smtClean="0">
                <a:solidFill>
                  <a:srgbClr val="00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Lab </a:t>
            </a:r>
            <a:r>
              <a:rPr lang="en-US" altLang="en-US" sz="2200" dirty="0">
                <a:solidFill>
                  <a:srgbClr val="00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and outreach </a:t>
            </a:r>
            <a:r>
              <a:rPr lang="en-US" altLang="en-US" sz="2200" dirty="0" smtClean="0">
                <a:solidFill>
                  <a:srgbClr val="00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programs</a:t>
            </a:r>
            <a:endParaRPr lang="en-US" altLang="en-US" sz="2200" b="1" dirty="0" smtClean="0">
              <a:solidFill>
                <a:srgbClr val="00000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641025" y="1677482"/>
            <a:ext cx="1797853" cy="202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2641024" y="3802742"/>
            <a:ext cx="1797853" cy="1301672"/>
            <a:chOff x="4714238" y="2213945"/>
            <a:chExt cx="2236345" cy="161914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14238" y="2213945"/>
              <a:ext cx="2236345" cy="161914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61905" y="2225387"/>
              <a:ext cx="1188677" cy="419964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478976" y="1677482"/>
            <a:ext cx="207113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dirty="0" smtClean="0">
                <a:solidFill>
                  <a:srgbClr val="000000"/>
                </a:solidFill>
              </a:rPr>
              <a:t>Get our just-published </a:t>
            </a:r>
            <a:r>
              <a:rPr lang="en-US" altLang="en-US" dirty="0">
                <a:solidFill>
                  <a:srgbClr val="000000"/>
                </a:solidFill>
              </a:rPr>
              <a:t>history </a:t>
            </a:r>
            <a:r>
              <a:rPr lang="en-US" altLang="en-US" b="1" i="1" dirty="0"/>
              <a:t>Up From Nothing </a:t>
            </a:r>
            <a:r>
              <a:rPr lang="en-US" altLang="en-US" dirty="0">
                <a:solidFill>
                  <a:srgbClr val="000000"/>
                </a:solidFill>
              </a:rPr>
              <a:t>from MSU Press </a:t>
            </a:r>
            <a:r>
              <a:rPr lang="en-US" altLang="en-US" dirty="0" smtClean="0">
                <a:solidFill>
                  <a:srgbClr val="548235"/>
                </a:solidFill>
                <a:hlinkClick r:id="rId5"/>
              </a:rPr>
              <a:t>msupress.org</a:t>
            </a:r>
            <a:r>
              <a:rPr lang="en-US" altLang="en-US" dirty="0" smtClean="0">
                <a:solidFill>
                  <a:srgbClr val="548235"/>
                </a:solidFill>
              </a:rPr>
              <a:t> </a:t>
            </a:r>
            <a:r>
              <a:rPr lang="en-US" altLang="en-US" dirty="0" smtClean="0">
                <a:solidFill>
                  <a:srgbClr val="000000"/>
                </a:solidFill>
              </a:rPr>
              <a:t>or on Amazon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24600" y="3802742"/>
            <a:ext cx="25403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/>
              <a:t>Visit </a:t>
            </a:r>
            <a:r>
              <a:rPr lang="en-US" altLang="en-US" dirty="0" smtClean="0"/>
              <a:t>our </a:t>
            </a:r>
            <a:r>
              <a:rPr lang="en-US" altLang="en-US" b="1" i="1" dirty="0" smtClean="0"/>
              <a:t>Gift Shop </a:t>
            </a:r>
            <a:r>
              <a:rPr lang="en-US" altLang="en-US" dirty="0" smtClean="0"/>
              <a:t>on </a:t>
            </a:r>
            <a:r>
              <a:rPr lang="en-US" altLang="en-US" dirty="0" smtClean="0">
                <a:hlinkClick r:id="rId6" action="ppaction://hlinkfile"/>
              </a:rPr>
              <a:t>shop.msu.edu</a:t>
            </a:r>
            <a:r>
              <a:rPr lang="en-US" altLang="en-US" dirty="0" smtClean="0"/>
              <a:t> (click </a:t>
            </a:r>
            <a:r>
              <a:rPr lang="en-US" altLang="en-US" dirty="0"/>
              <a:t>on “NSCL/FRIB” under “Specialty Shops</a:t>
            </a:r>
            <a:r>
              <a:rPr lang="en-US" altLang="en-US" dirty="0" smtClean="0"/>
              <a:t>”)</a:t>
            </a:r>
            <a:endParaRPr lang="en-US" altLang="en-US" dirty="0"/>
          </a:p>
        </p:txBody>
      </p:sp>
      <p:sp>
        <p:nvSpPr>
          <p:cNvPr id="8" name="Rectangle 7"/>
          <p:cNvSpPr/>
          <p:nvPr/>
        </p:nvSpPr>
        <p:spPr>
          <a:xfrm>
            <a:off x="6326372" y="1677482"/>
            <a:ext cx="24641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 smtClean="0">
                <a:solidFill>
                  <a:srgbClr val="000000"/>
                </a:solidFill>
              </a:rPr>
              <a:t>Find</a:t>
            </a:r>
            <a:r>
              <a:rPr lang="en-US" alt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b="1" i="1" dirty="0" smtClean="0"/>
              <a:t>camps </a:t>
            </a:r>
            <a:r>
              <a:rPr lang="en-US" altLang="en-US" b="1" i="1" dirty="0"/>
              <a:t>and programs</a:t>
            </a:r>
            <a:r>
              <a:rPr lang="en-US" altLang="en-US" dirty="0"/>
              <a:t> </a:t>
            </a:r>
            <a:r>
              <a:rPr lang="en-US" altLang="en-US" dirty="0">
                <a:solidFill>
                  <a:srgbClr val="000000"/>
                </a:solidFill>
              </a:rPr>
              <a:t>at </a:t>
            </a:r>
            <a:r>
              <a:rPr lang="en-US" altLang="en-US" dirty="0" smtClean="0">
                <a:solidFill>
                  <a:srgbClr val="000000"/>
                </a:solidFill>
              </a:rPr>
              <a:t>MSU for </a:t>
            </a:r>
          </a:p>
          <a:p>
            <a:r>
              <a:rPr lang="en-US" altLang="en-US" dirty="0" err="1" smtClean="0">
                <a:solidFill>
                  <a:srgbClr val="000000"/>
                </a:solidFill>
              </a:rPr>
              <a:t>pre-college</a:t>
            </a:r>
            <a:r>
              <a:rPr lang="en-US" altLang="en-US" dirty="0" smtClean="0">
                <a:solidFill>
                  <a:srgbClr val="000000"/>
                </a:solidFill>
              </a:rPr>
              <a:t> students: </a:t>
            </a:r>
            <a:r>
              <a:rPr lang="en-US" altLang="en-US" u="sng" dirty="0">
                <a:solidFill>
                  <a:srgbClr val="67B14B"/>
                </a:solidFill>
              </a:rPr>
              <a:t>spartanyouth.msu.edu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88645" y="5194009"/>
            <a:ext cx="82519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200" dirty="0" smtClean="0">
                <a:solidFill>
                  <a:srgbClr val="00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contact</a:t>
            </a:r>
            <a:r>
              <a:rPr lang="en-US" altLang="en-US" sz="2200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altLang="en-US" sz="2200" dirty="0" smtClean="0">
                <a:latin typeface="Arial Black" panose="020B0A04020102020204" pitchFamily="34" charset="0"/>
                <a:cs typeface="Aharoni" panose="02010803020104030203" pitchFamily="2" charset="-79"/>
                <a:hlinkClick r:id="rId7"/>
              </a:rPr>
              <a:t>visits@nscl.msu.edu</a:t>
            </a:r>
            <a:r>
              <a:rPr lang="en-US" altLang="en-US" sz="2200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altLang="en-US" sz="2200" dirty="0">
                <a:solidFill>
                  <a:srgbClr val="00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or go to </a:t>
            </a:r>
            <a:r>
              <a:rPr lang="en-US" altLang="en-US" sz="2200" dirty="0" smtClean="0">
                <a:latin typeface="Arial Black" panose="020B0A04020102020204" pitchFamily="34" charset="0"/>
                <a:cs typeface="Aharoni" panose="02010803020104030203" pitchFamily="2" charset="-79"/>
                <a:hlinkClick r:id="rId8"/>
              </a:rPr>
              <a:t>nscl.msu.edu</a:t>
            </a:r>
            <a:endParaRPr lang="en-US" sz="22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9788" y="1677482"/>
            <a:ext cx="1728486" cy="20248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3955" y="3802742"/>
            <a:ext cx="1380150" cy="131122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608002" y="4704304"/>
            <a:ext cx="17162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GIFT SHOP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00564" y="3797595"/>
            <a:ext cx="21558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dirty="0" smtClean="0">
                <a:solidFill>
                  <a:srgbClr val="000000"/>
                </a:solidFill>
              </a:rPr>
              <a:t>Get the Android/ iPhone/iPad </a:t>
            </a:r>
            <a:r>
              <a:rPr lang="en-US" altLang="en-US" dirty="0">
                <a:solidFill>
                  <a:srgbClr val="000000"/>
                </a:solidFill>
              </a:rPr>
              <a:t>game </a:t>
            </a:r>
            <a:r>
              <a:rPr lang="en-US" altLang="en-US" b="1" i="1" dirty="0" err="1"/>
              <a:t>Isotopolis</a:t>
            </a:r>
            <a:r>
              <a:rPr lang="en-US" alt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dirty="0">
                <a:solidFill>
                  <a:srgbClr val="000000"/>
                </a:solidFill>
              </a:rPr>
              <a:t>for free!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35904" y="1707845"/>
            <a:ext cx="1716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SPARTAN YOUTH PROGRAMS</a:t>
            </a:r>
            <a:endParaRPr lang="en-US" sz="14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7283" y="5667659"/>
            <a:ext cx="440318" cy="35798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467601" y="5652739"/>
            <a:ext cx="10877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dirty="0" smtClean="0">
                <a:solidFill>
                  <a:schemeClr val="accent6">
                    <a:lumMod val="75000"/>
                  </a:schemeClr>
                </a:solidFill>
                <a:latin typeface="+mj-lt"/>
                <a:cs typeface="Aharoni" panose="02010803020104030203" pitchFamily="2" charset="-79"/>
              </a:rPr>
              <a:t>@</a:t>
            </a:r>
            <a:r>
              <a:rPr lang="en-US" altLang="en-US" sz="20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cs typeface="Aharoni" panose="02010803020104030203" pitchFamily="2" charset="-79"/>
              </a:rPr>
              <a:t>nscl</a:t>
            </a:r>
            <a:endParaRPr lang="en-US" sz="2000" dirty="0">
              <a:latin typeface="+mj-lt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0400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elium-ani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981200"/>
            <a:ext cx="3276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4"/>
          <p:cNvSpPr>
            <a:spLocks noChangeArrowheads="1"/>
          </p:cNvSpPr>
          <p:nvPr/>
        </p:nvSpPr>
        <p:spPr bwMode="auto">
          <a:xfrm>
            <a:off x="2667000" y="1295400"/>
            <a:ext cx="3962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 u="sng" dirty="0">
                <a:solidFill>
                  <a:schemeClr val="tx1"/>
                </a:solidFill>
              </a:rPr>
              <a:t>Example: A Helium Atom</a:t>
            </a:r>
            <a:endParaRPr lang="en-US" altLang="en-US" sz="2400" b="1" i="1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b="1" i="1" dirty="0">
              <a:solidFill>
                <a:schemeClr val="tx1"/>
              </a:solidFill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81000" y="1981200"/>
            <a:ext cx="8763000" cy="2728913"/>
            <a:chOff x="240" y="1392"/>
            <a:chExt cx="5520" cy="1719"/>
          </a:xfrm>
        </p:grpSpPr>
        <p:grpSp>
          <p:nvGrpSpPr>
            <p:cNvPr id="5131" name="Group 6"/>
            <p:cNvGrpSpPr>
              <a:grpSpLocks/>
            </p:cNvGrpSpPr>
            <p:nvPr/>
          </p:nvGrpSpPr>
          <p:grpSpPr bwMode="auto">
            <a:xfrm>
              <a:off x="240" y="1392"/>
              <a:ext cx="1776" cy="336"/>
              <a:chOff x="1152" y="1200"/>
              <a:chExt cx="1776" cy="336"/>
            </a:xfrm>
          </p:grpSpPr>
          <p:sp>
            <p:nvSpPr>
              <p:cNvPr id="5138" name="Text Box 7"/>
              <p:cNvSpPr txBox="1">
                <a:spLocks noChangeArrowheads="1"/>
              </p:cNvSpPr>
              <p:nvPr/>
            </p:nvSpPr>
            <p:spPr bwMode="auto">
              <a:xfrm>
                <a:off x="1152" y="1200"/>
                <a:ext cx="1584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800">
                    <a:solidFill>
                      <a:schemeClr val="tx1"/>
                    </a:solidFill>
                  </a:rPr>
                  <a:t>Electron</a:t>
                </a:r>
              </a:p>
            </p:txBody>
          </p:sp>
          <p:sp>
            <p:nvSpPr>
              <p:cNvPr id="5139" name="Line 8"/>
              <p:cNvSpPr>
                <a:spLocks noChangeShapeType="1"/>
              </p:cNvSpPr>
              <p:nvPr/>
            </p:nvSpPr>
            <p:spPr bwMode="auto">
              <a:xfrm>
                <a:off x="2064" y="1392"/>
                <a:ext cx="864" cy="144"/>
              </a:xfrm>
              <a:prstGeom prst="line">
                <a:avLst/>
              </a:prstGeom>
              <a:noFill/>
              <a:ln w="25400">
                <a:solidFill>
                  <a:srgbClr val="D6A16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132" name="Group 9"/>
            <p:cNvGrpSpPr>
              <a:grpSpLocks/>
            </p:cNvGrpSpPr>
            <p:nvPr/>
          </p:nvGrpSpPr>
          <p:grpSpPr bwMode="auto">
            <a:xfrm>
              <a:off x="1104" y="2400"/>
              <a:ext cx="2208" cy="711"/>
              <a:chOff x="1008" y="2688"/>
              <a:chExt cx="2208" cy="711"/>
            </a:xfrm>
          </p:grpSpPr>
          <p:sp>
            <p:nvSpPr>
              <p:cNvPr id="5136" name="Text Box 10"/>
              <p:cNvSpPr txBox="1">
                <a:spLocks noChangeArrowheads="1"/>
              </p:cNvSpPr>
              <p:nvPr/>
            </p:nvSpPr>
            <p:spPr bwMode="auto">
              <a:xfrm>
                <a:off x="1008" y="3072"/>
                <a:ext cx="2208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800">
                    <a:solidFill>
                      <a:schemeClr val="tx1"/>
                    </a:solidFill>
                  </a:rPr>
                  <a:t>Neutron</a:t>
                </a:r>
              </a:p>
            </p:txBody>
          </p:sp>
          <p:sp>
            <p:nvSpPr>
              <p:cNvPr id="5137" name="Line 11"/>
              <p:cNvSpPr>
                <a:spLocks noChangeShapeType="1"/>
              </p:cNvSpPr>
              <p:nvPr/>
            </p:nvSpPr>
            <p:spPr bwMode="auto">
              <a:xfrm flipV="1">
                <a:off x="1632" y="2688"/>
                <a:ext cx="1056" cy="432"/>
              </a:xfrm>
              <a:prstGeom prst="line">
                <a:avLst/>
              </a:prstGeom>
              <a:noFill/>
              <a:ln w="25400">
                <a:solidFill>
                  <a:srgbClr val="D6A16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133" name="Group 12"/>
            <p:cNvGrpSpPr>
              <a:grpSpLocks/>
            </p:cNvGrpSpPr>
            <p:nvPr/>
          </p:nvGrpSpPr>
          <p:grpSpPr bwMode="auto">
            <a:xfrm>
              <a:off x="3072" y="2064"/>
              <a:ext cx="2688" cy="327"/>
              <a:chOff x="3072" y="2304"/>
              <a:chExt cx="2688" cy="327"/>
            </a:xfrm>
          </p:grpSpPr>
          <p:sp>
            <p:nvSpPr>
              <p:cNvPr id="5134" name="Text Box 13"/>
              <p:cNvSpPr txBox="1">
                <a:spLocks noChangeArrowheads="1"/>
              </p:cNvSpPr>
              <p:nvPr/>
            </p:nvSpPr>
            <p:spPr bwMode="auto">
              <a:xfrm>
                <a:off x="3840" y="2304"/>
                <a:ext cx="1920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800">
                    <a:solidFill>
                      <a:schemeClr val="tx1"/>
                    </a:solidFill>
                  </a:rPr>
                  <a:t>  Proton</a:t>
                </a:r>
              </a:p>
            </p:txBody>
          </p:sp>
          <p:sp>
            <p:nvSpPr>
              <p:cNvPr id="5135" name="Line 14"/>
              <p:cNvSpPr>
                <a:spLocks noChangeShapeType="1"/>
              </p:cNvSpPr>
              <p:nvPr/>
            </p:nvSpPr>
            <p:spPr bwMode="auto">
              <a:xfrm flipH="1">
                <a:off x="3072" y="2496"/>
                <a:ext cx="768" cy="96"/>
              </a:xfrm>
              <a:prstGeom prst="line">
                <a:avLst/>
              </a:prstGeom>
              <a:noFill/>
              <a:ln w="25400">
                <a:solidFill>
                  <a:srgbClr val="D6A16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3200400" y="3200400"/>
            <a:ext cx="5410200" cy="2819400"/>
            <a:chOff x="2016" y="2160"/>
            <a:chExt cx="3408" cy="1776"/>
          </a:xfrm>
        </p:grpSpPr>
        <p:grpSp>
          <p:nvGrpSpPr>
            <p:cNvPr id="5127" name="Group 16"/>
            <p:cNvGrpSpPr>
              <a:grpSpLocks/>
            </p:cNvGrpSpPr>
            <p:nvPr/>
          </p:nvGrpSpPr>
          <p:grpSpPr bwMode="auto">
            <a:xfrm>
              <a:off x="2016" y="2736"/>
              <a:ext cx="3408" cy="1200"/>
              <a:chOff x="2016" y="2736"/>
              <a:chExt cx="3408" cy="1200"/>
            </a:xfrm>
          </p:grpSpPr>
          <p:sp>
            <p:nvSpPr>
              <p:cNvPr id="5129" name="Text Box 17"/>
              <p:cNvSpPr txBox="1">
                <a:spLocks noChangeArrowheads="1"/>
              </p:cNvSpPr>
              <p:nvPr/>
            </p:nvSpPr>
            <p:spPr bwMode="auto">
              <a:xfrm>
                <a:off x="2016" y="3648"/>
                <a:ext cx="340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400" i="1" dirty="0">
                    <a:solidFill>
                      <a:schemeClr val="tx1"/>
                    </a:solidFill>
                  </a:rPr>
                  <a:t>NSCL scientists study the atomic nucleus</a:t>
                </a:r>
              </a:p>
            </p:txBody>
          </p:sp>
          <p:sp>
            <p:nvSpPr>
              <p:cNvPr id="5130" name="Line 18"/>
              <p:cNvSpPr>
                <a:spLocks noChangeShapeType="1"/>
              </p:cNvSpPr>
              <p:nvPr/>
            </p:nvSpPr>
            <p:spPr bwMode="auto">
              <a:xfrm flipH="1" flipV="1">
                <a:off x="3072" y="2736"/>
                <a:ext cx="432" cy="912"/>
              </a:xfrm>
              <a:prstGeom prst="line">
                <a:avLst/>
              </a:prstGeom>
              <a:noFill/>
              <a:ln w="25400">
                <a:solidFill>
                  <a:srgbClr val="D6A16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128" name="Oval 19"/>
            <p:cNvSpPr>
              <a:spLocks noChangeArrowheads="1"/>
            </p:cNvSpPr>
            <p:nvPr/>
          </p:nvSpPr>
          <p:spPr bwMode="auto">
            <a:xfrm>
              <a:off x="2592" y="2160"/>
              <a:ext cx="604" cy="624"/>
            </a:xfrm>
            <a:prstGeom prst="ellipse">
              <a:avLst/>
            </a:prstGeom>
            <a:noFill/>
            <a:ln w="25400">
              <a:solidFill>
                <a:srgbClr val="D6A16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440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5126" name="Rectangle 2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We study the atomic nucleus</a:t>
            </a:r>
          </a:p>
        </p:txBody>
      </p:sp>
    </p:spTree>
    <p:extLst>
      <p:ext uri="{BB962C8B-B14F-4D97-AF65-F5344CB8AC3E}">
        <p14:creationId xmlns:p14="http://schemas.microsoft.com/office/powerpoint/2010/main" val="212498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401230"/>
            <a:ext cx="1120775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5"/>
          <p:cNvSpPr>
            <a:spLocks noChangeArrowheads="1"/>
          </p:cNvSpPr>
          <p:nvPr/>
        </p:nvSpPr>
        <p:spPr bwMode="auto">
          <a:xfrm>
            <a:off x="762000" y="1258230"/>
            <a:ext cx="3657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 dirty="0">
                <a:solidFill>
                  <a:schemeClr val="tx1"/>
                </a:solidFill>
              </a:rPr>
              <a:t>An atomic nucleus is as small compared to you…</a:t>
            </a:r>
          </a:p>
        </p:txBody>
      </p:sp>
      <p:grpSp>
        <p:nvGrpSpPr>
          <p:cNvPr id="7172" name="Group 10"/>
          <p:cNvGrpSpPr>
            <a:grpSpLocks/>
          </p:cNvGrpSpPr>
          <p:nvPr/>
        </p:nvGrpSpPr>
        <p:grpSpPr bwMode="auto">
          <a:xfrm>
            <a:off x="533400" y="2401230"/>
            <a:ext cx="3733800" cy="2362200"/>
            <a:chOff x="144" y="1920"/>
            <a:chExt cx="2352" cy="1488"/>
          </a:xfrm>
        </p:grpSpPr>
        <p:sp>
          <p:nvSpPr>
            <p:cNvPr id="7183" name="Oval 11"/>
            <p:cNvSpPr>
              <a:spLocks noChangeArrowheads="1"/>
            </p:cNvSpPr>
            <p:nvPr/>
          </p:nvSpPr>
          <p:spPr bwMode="auto">
            <a:xfrm>
              <a:off x="144" y="1920"/>
              <a:ext cx="1488" cy="1488"/>
            </a:xfrm>
            <a:prstGeom prst="ellipse">
              <a:avLst/>
            </a:prstGeom>
            <a:noFill/>
            <a:ln w="25400">
              <a:solidFill>
                <a:srgbClr val="D6A16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440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184" name="Line 12"/>
            <p:cNvSpPr>
              <a:spLocks noChangeShapeType="1"/>
            </p:cNvSpPr>
            <p:nvPr/>
          </p:nvSpPr>
          <p:spPr bwMode="auto">
            <a:xfrm>
              <a:off x="1152" y="1968"/>
              <a:ext cx="1344" cy="672"/>
            </a:xfrm>
            <a:prstGeom prst="line">
              <a:avLst/>
            </a:prstGeom>
            <a:noFill/>
            <a:ln w="25400">
              <a:solidFill>
                <a:srgbClr val="D6A16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5" name="Line 13"/>
            <p:cNvSpPr>
              <a:spLocks noChangeShapeType="1"/>
            </p:cNvSpPr>
            <p:nvPr/>
          </p:nvSpPr>
          <p:spPr bwMode="auto">
            <a:xfrm flipH="1">
              <a:off x="1248" y="2640"/>
              <a:ext cx="1248" cy="672"/>
            </a:xfrm>
            <a:prstGeom prst="line">
              <a:avLst/>
            </a:prstGeom>
            <a:noFill/>
            <a:ln w="25400">
              <a:solidFill>
                <a:srgbClr val="D6A16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3505200" y="1258230"/>
            <a:ext cx="5105400" cy="3429000"/>
            <a:chOff x="2208" y="1200"/>
            <a:chExt cx="3216" cy="2160"/>
          </a:xfrm>
        </p:grpSpPr>
        <p:pic>
          <p:nvPicPr>
            <p:cNvPr id="717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016"/>
              <a:ext cx="1584" cy="1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178" name="Group 6"/>
            <p:cNvGrpSpPr>
              <a:grpSpLocks/>
            </p:cNvGrpSpPr>
            <p:nvPr/>
          </p:nvGrpSpPr>
          <p:grpSpPr bwMode="auto">
            <a:xfrm>
              <a:off x="2208" y="1872"/>
              <a:ext cx="2352" cy="1488"/>
              <a:chOff x="144" y="1920"/>
              <a:chExt cx="2352" cy="1488"/>
            </a:xfrm>
          </p:grpSpPr>
          <p:sp>
            <p:nvSpPr>
              <p:cNvPr id="7180" name="Oval 7"/>
              <p:cNvSpPr>
                <a:spLocks noChangeArrowheads="1"/>
              </p:cNvSpPr>
              <p:nvPr/>
            </p:nvSpPr>
            <p:spPr bwMode="auto">
              <a:xfrm>
                <a:off x="144" y="1920"/>
                <a:ext cx="1488" cy="1488"/>
              </a:xfrm>
              <a:prstGeom prst="ellipse">
                <a:avLst/>
              </a:prstGeom>
              <a:noFill/>
              <a:ln w="25400">
                <a:solidFill>
                  <a:srgbClr val="D6A16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4400">
                  <a:solidFill>
                    <a:schemeClr val="tx1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181" name="Line 8"/>
              <p:cNvSpPr>
                <a:spLocks noChangeShapeType="1"/>
              </p:cNvSpPr>
              <p:nvPr/>
            </p:nvSpPr>
            <p:spPr bwMode="auto">
              <a:xfrm>
                <a:off x="1152" y="1968"/>
                <a:ext cx="1344" cy="672"/>
              </a:xfrm>
              <a:prstGeom prst="line">
                <a:avLst/>
              </a:prstGeom>
              <a:noFill/>
              <a:ln w="25400">
                <a:solidFill>
                  <a:srgbClr val="D6A16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2" name="Line 9"/>
              <p:cNvSpPr>
                <a:spLocks noChangeShapeType="1"/>
              </p:cNvSpPr>
              <p:nvPr/>
            </p:nvSpPr>
            <p:spPr bwMode="auto">
              <a:xfrm flipH="1">
                <a:off x="1248" y="2640"/>
                <a:ext cx="1248" cy="672"/>
              </a:xfrm>
              <a:prstGeom prst="line">
                <a:avLst/>
              </a:prstGeom>
              <a:noFill/>
              <a:ln w="25400">
                <a:solidFill>
                  <a:srgbClr val="D6A16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179" name="Rectangle 14"/>
            <p:cNvSpPr>
              <a:spLocks noChangeArrowheads="1"/>
            </p:cNvSpPr>
            <p:nvPr/>
          </p:nvSpPr>
          <p:spPr bwMode="auto">
            <a:xfrm>
              <a:off x="3072" y="1200"/>
              <a:ext cx="2304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i="1" dirty="0">
                  <a:solidFill>
                    <a:schemeClr val="tx1"/>
                  </a:solidFill>
                </a:rPr>
                <a:t>…as you are compared to our ENTIRE solar system</a:t>
              </a:r>
            </a:p>
          </p:txBody>
        </p:sp>
      </p:grpSp>
      <p:sp>
        <p:nvSpPr>
          <p:cNvPr id="223247" name="Text Box 15"/>
          <p:cNvSpPr txBox="1">
            <a:spLocks noChangeArrowheads="1"/>
          </p:cNvSpPr>
          <p:nvPr/>
        </p:nvSpPr>
        <p:spPr bwMode="auto">
          <a:xfrm>
            <a:off x="685800" y="5266668"/>
            <a:ext cx="7848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</a:rPr>
              <a:t>We can’t </a:t>
            </a:r>
            <a:r>
              <a:rPr lang="en-US" altLang="en-US" sz="2400" i="1" dirty="0">
                <a:solidFill>
                  <a:schemeClr val="tx1"/>
                </a:solidFill>
              </a:rPr>
              <a:t>see</a:t>
            </a:r>
            <a:r>
              <a:rPr lang="en-US" altLang="en-US" sz="2400" dirty="0">
                <a:solidFill>
                  <a:schemeClr val="tx1"/>
                </a:solidFill>
              </a:rPr>
              <a:t> the nucleus, so it’s hard to work with.  </a:t>
            </a: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</a:rPr>
              <a:t>But we’ve still found clever ways to control and study it!</a:t>
            </a:r>
          </a:p>
        </p:txBody>
      </p:sp>
      <p:sp>
        <p:nvSpPr>
          <p:cNvPr id="7175" name="Rectangle 1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nucleus is </a:t>
            </a:r>
            <a:r>
              <a:rPr lang="en-US" altLang="en-US" sz="2000" smtClean="0"/>
              <a:t>SMALL</a:t>
            </a:r>
          </a:p>
        </p:txBody>
      </p:sp>
      <p:pic>
        <p:nvPicPr>
          <p:cNvPr id="7176" name="Picture 1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800" y="2726280"/>
            <a:ext cx="1910492" cy="170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049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23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2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91869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/>
              <a:t>World-class research</a:t>
            </a:r>
            <a:endParaRPr lang="en-US" sz="4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6" r="10973"/>
          <a:stretch/>
        </p:blipFill>
        <p:spPr>
          <a:xfrm>
            <a:off x="1269730" y="1072090"/>
            <a:ext cx="5920294" cy="4861857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1047303" y="1180460"/>
            <a:ext cx="6804651" cy="547370"/>
          </a:xfrm>
          <a:prstGeom prst="rect">
            <a:avLst/>
          </a:prstGeom>
        </p:spPr>
        <p:txBody>
          <a:bodyPr/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000" kern="0" dirty="0" smtClean="0"/>
              <a:t>Coupled cyclotron facility and experimental beam lines</a:t>
            </a:r>
            <a:endParaRPr lang="en-US" sz="2000" kern="0" dirty="0"/>
          </a:p>
        </p:txBody>
      </p: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777054" y="4926286"/>
            <a:ext cx="944508" cy="830997"/>
            <a:chOff x="558866" y="5235909"/>
            <a:chExt cx="1095051" cy="961690"/>
          </a:xfrm>
          <a:solidFill>
            <a:schemeClr val="accent6">
              <a:lumMod val="50000"/>
            </a:schemeClr>
          </a:solidFill>
        </p:grpSpPr>
        <p:sp>
          <p:nvSpPr>
            <p:cNvPr id="6" name="Left-Right Arrow 16"/>
            <p:cNvSpPr>
              <a:spLocks noChangeArrowheads="1"/>
            </p:cNvSpPr>
            <p:nvPr/>
          </p:nvSpPr>
          <p:spPr bwMode="auto">
            <a:xfrm rot="5400000">
              <a:off x="1198030" y="5632577"/>
              <a:ext cx="803141" cy="108633"/>
            </a:xfrm>
            <a:prstGeom prst="leftRightArrow">
              <a:avLst>
                <a:gd name="adj1" fmla="val 50000"/>
                <a:gd name="adj2" fmla="val 49996"/>
              </a:avLst>
            </a:prstGeom>
            <a:grpFill/>
            <a:ln w="9525" algn="ctr">
              <a:solidFill>
                <a:srgbClr val="FFFFCC"/>
              </a:solidFill>
              <a:round/>
              <a:headEnd/>
              <a:tailEnd/>
            </a:ln>
            <a:ex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40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58866" y="5235909"/>
              <a:ext cx="986418" cy="9616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eaLnBrk="1" hangingPunct="1">
                <a:defRPr/>
              </a:pPr>
              <a:r>
                <a:rPr lang="en-US" sz="1600" dirty="0" smtClean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Five stories tall</a:t>
              </a:r>
              <a:endParaRPr lang="en-US" sz="1600" dirty="0">
                <a:solidFill>
                  <a:schemeClr val="accent6">
                    <a:lumMod val="75000"/>
                  </a:schemeClr>
                </a:solidFill>
                <a:latin typeface="+mn-lt"/>
              </a:endParaRPr>
            </a:p>
          </p:txBody>
        </p:sp>
      </p:grpSp>
      <p:sp>
        <p:nvSpPr>
          <p:cNvPr id="8" name="Left-Right Arrow 16"/>
          <p:cNvSpPr>
            <a:spLocks noChangeArrowheads="1"/>
          </p:cNvSpPr>
          <p:nvPr/>
        </p:nvSpPr>
        <p:spPr bwMode="auto">
          <a:xfrm rot="8920329">
            <a:off x="1262884" y="4163906"/>
            <a:ext cx="7040222" cy="92718"/>
          </a:xfrm>
          <a:prstGeom prst="leftRightArrow">
            <a:avLst>
              <a:gd name="adj1" fmla="val 50000"/>
              <a:gd name="adj2" fmla="val 49996"/>
            </a:avLst>
          </a:prstGeom>
          <a:solidFill>
            <a:schemeClr val="accent6">
              <a:lumMod val="50000"/>
            </a:schemeClr>
          </a:solidFill>
          <a:ln w="9525" algn="ctr">
            <a:solidFill>
              <a:srgbClr val="FFFFCC"/>
            </a:solidFill>
            <a:round/>
            <a:headEnd/>
            <a:tailEnd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 rot="19727635">
            <a:off x="2908841" y="4554917"/>
            <a:ext cx="27916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1" hangingPunct="1">
              <a:defRPr/>
            </a:pP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~140 meters (450 feet) long</a:t>
            </a:r>
            <a:endParaRPr lang="en-US" sz="1600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566857" y="3750902"/>
            <a:ext cx="1065821" cy="1050798"/>
            <a:chOff x="1842432" y="3810479"/>
            <a:chExt cx="1235304" cy="121789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1441" y="4888455"/>
              <a:ext cx="61563" cy="13991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 bwMode="auto">
            <a:xfrm>
              <a:off x="1842432" y="3810479"/>
              <a:ext cx="1235304" cy="3923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eaLnBrk="1" hangingPunct="1">
                <a:defRPr/>
              </a:pPr>
              <a:r>
                <a:rPr lang="en-US" sz="1600" dirty="0" smtClean="0">
                  <a:latin typeface="+mn-lt"/>
                </a:rPr>
                <a:t>A person</a:t>
              </a:r>
              <a:endParaRPr lang="en-US" sz="1600" dirty="0">
                <a:latin typeface="+mn-lt"/>
              </a:endParaRPr>
            </a:p>
          </p:txBody>
        </p:sp>
        <p:cxnSp>
          <p:nvCxnSpPr>
            <p:cNvPr id="13" name="Straight Arrow Connector 12"/>
            <p:cNvCxnSpPr>
              <a:stCxn id="12" idx="2"/>
            </p:cNvCxnSpPr>
            <p:nvPr/>
          </p:nvCxnSpPr>
          <p:spPr>
            <a:xfrm>
              <a:off x="2460085" y="4202869"/>
              <a:ext cx="619" cy="62932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1359594" y="2275900"/>
            <a:ext cx="6454405" cy="15121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SPEED UP NUCLEI using </a:t>
            </a:r>
            <a:r>
              <a:rPr lang="en-US" altLang="en-US" sz="2800" b="1" dirty="0" smtClean="0">
                <a:solidFill>
                  <a:srgbClr val="D6A162"/>
                </a:solidFill>
                <a:latin typeface="Century Gothic" panose="020B0502020202020204" pitchFamily="34" charset="0"/>
              </a:rPr>
              <a:t>accelerators</a:t>
            </a:r>
          </a:p>
          <a:p>
            <a:pPr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</a:t>
            </a:r>
            <a:r>
              <a:rPr lang="en-US" altLang="en-US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nd BREAK A TON OF THEM</a:t>
            </a:r>
            <a:endParaRPr lang="en-US" altLang="en-US" sz="2800" b="1" dirty="0" smtClean="0">
              <a:solidFill>
                <a:srgbClr val="D6A162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4920458" y="4360947"/>
            <a:ext cx="328727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Made possible by </a:t>
            </a:r>
            <a:endParaRPr lang="en-US" altLang="en-US" sz="18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accelerator </a:t>
            </a:r>
            <a:r>
              <a:rPr lang="en-US" altLang="en-US" sz="1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physicists, </a:t>
            </a:r>
            <a:r>
              <a:rPr lang="en-US" altLang="en-US" sz="1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operations physicists, </a:t>
            </a:r>
            <a:endParaRPr lang="en-US" altLang="en-US" sz="1800" b="1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altLang="en-US" sz="1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and </a:t>
            </a:r>
            <a:r>
              <a:rPr lang="en-US" altLang="en-US" sz="1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engineers (vacuum, electrical, cryogenic…)</a:t>
            </a:r>
          </a:p>
        </p:txBody>
      </p:sp>
    </p:spTree>
    <p:extLst>
      <p:ext uri="{BB962C8B-B14F-4D97-AF65-F5344CB8AC3E}">
        <p14:creationId xmlns:p14="http://schemas.microsoft.com/office/powerpoint/2010/main" val="3173969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8" grpId="0" animBg="1"/>
      <p:bldP spid="9" grpId="0"/>
      <p:bldP spid="14" grpId="0" build="p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8600"/>
            <a:ext cx="7886700" cy="1325563"/>
          </a:xfrm>
        </p:spPr>
        <p:txBody>
          <a:bodyPr/>
          <a:lstStyle/>
          <a:p>
            <a:r>
              <a:rPr lang="en-US" sz="4000" dirty="0" smtClean="0"/>
              <a:t>Serving Users worldwide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5"/>
          <a:stretch/>
        </p:blipFill>
        <p:spPr>
          <a:xfrm>
            <a:off x="228600" y="1703525"/>
            <a:ext cx="8534400" cy="4392475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628649" y="990600"/>
            <a:ext cx="8051887" cy="4459981"/>
          </a:xfrm>
          <a:prstGeom prst="rect">
            <a:avLst/>
          </a:prstGeom>
        </p:spPr>
        <p:txBody>
          <a:bodyPr/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kern="0" dirty="0" smtClean="0">
                <a:solidFill>
                  <a:schemeClr val="tx1"/>
                </a:solidFill>
              </a:rPr>
              <a:t>The </a:t>
            </a:r>
            <a:r>
              <a:rPr lang="en-US" b="1" kern="0" dirty="0" smtClean="0">
                <a:solidFill>
                  <a:schemeClr val="tx1"/>
                </a:solidFill>
              </a:rPr>
              <a:t>best nuclear scientists </a:t>
            </a:r>
            <a:r>
              <a:rPr lang="en-US" kern="0" dirty="0" smtClean="0">
                <a:solidFill>
                  <a:schemeClr val="tx1"/>
                </a:solidFill>
              </a:rPr>
              <a:t>on the planet come to NSCL because our lab is a </a:t>
            </a:r>
            <a:r>
              <a:rPr lang="en-US" b="1" kern="0" dirty="0" smtClean="0">
                <a:solidFill>
                  <a:schemeClr val="tx1"/>
                </a:solidFill>
              </a:rPr>
              <a:t>world class research facility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048000" y="5432180"/>
            <a:ext cx="4345718" cy="59881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FRIB/NSCL User Community August 2018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/>
              <a:t>~1400 scientists, 50+ countries</a:t>
            </a:r>
          </a:p>
        </p:txBody>
      </p:sp>
    </p:spTree>
    <p:extLst>
      <p:ext uri="{BB962C8B-B14F-4D97-AF65-F5344CB8AC3E}">
        <p14:creationId xmlns:p14="http://schemas.microsoft.com/office/powerpoint/2010/main" val="253614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03D2D5E2-6C9B-DB4B-B480-425E55535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4425" y="1234955"/>
            <a:ext cx="1703775" cy="22858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Actual Experiments at NSCL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458650" y="2601290"/>
            <a:ext cx="4295775" cy="2384425"/>
          </a:xfrm>
        </p:spPr>
        <p:txBody>
          <a:bodyPr/>
          <a:lstStyle/>
          <a:p>
            <a:r>
              <a:rPr lang="en-US" sz="1800" dirty="0" smtClean="0">
                <a:solidFill>
                  <a:schemeClr val="tx1"/>
                </a:solidFill>
              </a:rPr>
              <a:t>Calibration of satellite sensors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Fusion with neutron-rich nuclei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DNA changes under radiation (for astronauts and cancer patients)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Nuclear reactions in dying stars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Isotope harvesting for medical use</a:t>
            </a:r>
          </a:p>
          <a:p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94" y="1215736"/>
            <a:ext cx="2463206" cy="13855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8087" y="4745603"/>
            <a:ext cx="1875638" cy="128228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40441" y="2668211"/>
            <a:ext cx="1747849" cy="1327602"/>
            <a:chOff x="7495779" y="1044996"/>
            <a:chExt cx="1924841" cy="146203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8A5322B-4290-584C-8F11-888138FF6A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165000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5779" y="1044996"/>
              <a:ext cx="1924841" cy="1462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78660A6-CF2A-E141-A3F4-ECD578944D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51954" y="1227009"/>
              <a:ext cx="1802497" cy="1173138"/>
            </a:xfrm>
            <a:prstGeom prst="straightConnector1">
              <a:avLst/>
            </a:prstGeom>
            <a:ln w="44450">
              <a:solidFill>
                <a:schemeClr val="accent2">
                  <a:lumMod val="7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Explosion 1 9">
              <a:extLst>
                <a:ext uri="{FF2B5EF4-FFF2-40B4-BE49-F238E27FC236}">
                  <a16:creationId xmlns:a16="http://schemas.microsoft.com/office/drawing/2014/main" id="{5693CB9D-4679-024A-B173-90FA33326C94}"/>
                </a:ext>
              </a:extLst>
            </p:cNvPr>
            <p:cNvSpPr/>
            <p:nvPr/>
          </p:nvSpPr>
          <p:spPr>
            <a:xfrm>
              <a:off x="8368668" y="1550186"/>
              <a:ext cx="376867" cy="441734"/>
            </a:xfrm>
            <a:prstGeom prst="irregularSeal1">
              <a:avLst/>
            </a:prstGeom>
            <a:solidFill>
              <a:srgbClr val="7030A0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875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945228" y="1215736"/>
            <a:ext cx="3568691" cy="1385554"/>
            <a:chOff x="-187537" y="168964"/>
            <a:chExt cx="12376363" cy="4372607"/>
          </a:xfrm>
        </p:grpSpPr>
        <p:sp>
          <p:nvSpPr>
            <p:cNvPr id="12" name="Rounded Rectangle 11"/>
            <p:cNvSpPr/>
            <p:nvPr/>
          </p:nvSpPr>
          <p:spPr>
            <a:xfrm>
              <a:off x="109715" y="168964"/>
              <a:ext cx="12079111" cy="4372607"/>
            </a:xfrm>
            <a:prstGeom prst="roundRect">
              <a:avLst/>
            </a:prstGeom>
            <a:solidFill>
              <a:sysClr val="window" lastClr="FFFFFF"/>
            </a:solidFill>
            <a:ln w="19050" cap="rnd" cmpd="sng" algn="ctr">
              <a:solidFill>
                <a:srgbClr val="8AD0D5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algn="ctr" defTabSz="85725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88" kern="0">
                <a:solidFill>
                  <a:prstClr val="white"/>
                </a:solidFill>
                <a:latin typeface="Century Gothic" panose="020B0502020202020204"/>
                <a:ea typeface="+mn-ea"/>
                <a:cs typeface="+mn-cs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819" t="24730" r="22208" b="9125"/>
            <a:stretch/>
          </p:blipFill>
          <p:spPr>
            <a:xfrm>
              <a:off x="7855972" y="421490"/>
              <a:ext cx="3880028" cy="268455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7537" y="168964"/>
              <a:ext cx="7024616" cy="4372607"/>
            </a:xfrm>
            <a:prstGeom prst="rect">
              <a:avLst/>
            </a:prstGeom>
            <a:noFill/>
          </p:spPr>
        </p:pic>
        <p:pic>
          <p:nvPicPr>
            <p:cNvPr id="15" name="Picture 14" descr="\\dtu-storage\gsev\my Documents\140Nd\Drafts\SST2\Summer2015\F2.large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24" b="41184"/>
            <a:stretch/>
          </p:blipFill>
          <p:spPr bwMode="auto">
            <a:xfrm>
              <a:off x="8427891" y="2433652"/>
              <a:ext cx="1275499" cy="1560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0"/>
            <a:srcRect l="66150"/>
            <a:stretch/>
          </p:blipFill>
          <p:spPr>
            <a:xfrm>
              <a:off x="9719786" y="2474801"/>
              <a:ext cx="1182946" cy="1589123"/>
            </a:xfrm>
            <a:prstGeom prst="round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557" r="79402"/>
            <a:stretch/>
          </p:blipFill>
          <p:spPr>
            <a:xfrm>
              <a:off x="10885851" y="2474606"/>
              <a:ext cx="1229949" cy="1561054"/>
            </a:xfrm>
            <a:prstGeom prst="roundRect">
              <a:avLst/>
            </a:prstGeom>
          </p:spPr>
        </p:pic>
        <p:sp>
          <p:nvSpPr>
            <p:cNvPr id="18" name="Right Arrow 17"/>
            <p:cNvSpPr/>
            <p:nvPr/>
          </p:nvSpPr>
          <p:spPr>
            <a:xfrm>
              <a:off x="5832554" y="918942"/>
              <a:ext cx="2023417" cy="844825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00" dirty="0" err="1" smtClean="0">
                  <a:solidFill>
                    <a:schemeClr val="bg1"/>
                  </a:solidFill>
                </a:rPr>
                <a:t>Harvetting</a:t>
              </a:r>
              <a:endParaRPr lang="en-US" sz="600" dirty="0">
                <a:solidFill>
                  <a:schemeClr val="bg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1653476" y="2505074"/>
              <a:ext cx="285750" cy="1500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 rot="2171834">
              <a:off x="11607757" y="2601515"/>
              <a:ext cx="194998" cy="107156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31577" y="3197985"/>
            <a:ext cx="1992442" cy="28218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2" r="5639" b="26466"/>
          <a:stretch/>
        </p:blipFill>
        <p:spPr>
          <a:xfrm>
            <a:off x="4499388" y="4745604"/>
            <a:ext cx="2014531" cy="125496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0" r="17675"/>
          <a:stretch/>
        </p:blipFill>
        <p:spPr>
          <a:xfrm>
            <a:off x="444617" y="4043034"/>
            <a:ext cx="1781900" cy="195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04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918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/>
              <a:t>What is the </a:t>
            </a:r>
            <a:r>
              <a:rPr lang="en-US" altLang="en-US" sz="3600" b="1" dirty="0">
                <a:solidFill>
                  <a:srgbClr val="67B14B"/>
                </a:solidFill>
              </a:rPr>
              <a:t>value</a:t>
            </a:r>
            <a:r>
              <a:rPr lang="en-US" altLang="en-US" sz="3600" b="1" dirty="0"/>
              <a:t>? </a:t>
            </a:r>
            <a:r>
              <a:rPr lang="en-US" altLang="en-US" sz="3600" b="1" dirty="0" smtClean="0"/>
              <a:t>(“Who </a:t>
            </a:r>
            <a:r>
              <a:rPr lang="en-US" altLang="en-US" sz="3600" b="1" dirty="0"/>
              <a:t>cares?”)</a:t>
            </a:r>
            <a:endParaRPr lang="en-US" sz="3600" b="1" dirty="0"/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304800" y="1295398"/>
            <a:ext cx="2743200" cy="2366963"/>
            <a:chOff x="192" y="912"/>
            <a:chExt cx="1728" cy="1491"/>
          </a:xfrm>
        </p:grpSpPr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912"/>
              <a:ext cx="1728" cy="1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333" y="2170"/>
              <a:ext cx="144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Keeping us healthy</a:t>
              </a:r>
              <a:endParaRPr lang="en-US" alt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3086100" y="1295398"/>
            <a:ext cx="2971800" cy="2382838"/>
            <a:chOff x="1944" y="1200"/>
            <a:chExt cx="1872" cy="1501"/>
          </a:xfrm>
        </p:grpSpPr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1200"/>
              <a:ext cx="1728" cy="1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1944" y="2468"/>
              <a:ext cx="187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Explaining our world</a:t>
              </a:r>
              <a:endParaRPr lang="en-US" alt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6096001" y="1295398"/>
            <a:ext cx="2630488" cy="2366963"/>
            <a:chOff x="3840" y="1584"/>
            <a:chExt cx="1657" cy="1491"/>
          </a:xfrm>
        </p:grpSpPr>
        <p:pic>
          <p:nvPicPr>
            <p:cNvPr id="10" name="Picture 10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1584"/>
              <a:ext cx="1657" cy="1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3977" y="2842"/>
              <a:ext cx="133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Making electricity</a:t>
              </a:r>
              <a:endParaRPr lang="en-US" alt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190500" y="5578171"/>
            <a:ext cx="8839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Jobs like </a:t>
            </a:r>
            <a:r>
              <a:rPr lang="en-US" alt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medical physicist, radiation safety </a:t>
            </a:r>
            <a:r>
              <a:rPr lang="en-US" altLang="en-US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officer, geophysicist</a:t>
            </a:r>
            <a:endParaRPr lang="en-US" altLang="en-US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261851" y="4361250"/>
            <a:ext cx="8610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we learn about the nucleus can </a:t>
            </a:r>
            <a:endParaRPr lang="en-US" altLang="en-US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solidFill>
                  <a:srgbClr val="67B14B"/>
                </a:solidFill>
                <a:latin typeface="Arial Black" panose="020B0A04020102020204" pitchFamily="34" charset="0"/>
              </a:rPr>
              <a:t>save lives and change the world!</a:t>
            </a:r>
            <a:endParaRPr lang="en-US" altLang="en-US" sz="2800" dirty="0">
              <a:solidFill>
                <a:srgbClr val="67B14B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231371" y="3698326"/>
            <a:ext cx="8610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…plus: </a:t>
            </a:r>
            <a:r>
              <a:rPr lang="en-US" altLang="en-US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smoke detectors, smartphones, safer food, </a:t>
            </a:r>
            <a:r>
              <a:rPr lang="en-US" alt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en-US" altLang="en-US" sz="1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6688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91869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/>
              <a:t>Our staff makes it possible</a:t>
            </a:r>
            <a:endParaRPr lang="en-US" sz="4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2501380"/>
            <a:ext cx="7990258" cy="9301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75130" y="1813190"/>
            <a:ext cx="1569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Century Gothic" panose="020B0502020202020204" pitchFamily="34" charset="0"/>
              </a:rPr>
              <a:t>Theorists and Experimenters</a:t>
            </a:r>
            <a:endParaRPr lang="en-US" sz="1400" b="1" dirty="0"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90800" y="3604736"/>
            <a:ext cx="16063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Century Gothic" panose="020B0502020202020204" pitchFamily="34" charset="0"/>
              </a:rPr>
              <a:t>Undergraduate and Graduate</a:t>
            </a:r>
          </a:p>
          <a:p>
            <a:pPr algn="ctr"/>
            <a:r>
              <a:rPr lang="en-US" sz="1400" b="1" dirty="0" smtClean="0">
                <a:latin typeface="Century Gothic" panose="020B0502020202020204" pitchFamily="34" charset="0"/>
              </a:rPr>
              <a:t>students</a:t>
            </a:r>
            <a:endParaRPr lang="en-US" sz="1400" b="1" dirty="0"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62115" y="1813190"/>
            <a:ext cx="1243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Century Gothic" panose="020B0502020202020204" pitchFamily="34" charset="0"/>
              </a:rPr>
              <a:t>Facility operators</a:t>
            </a:r>
            <a:endParaRPr lang="en-US" sz="1400" b="1" dirty="0"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6517" y="3604736"/>
            <a:ext cx="1370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Century Gothic" panose="020B0502020202020204" pitchFamily="34" charset="0"/>
              </a:rPr>
              <a:t>Technicians &amp; machinists</a:t>
            </a:r>
            <a:endParaRPr lang="en-US" sz="1400" b="1" dirty="0"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60148" y="1792131"/>
            <a:ext cx="1643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Century Gothic" panose="020B0502020202020204" pitchFamily="34" charset="0"/>
              </a:rPr>
              <a:t>Research and Development</a:t>
            </a:r>
            <a:endParaRPr lang="en-US" sz="1400" b="1" dirty="0"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07989" y="3604736"/>
            <a:ext cx="1243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Century Gothic" panose="020B0502020202020204" pitchFamily="34" charset="0"/>
              </a:rPr>
              <a:t>Designers &amp; engineers</a:t>
            </a:r>
            <a:endParaRPr lang="en-US" sz="1400" b="1" dirty="0">
              <a:latin typeface="Century Gothic" panose="020B0502020202020204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500184" y="2309723"/>
            <a:ext cx="0" cy="316687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845276" y="3273184"/>
            <a:ext cx="0" cy="316687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369276" y="3289980"/>
            <a:ext cx="0" cy="316687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046573" y="2324896"/>
            <a:ext cx="0" cy="316687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394357" y="2303779"/>
            <a:ext cx="0" cy="316687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934465" y="3273183"/>
            <a:ext cx="0" cy="316687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81000" y="4343400"/>
            <a:ext cx="8610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Our people learned useful skills in:</a:t>
            </a:r>
          </a:p>
          <a:p>
            <a:r>
              <a:rPr lang="en-US" b="1" dirty="0" smtClean="0">
                <a:cs typeface="Arial" panose="020B0604020202020204" pitchFamily="34" charset="0"/>
              </a:rPr>
              <a:t>nuclear science </a:t>
            </a:r>
            <a:r>
              <a:rPr lang="en-US" b="1" dirty="0">
                <a:cs typeface="Arial" panose="020B0604020202020204" pitchFamily="34" charset="0"/>
              </a:rPr>
              <a:t>▪ physics ▪ chemistry ▪ all types of engineering ▪ mathematics ▪ </a:t>
            </a:r>
            <a:r>
              <a:rPr lang="en-US" b="1" dirty="0" smtClean="0">
                <a:cs typeface="Arial" panose="020B0604020202020204" pitchFamily="34" charset="0"/>
              </a:rPr>
              <a:t>computer </a:t>
            </a:r>
            <a:r>
              <a:rPr lang="en-US" b="1" dirty="0">
                <a:cs typeface="Arial" panose="020B0604020202020204" pitchFamily="34" charset="0"/>
              </a:rPr>
              <a:t>science </a:t>
            </a:r>
            <a:r>
              <a:rPr lang="en-US" b="1" dirty="0" smtClean="0">
                <a:cs typeface="Arial" panose="020B0604020202020204" pitchFamily="34" charset="0"/>
              </a:rPr>
              <a:t>▪ welding </a:t>
            </a:r>
            <a:r>
              <a:rPr lang="en-US" b="1" dirty="0">
                <a:cs typeface="Arial" panose="020B0604020202020204" pitchFamily="34" charset="0"/>
              </a:rPr>
              <a:t>▪ machining ▪ </a:t>
            </a:r>
            <a:r>
              <a:rPr lang="en-US" b="1" dirty="0" smtClean="0">
                <a:cs typeface="Arial" panose="020B0604020202020204" pitchFamily="34" charset="0"/>
              </a:rPr>
              <a:t>pipefitting</a:t>
            </a:r>
            <a:r>
              <a:rPr lang="en-US" b="1" dirty="0">
                <a:cs typeface="Arial" panose="020B0604020202020204" pitchFamily="34" charset="0"/>
              </a:rPr>
              <a:t> ▪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smtClean="0">
                <a:cs typeface="Arial" panose="020B0604020202020204" pitchFamily="34" charset="0"/>
              </a:rPr>
              <a:t>and so on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</a:p>
          <a:p>
            <a:endParaRPr lang="en-US" dirty="0" smtClean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  <a:p>
            <a:r>
              <a:rPr lang="en-US" dirty="0" smtClean="0">
                <a:cs typeface="Arial" panose="020B0604020202020204" pitchFamily="34" charset="0"/>
              </a:rPr>
              <a:t>If you like </a:t>
            </a:r>
            <a:r>
              <a:rPr lang="en-US" dirty="0" smtClean="0">
                <a:solidFill>
                  <a:srgbClr val="67B14B"/>
                </a:solidFill>
                <a:cs typeface="Arial" panose="020B0604020202020204" pitchFamily="34" charset="0"/>
              </a:rPr>
              <a:t>Science, Technology, Engineering, and Math (STEM)</a:t>
            </a:r>
            <a:r>
              <a:rPr lang="en-US" dirty="0" smtClean="0">
                <a:cs typeface="Arial" panose="020B0604020202020204" pitchFamily="34" charset="0"/>
              </a:rPr>
              <a:t>, that’s what we do!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0" y="5720862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(and skilled trades!)</a:t>
            </a:r>
            <a:endParaRPr lang="en-US" i="1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631901" y="1124319"/>
            <a:ext cx="7980092" cy="624234"/>
          </a:xfrm>
          <a:prstGeom prst="rect">
            <a:avLst/>
          </a:prstGeom>
        </p:spPr>
        <p:txBody>
          <a:bodyPr>
            <a:normAutofit/>
          </a:bodyPr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3600" b="1" kern="0" dirty="0" smtClean="0">
                <a:latin typeface="Arial Black" panose="020B0A04020102020204" pitchFamily="34" charset="0"/>
              </a:rPr>
              <a:t>800+ employees</a:t>
            </a:r>
          </a:p>
          <a:p>
            <a:pPr marL="457200" lvl="1" indent="0">
              <a:buFont typeface="Arial" pitchFamily="34" charset="0"/>
              <a:buNone/>
            </a:pPr>
            <a:endParaRPr lang="en-US" kern="0" dirty="0" smtClean="0"/>
          </a:p>
          <a:p>
            <a:pPr marL="457200" lvl="1" indent="0">
              <a:buFont typeface="Arial" pitchFamily="34" charset="0"/>
              <a:buNone/>
            </a:pPr>
            <a:endParaRPr lang="en-US" kern="0" dirty="0" smtClean="0"/>
          </a:p>
        </p:txBody>
      </p:sp>
    </p:spTree>
    <p:extLst>
      <p:ext uri="{BB962C8B-B14F-4D97-AF65-F5344CB8AC3E}">
        <p14:creationId xmlns:p14="http://schemas.microsoft.com/office/powerpoint/2010/main" val="182039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 build="p"/>
      <p:bldP spid="10" grpId="0"/>
      <p:bldP spid="17" grpId="0"/>
      <p:bldP spid="3" grpId="0"/>
    </p:bldLst>
  </p:timing>
</p:sld>
</file>

<file path=ppt/theme/theme1.xml><?xml version="1.0" encoding="utf-8"?>
<a:theme xmlns:a="http://schemas.openxmlformats.org/drawingml/2006/main" name="1_FRIB3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RIB Powerpoint Template.potx" id="{14DBDF93-7CAA-490A-BF73-387AA491C278}" vid="{58CB5C52-4659-4369-A474-094E63AC0D6E}"/>
    </a:ext>
  </a:extLst>
</a:theme>
</file>

<file path=ppt/theme/theme2.xml><?xml version="1.0" encoding="utf-8"?>
<a:theme xmlns:a="http://schemas.openxmlformats.org/drawingml/2006/main" name="FRIB3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RIB Powerpoint Template.potx" id="{14DBDF93-7CAA-490A-BF73-387AA491C278}" vid="{58CB5C52-4659-4369-A474-094E63AC0D6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Archive_x0020_Date xmlns="84FA14C0-B7D1-4566-A284-79A890D0FD9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59CD9C89693C4BA4E310DBBA87C6B1" ma:contentTypeVersion="" ma:contentTypeDescription="Create a new document." ma:contentTypeScope="" ma:versionID="6050285cda2a0c67517c9403113a4233">
  <xsd:schema xmlns:xsd="http://www.w3.org/2001/XMLSchema" xmlns:xs="http://www.w3.org/2001/XMLSchema" xmlns:p="http://schemas.microsoft.com/office/2006/metadata/properties" xmlns:ns2="84FA14C0-B7D1-4566-A284-79A890D0FD95" targetNamespace="http://schemas.microsoft.com/office/2006/metadata/properties" ma:root="true" ma:fieldsID="d80a20630cd769371518b7288eedebc1" ns2:_="">
    <xsd:import namespace="84FA14C0-B7D1-4566-A284-79A890D0FD95"/>
    <xsd:element name="properties">
      <xsd:complexType>
        <xsd:sequence>
          <xsd:element name="documentManagement">
            <xsd:complexType>
              <xsd:all>
                <xsd:element ref="ns2:Archive_x0020_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FA14C0-B7D1-4566-A284-79A890D0FD95" elementFormDefault="qualified">
    <xsd:import namespace="http://schemas.microsoft.com/office/2006/documentManagement/types"/>
    <xsd:import namespace="http://schemas.microsoft.com/office/infopath/2007/PartnerControls"/>
    <xsd:element name="Archive_x0020_Date" ma:index="8" nillable="true" ma:displayName="Archive Date" ma:format="DateOnly" ma:internalName="Archive_x0020_Dat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4BA702D-F6E6-4314-8945-369A109C75F9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84FA14C0-B7D1-4566-A284-79A890D0FD9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022B04D-F2E1-4EB5-8527-6CB1FC49B12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4FA14C0-B7D1-4566-A284-79A890D0FD9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B76CD61-6042-403B-B3F6-04E51A8FF7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FRIB Presentation Template</Template>
  <TotalTime>1064</TotalTime>
  <Words>1271</Words>
  <Application>Microsoft Office PowerPoint</Application>
  <PresentationFormat>On-screen Show (4:3)</PresentationFormat>
  <Paragraphs>216</Paragraphs>
  <Slides>25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43" baseType="lpstr">
      <vt:lpstr>MS PGothic</vt:lpstr>
      <vt:lpstr>MS PGothic</vt:lpstr>
      <vt:lpstr>Aharoni</vt:lpstr>
      <vt:lpstr>Arial</vt:lpstr>
      <vt:lpstr>Arial Black</vt:lpstr>
      <vt:lpstr>Book Antiqua</vt:lpstr>
      <vt:lpstr>Calibri</vt:lpstr>
      <vt:lpstr>Century Gothic</vt:lpstr>
      <vt:lpstr>Garamond</vt:lpstr>
      <vt:lpstr>Gotham Book</vt:lpstr>
      <vt:lpstr>Helvetica</vt:lpstr>
      <vt:lpstr>Lucida Grande</vt:lpstr>
      <vt:lpstr>Times New Roman</vt:lpstr>
      <vt:lpstr>Univers LT Std 85 XBlk</vt:lpstr>
      <vt:lpstr>Wingdings</vt:lpstr>
      <vt:lpstr>ヒラギノ角ゴ Pro W3</vt:lpstr>
      <vt:lpstr>1_FRIB3</vt:lpstr>
      <vt:lpstr>FRIB3</vt:lpstr>
      <vt:lpstr>PowerPoint Presentation</vt:lpstr>
      <vt:lpstr>Useful Information</vt:lpstr>
      <vt:lpstr>We study the atomic nucleus</vt:lpstr>
      <vt:lpstr>The nucleus is SMALL</vt:lpstr>
      <vt:lpstr>PowerPoint Presentation</vt:lpstr>
      <vt:lpstr>Serving Users worldwide</vt:lpstr>
      <vt:lpstr>Actual Experiments at NSCL</vt:lpstr>
      <vt:lpstr>PowerPoint Presentation</vt:lpstr>
      <vt:lpstr>PowerPoint Presentation</vt:lpstr>
      <vt:lpstr>Training the next generation</vt:lpstr>
      <vt:lpstr>Want to study radioactive nuclei?</vt:lpstr>
      <vt:lpstr>PowerPoint Presentation</vt:lpstr>
      <vt:lpstr>Radiation exposure and you</vt:lpstr>
      <vt:lpstr>How to break your nuclei</vt:lpstr>
      <vt:lpstr>Superconductivity is cool</vt:lpstr>
      <vt:lpstr>The NSCL Cyclotrons</vt:lpstr>
      <vt:lpstr>How a cyclotron works</vt:lpstr>
      <vt:lpstr>Problem: Making designer nuclei</vt:lpstr>
      <vt:lpstr>Fragment Separator: a filter for nuclei</vt:lpstr>
      <vt:lpstr>Detectors measure the invisible</vt:lpstr>
      <vt:lpstr>PowerPoint Presentation</vt:lpstr>
      <vt:lpstr>FRIB on the MSU campus</vt:lpstr>
      <vt:lpstr>Safety First</vt:lpstr>
      <vt:lpstr>PowerPoint Presentation</vt:lpstr>
      <vt:lpstr>National Superconducting Cyclotron Laboratory at MSU</vt:lpstr>
    </vt:vector>
  </TitlesOfParts>
  <Company>NSCL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[Title of Presentation]</dc:title>
  <dc:creator>Engwall, Hannah</dc:creator>
  <cp:lastModifiedBy>Constan, Zachary</cp:lastModifiedBy>
  <cp:revision>79</cp:revision>
  <cp:lastPrinted>2013-06-17T20:20:32Z</cp:lastPrinted>
  <dcterms:created xsi:type="dcterms:W3CDTF">2014-10-10T17:49:08Z</dcterms:created>
  <dcterms:modified xsi:type="dcterms:W3CDTF">2019-05-30T14:57:37Z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0x0101000659CD9C89693C4BA4E310DBBA87C6B1</vt:lpwstr>
  </property>
  <property fmtid="{D5CDD505-2E9C-101B-9397-08002B2CF9AE}" pid="3" name="TemplateUrl">
    <vt:lpwstr/>
  </property>
  <property fmtid="{D5CDD505-2E9C-101B-9397-08002B2CF9AE}" pid="4" name="xd_Signature">
    <vt:bool>false</vt:bool>
  </property>
  <property fmtid="{D5CDD505-2E9C-101B-9397-08002B2CF9AE}" pid="5" name="xd_ProgID">
    <vt:lpwstr/>
  </property>
</Properties>
</file>