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3" r:id="rId8"/>
    <p:sldId id="262" r:id="rId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779B-23EE-431A-9D39-F11F597D3D82}" type="datetimeFigureOut">
              <a:rPr lang="en-US" smtClean="0"/>
              <a:pPr/>
              <a:t>20-Jul-21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91AF-D9B4-4070-8CD0-F9640AD29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779B-23EE-431A-9D39-F11F597D3D82}" type="datetimeFigureOut">
              <a:rPr lang="en-US" smtClean="0"/>
              <a:pPr/>
              <a:t>20-Jul-21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91AF-D9B4-4070-8CD0-F9640AD29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779B-23EE-431A-9D39-F11F597D3D82}" type="datetimeFigureOut">
              <a:rPr lang="en-US" smtClean="0"/>
              <a:pPr/>
              <a:t>20-Jul-21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91AF-D9B4-4070-8CD0-F9640AD29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779B-23EE-431A-9D39-F11F597D3D82}" type="datetimeFigureOut">
              <a:rPr lang="en-US" smtClean="0"/>
              <a:pPr/>
              <a:t>20-Jul-21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91AF-D9B4-4070-8CD0-F9640AD29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779B-23EE-431A-9D39-F11F597D3D82}" type="datetimeFigureOut">
              <a:rPr lang="en-US" smtClean="0"/>
              <a:pPr/>
              <a:t>20-Jul-21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91AF-D9B4-4070-8CD0-F9640AD29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779B-23EE-431A-9D39-F11F597D3D82}" type="datetimeFigureOut">
              <a:rPr lang="en-US" smtClean="0"/>
              <a:pPr/>
              <a:t>20-Jul-21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91AF-D9B4-4070-8CD0-F9640AD29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779B-23EE-431A-9D39-F11F597D3D82}" type="datetimeFigureOut">
              <a:rPr lang="en-US" smtClean="0"/>
              <a:pPr/>
              <a:t>20-Jul-21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91AF-D9B4-4070-8CD0-F9640AD29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779B-23EE-431A-9D39-F11F597D3D82}" type="datetimeFigureOut">
              <a:rPr lang="en-US" smtClean="0"/>
              <a:pPr/>
              <a:t>20-Jul-21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91AF-D9B4-4070-8CD0-F9640AD29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779B-23EE-431A-9D39-F11F597D3D82}" type="datetimeFigureOut">
              <a:rPr lang="en-US" smtClean="0"/>
              <a:pPr/>
              <a:t>20-Jul-21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91AF-D9B4-4070-8CD0-F9640AD29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779B-23EE-431A-9D39-F11F597D3D82}" type="datetimeFigureOut">
              <a:rPr lang="en-US" smtClean="0"/>
              <a:pPr/>
              <a:t>20-Jul-21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91AF-D9B4-4070-8CD0-F9640AD29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779B-23EE-431A-9D39-F11F597D3D82}" type="datetimeFigureOut">
              <a:rPr lang="en-US" smtClean="0"/>
              <a:pPr/>
              <a:t>20-Jul-21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91AF-D9B4-4070-8CD0-F9640AD29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0779B-23EE-431A-9D39-F11F597D3D82}" type="datetimeFigureOut">
              <a:rPr lang="en-US" smtClean="0"/>
              <a:pPr/>
              <a:t>20-Jul-21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991AF-D9B4-4070-8CD0-F9640AD29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4614" y="2495490"/>
            <a:ext cx="4745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FF0000"/>
                </a:solidFill>
              </a:rPr>
              <a:t>Triggering with Mesh signal</a:t>
            </a:r>
            <a:endParaRPr lang="en-US" sz="32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48064" y="1319334"/>
            <a:ext cx="1066800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60164" y="997657"/>
            <a:ext cx="1143000" cy="91440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80179" y="5624032"/>
            <a:ext cx="1143000" cy="91440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14864" y="921457"/>
            <a:ext cx="1143000" cy="91440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257864" y="1400914"/>
            <a:ext cx="1018736" cy="1618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4264" y="867513"/>
            <a:ext cx="114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Signal from mesh</a:t>
            </a:r>
          </a:p>
          <a:p>
            <a:endParaRPr lang="en-US" sz="14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1038664" y="1150057"/>
            <a:ext cx="1291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Pre-Amplifier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3336364" y="997657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Shaping Amplifier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645567" y="5649355"/>
            <a:ext cx="11528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Single</a:t>
            </a:r>
          </a:p>
          <a:p>
            <a:r>
              <a:rPr lang="en-US" sz="1400" dirty="0" smtClean="0"/>
              <a:t>Channel</a:t>
            </a:r>
          </a:p>
          <a:p>
            <a:r>
              <a:rPr lang="en-US" sz="1400" dirty="0" smtClean="0"/>
              <a:t>Analyzer/TAC</a:t>
            </a:r>
            <a:endParaRPr lang="en-US" sz="1400" dirty="0"/>
          </a:p>
        </p:txBody>
      </p:sp>
      <p:cxnSp>
        <p:nvCxnSpPr>
          <p:cNvPr id="27" name="Straight Arrow Connector 26"/>
          <p:cNvCxnSpPr>
            <a:stCxn id="40" idx="1"/>
            <a:endCxn id="28" idx="0"/>
          </p:cNvCxnSpPr>
          <p:nvPr/>
        </p:nvCxnSpPr>
        <p:spPr>
          <a:xfrm flipH="1">
            <a:off x="649565" y="6049104"/>
            <a:ext cx="816900" cy="7249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6071" y="6056353"/>
            <a:ext cx="1126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Trigger </a:t>
            </a:r>
          </a:p>
          <a:p>
            <a:r>
              <a:rPr lang="en-US" sz="1400" dirty="0" smtClean="0"/>
              <a:t>To </a:t>
            </a:r>
            <a:r>
              <a:rPr lang="en-US" sz="1400" dirty="0" err="1" smtClean="0"/>
              <a:t>cobo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4509483" y="1371600"/>
            <a:ext cx="1307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Semi-/Gaussian</a:t>
            </a:r>
          </a:p>
          <a:p>
            <a:r>
              <a:rPr lang="en-US" sz="1400" dirty="0" smtClean="0"/>
              <a:t>pulse</a:t>
            </a:r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7628794" y="5536235"/>
            <a:ext cx="1099637" cy="91440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8309313" y="1133506"/>
            <a:ext cx="16256" cy="4402729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596002" y="5752589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NIM to TTL</a:t>
            </a:r>
          </a:p>
          <a:p>
            <a:r>
              <a:rPr lang="en-US" sz="1400" dirty="0" smtClean="0"/>
              <a:t>Translator</a:t>
            </a:r>
            <a:endParaRPr lang="en-US" sz="1400" dirty="0"/>
          </a:p>
        </p:txBody>
      </p:sp>
      <p:sp>
        <p:nvSpPr>
          <p:cNvPr id="34" name="Rectangle 33"/>
          <p:cNvSpPr/>
          <p:nvPr/>
        </p:nvSpPr>
        <p:spPr>
          <a:xfrm>
            <a:off x="5547153" y="959901"/>
            <a:ext cx="1143000" cy="91440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626141" y="1133506"/>
            <a:ext cx="1020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Fan in Fan</a:t>
            </a:r>
          </a:p>
          <a:p>
            <a:pPr algn="ctr"/>
            <a:r>
              <a:rPr lang="en-US" sz="1600" dirty="0" smtClean="0"/>
              <a:t>out</a:t>
            </a:r>
            <a:endParaRPr lang="en-US" sz="1600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6725152" y="6028521"/>
            <a:ext cx="895256" cy="1459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466465" y="5591904"/>
            <a:ext cx="1143000" cy="91440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829643" y="5802681"/>
            <a:ext cx="647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Delay</a:t>
            </a:r>
            <a:endParaRPr lang="en-US" sz="1600" dirty="0" smtClean="0"/>
          </a:p>
          <a:p>
            <a:pPr algn="ctr"/>
            <a:r>
              <a:rPr lang="en-US" sz="1600" dirty="0" smtClean="0"/>
              <a:t>Unit </a:t>
            </a:r>
            <a:endParaRPr lang="en-US" sz="1600" dirty="0" smtClean="0"/>
          </a:p>
        </p:txBody>
      </p:sp>
      <p:cxnSp>
        <p:nvCxnSpPr>
          <p:cNvPr id="43" name="Straight Arrow Connector 42"/>
          <p:cNvCxnSpPr>
            <a:stCxn id="11" idx="1"/>
            <a:endCxn id="40" idx="3"/>
          </p:cNvCxnSpPr>
          <p:nvPr/>
        </p:nvCxnSpPr>
        <p:spPr>
          <a:xfrm flipH="1" flipV="1">
            <a:off x="2609465" y="6049104"/>
            <a:ext cx="2970714" cy="3212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012722" y="1440602"/>
            <a:ext cx="0" cy="409563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690153" y="1146973"/>
            <a:ext cx="1619159" cy="3506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6725152" y="1440602"/>
            <a:ext cx="1287570" cy="200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705600" y="914400"/>
            <a:ext cx="535146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Start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6728158" y="1394936"/>
            <a:ext cx="15890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Stop</a:t>
            </a:r>
          </a:p>
          <a:p>
            <a:r>
              <a:rPr lang="en-US" sz="1400" dirty="0" smtClean="0"/>
              <a:t>Delayed</a:t>
            </a:r>
          </a:p>
          <a:p>
            <a:r>
              <a:rPr lang="en-US" sz="1400" dirty="0" smtClean="0"/>
              <a:t>(using a long cable)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79" y="1886969"/>
            <a:ext cx="2230885" cy="167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4" y="3883401"/>
            <a:ext cx="2238970" cy="161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TextBox 61"/>
          <p:cNvSpPr txBox="1"/>
          <p:nvPr/>
        </p:nvSpPr>
        <p:spPr>
          <a:xfrm>
            <a:off x="2899715" y="304800"/>
            <a:ext cx="312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Block Diagram for Mesh Trigger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69610" y="5215431"/>
            <a:ext cx="11519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Digital signal with1 µsec width</a:t>
            </a:r>
            <a:endParaRPr lang="en-US" sz="1400" dirty="0"/>
          </a:p>
        </p:txBody>
      </p:sp>
      <p:sp>
        <p:nvSpPr>
          <p:cNvPr id="61" name="Rectangle 60"/>
          <p:cNvSpPr/>
          <p:nvPr/>
        </p:nvSpPr>
        <p:spPr>
          <a:xfrm>
            <a:off x="0" y="3512178"/>
            <a:ext cx="28078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Pulse from Random </a:t>
            </a:r>
            <a:r>
              <a:rPr lang="en-US" sz="1400" dirty="0"/>
              <a:t>Pulse Generator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4403164" y="1400914"/>
            <a:ext cx="1159436" cy="809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20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8639" y="3667767"/>
            <a:ext cx="2587761" cy="1894833"/>
          </a:xfrm>
          <a:prstGeom prst="rect">
            <a:avLst/>
          </a:prstGeom>
        </p:spPr>
      </p:pic>
      <p:sp>
        <p:nvSpPr>
          <p:cNvPr id="2065" name="TextBox 2064"/>
          <p:cNvSpPr txBox="1"/>
          <p:nvPr/>
        </p:nvSpPr>
        <p:spPr>
          <a:xfrm>
            <a:off x="3200400" y="6045303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Output from delay module adjusted to 10 </a:t>
            </a:r>
            <a:r>
              <a:rPr lang="en-US" sz="1400" dirty="0"/>
              <a:t>µsec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2068" name="TextBox 2067"/>
          <p:cNvSpPr txBox="1"/>
          <p:nvPr/>
        </p:nvSpPr>
        <p:spPr>
          <a:xfrm flipH="1">
            <a:off x="3019850" y="5496580"/>
            <a:ext cx="2263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Output from SCA adjusted using delay unit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85800"/>
            <a:ext cx="8305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Random Pulse Generator </a:t>
            </a:r>
            <a:r>
              <a:rPr lang="en-US" dirty="0" smtClean="0">
                <a:solidFill>
                  <a:srgbClr val="FF0000"/>
                </a:solidFill>
              </a:rPr>
              <a:t>:  </a:t>
            </a:r>
            <a:r>
              <a:rPr lang="en-US" dirty="0" smtClean="0"/>
              <a:t>(Berkley </a:t>
            </a:r>
            <a:r>
              <a:rPr lang="en-US" dirty="0" err="1" smtClean="0"/>
              <a:t>Nucleonics</a:t>
            </a:r>
            <a:r>
              <a:rPr lang="en-US" dirty="0" smtClean="0"/>
              <a:t> Corporation Model DB -2) </a:t>
            </a:r>
          </a:p>
          <a:p>
            <a:pPr marL="342900" indent="-342900"/>
            <a:r>
              <a:rPr lang="en-US" dirty="0" smtClean="0"/>
              <a:t> </a:t>
            </a:r>
            <a:r>
              <a:rPr lang="en-US" dirty="0" smtClean="0"/>
              <a:t>      </a:t>
            </a:r>
            <a:r>
              <a:rPr lang="en-US" dirty="0" smtClean="0"/>
              <a:t>A variable frequency pulse (10 Hz - 1 </a:t>
            </a:r>
            <a:r>
              <a:rPr lang="en-US" dirty="0" smtClean="0"/>
              <a:t>M</a:t>
            </a:r>
            <a:r>
              <a:rPr lang="en-US" dirty="0" smtClean="0"/>
              <a:t>Hz)  </a:t>
            </a:r>
            <a:r>
              <a:rPr lang="en-US" dirty="0" smtClean="0"/>
              <a:t>is taken from random pulse generator and fed to the pre-amplifier.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/>
            <a:r>
              <a:rPr lang="en-US" smtClean="0">
                <a:solidFill>
                  <a:srgbClr val="FF0000"/>
                </a:solidFill>
              </a:rPr>
              <a:t>2.     </a:t>
            </a:r>
            <a:r>
              <a:rPr lang="en-US" u="sng" smtClean="0">
                <a:solidFill>
                  <a:srgbClr val="FF0000"/>
                </a:solidFill>
              </a:rPr>
              <a:t>Pre- </a:t>
            </a:r>
            <a:r>
              <a:rPr lang="en-US" u="sng" dirty="0" smtClean="0">
                <a:solidFill>
                  <a:srgbClr val="FF0000"/>
                </a:solidFill>
              </a:rPr>
              <a:t>Amplifier 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(Canberra 2006 pre-amplifier): It is a charge sensitive preamplifier. </a:t>
            </a:r>
          </a:p>
          <a:p>
            <a:pPr marL="342900" indent="-342900"/>
            <a:r>
              <a:rPr lang="en-US" dirty="0" smtClean="0"/>
              <a:t>       </a:t>
            </a:r>
            <a:r>
              <a:rPr lang="en-US" u="sng" dirty="0" smtClean="0"/>
              <a:t>Input Impedance </a:t>
            </a:r>
            <a:r>
              <a:rPr lang="en-US" dirty="0" smtClean="0"/>
              <a:t>: 93 </a:t>
            </a:r>
            <a:r>
              <a:rPr lang="el-GR" dirty="0" smtClean="0"/>
              <a:t>Ω</a:t>
            </a:r>
            <a:r>
              <a:rPr lang="en-US" dirty="0" smtClean="0"/>
              <a:t>  ( It is modified pre-amplifier  with low impedance ~ 50 </a:t>
            </a:r>
            <a:r>
              <a:rPr lang="el-GR" dirty="0" smtClean="0"/>
              <a:t>Ω</a:t>
            </a:r>
            <a:r>
              <a:rPr lang="en-US" dirty="0" smtClean="0"/>
              <a:t>)</a:t>
            </a:r>
          </a:p>
          <a:p>
            <a:pPr marL="342900" indent="-342900"/>
            <a:r>
              <a:rPr lang="en-US" dirty="0"/>
              <a:t> </a:t>
            </a:r>
            <a:r>
              <a:rPr lang="en-US" dirty="0" smtClean="0"/>
              <a:t>      </a:t>
            </a:r>
          </a:p>
          <a:p>
            <a:pPr marL="342900" indent="-342900"/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u="sng" dirty="0" smtClean="0"/>
              <a:t>Energy Sensitivity: </a:t>
            </a:r>
            <a:r>
              <a:rPr lang="en-US" dirty="0" smtClean="0"/>
              <a:t>47 mV/MeV or 235 mV/MeV (Internally selected)</a:t>
            </a:r>
          </a:p>
          <a:p>
            <a:pPr marL="342900" indent="-342900"/>
            <a:r>
              <a:rPr lang="en-US" dirty="0"/>
              <a:t> </a:t>
            </a:r>
            <a:r>
              <a:rPr lang="en-US" dirty="0" smtClean="0"/>
              <a:t>      </a:t>
            </a:r>
          </a:p>
          <a:p>
            <a:pPr marL="342900" indent="-342900"/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u="sng" dirty="0" smtClean="0"/>
              <a:t>Noise Output performance: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/>
              <a:t> </a:t>
            </a:r>
            <a:r>
              <a:rPr lang="en-US" dirty="0" smtClean="0"/>
              <a:t>      </a:t>
            </a:r>
          </a:p>
          <a:p>
            <a:pPr marL="342900" indent="-342900"/>
            <a:endParaRPr lang="en-US" dirty="0" smtClean="0">
              <a:solidFill>
                <a:srgbClr val="FF0000"/>
              </a:solidFill>
            </a:endParaRPr>
          </a:p>
          <a:p>
            <a:pPr marL="342900" indent="-342900"/>
            <a:endParaRPr lang="en-US" dirty="0">
              <a:solidFill>
                <a:srgbClr val="FF0000"/>
              </a:solidFill>
            </a:endParaRPr>
          </a:p>
          <a:p>
            <a:pPr marL="342900" indent="-342900"/>
            <a:endParaRPr lang="en-US" dirty="0" smtClean="0">
              <a:solidFill>
                <a:srgbClr val="FF0000"/>
              </a:solidFill>
            </a:endParaRPr>
          </a:p>
          <a:p>
            <a:pPr marL="342900" indent="-342900"/>
            <a:endParaRPr lang="en-US" dirty="0">
              <a:solidFill>
                <a:srgbClr val="FF0000"/>
              </a:solidFill>
            </a:endParaRPr>
          </a:p>
          <a:p>
            <a:pPr marL="342900" indent="-342900"/>
            <a:endParaRPr lang="en-US" dirty="0" smtClean="0">
              <a:solidFill>
                <a:srgbClr val="FF0000"/>
              </a:solidFill>
            </a:endParaRPr>
          </a:p>
          <a:p>
            <a:pPr marL="342900" indent="-342900"/>
            <a:endParaRPr lang="en-US" dirty="0">
              <a:solidFill>
                <a:srgbClr val="FF0000"/>
              </a:solidFill>
            </a:endParaRPr>
          </a:p>
          <a:p>
            <a:pPr marL="342900" indent="-342900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381000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Modules Used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3733800"/>
            <a:ext cx="4572000" cy="24875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0000"/>
                    </a14:imgEffect>
                    <a14:imgEffect>
                      <a14:brightnessContrast bright="18000" contrast="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4270" y="3343967"/>
            <a:ext cx="2785330" cy="2675833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7" name="TextBox 6"/>
          <p:cNvSpPr txBox="1"/>
          <p:nvPr/>
        </p:nvSpPr>
        <p:spPr>
          <a:xfrm>
            <a:off x="6131065" y="6005601"/>
            <a:ext cx="2211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Fig1: Typical Noise Behavior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145609" y="6096000"/>
            <a:ext cx="2726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Table 1: Noise output performance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762000"/>
            <a:ext cx="7467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3"/>
            </a:pPr>
            <a:r>
              <a:rPr lang="en-US" u="sng" dirty="0" smtClean="0">
                <a:solidFill>
                  <a:srgbClr val="FF0000"/>
                </a:solidFill>
              </a:rPr>
              <a:t>Shaping Amplifier</a:t>
            </a:r>
            <a:r>
              <a:rPr lang="en-US" dirty="0" smtClean="0"/>
              <a:t>: (</a:t>
            </a:r>
            <a:r>
              <a:rPr lang="en-US" dirty="0" err="1" smtClean="0"/>
              <a:t>Tennelec</a:t>
            </a:r>
            <a:r>
              <a:rPr lang="en-US" dirty="0" smtClean="0"/>
              <a:t> TC241): It generates very symmetrical pseudo Gaussian unipolar pulses with selectable peaking time (1, 3 or 6 </a:t>
            </a:r>
            <a:r>
              <a:rPr lang="el-GR" dirty="0" smtClean="0"/>
              <a:t>μ</a:t>
            </a:r>
            <a:r>
              <a:rPr lang="en-US" dirty="0" smtClean="0"/>
              <a:t>sec).</a:t>
            </a:r>
          </a:p>
          <a:p>
            <a:pPr marL="342900" indent="-342900">
              <a:buAutoNum type="arabicPeriod" startAt="3"/>
            </a:pPr>
            <a:endParaRPr lang="en-US" dirty="0"/>
          </a:p>
          <a:p>
            <a:pPr marL="342900" indent="-342900">
              <a:buFontTx/>
              <a:buAutoNum type="arabicPeriod" startAt="3"/>
            </a:pPr>
            <a:r>
              <a:rPr lang="en-US" u="sng" dirty="0" smtClean="0">
                <a:solidFill>
                  <a:srgbClr val="FF0000"/>
                </a:solidFill>
              </a:rPr>
              <a:t>FAN in FAN out: </a:t>
            </a:r>
            <a:r>
              <a:rPr lang="en-US" dirty="0" smtClean="0"/>
              <a:t>The output from amplifier is fed to this unit and one output goes directly to SCA unit as a START signal and another output is delayed using a very long cable and the delayed output is fed as STOP signal to SCA.</a:t>
            </a:r>
            <a:endParaRPr lang="en-US" u="sng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 startAt="3"/>
            </a:pPr>
            <a:endParaRPr lang="en-US" dirty="0" smtClean="0"/>
          </a:p>
          <a:p>
            <a:pPr marL="342900" indent="-342900"/>
            <a:r>
              <a:rPr lang="en-US" dirty="0" smtClean="0">
                <a:solidFill>
                  <a:srgbClr val="FF0000"/>
                </a:solidFill>
              </a:rPr>
              <a:t>5. </a:t>
            </a:r>
            <a:r>
              <a:rPr lang="en-US" u="sng" dirty="0" smtClean="0">
                <a:solidFill>
                  <a:srgbClr val="FF0000"/>
                </a:solidFill>
              </a:rPr>
              <a:t>Single Channel Analyzer /Time to Amplitude Convertor</a:t>
            </a:r>
            <a:r>
              <a:rPr lang="en-US" dirty="0" smtClean="0"/>
              <a:t>: (</a:t>
            </a:r>
            <a:r>
              <a:rPr lang="en-US" dirty="0" err="1" smtClean="0"/>
              <a:t>Ortec</a:t>
            </a:r>
            <a:r>
              <a:rPr lang="en-US" dirty="0" smtClean="0"/>
              <a:t> </a:t>
            </a:r>
            <a:r>
              <a:rPr lang="en-US" dirty="0" smtClean="0"/>
              <a:t>467  and Canberra 2143) </a:t>
            </a:r>
            <a:endParaRPr lang="en-US" dirty="0" smtClean="0"/>
          </a:p>
          <a:p>
            <a:pPr marL="342900" indent="-342900"/>
            <a:r>
              <a:rPr lang="en-US" dirty="0" smtClean="0"/>
              <a:t>      It operates in window mode where Upper level (ULD) and lower level (LLD) can be adjusted (0-10 V). The output of the SCA is a logic pulse with width of 1 </a:t>
            </a:r>
            <a:r>
              <a:rPr lang="el-GR" dirty="0" smtClean="0"/>
              <a:t>μ</a:t>
            </a:r>
            <a:r>
              <a:rPr lang="en-US" dirty="0" smtClean="0"/>
              <a:t> sec and that can be adjusted using a delay unit up to 40 </a:t>
            </a:r>
            <a:r>
              <a:rPr lang="el-GR" dirty="0"/>
              <a:t>μ</a:t>
            </a:r>
            <a:r>
              <a:rPr lang="en-US" dirty="0"/>
              <a:t> sec </a:t>
            </a:r>
            <a:endParaRPr lang="en-US" dirty="0" smtClean="0"/>
          </a:p>
          <a:p>
            <a:pPr marL="342900" indent="-342900"/>
            <a:endParaRPr lang="en-US" dirty="0"/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/>
              <a:t> </a:t>
            </a:r>
            <a:r>
              <a:rPr lang="en-US" dirty="0" smtClean="0"/>
              <a:t>   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572000"/>
            <a:ext cx="29622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455" y="4458826"/>
            <a:ext cx="3338145" cy="2246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6858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u="sng" dirty="0" smtClean="0">
                <a:solidFill>
                  <a:srgbClr val="FF0000"/>
                </a:solidFill>
              </a:rPr>
              <a:t>6. Delay unit:  </a:t>
            </a:r>
            <a:r>
              <a:rPr lang="en-US" dirty="0" smtClean="0"/>
              <a:t>It can be used to adjust the width of the gate generated by SCA. The width can be adjusted from 1-40 </a:t>
            </a:r>
            <a:r>
              <a:rPr lang="el-GR" dirty="0"/>
              <a:t>μ</a:t>
            </a:r>
            <a:r>
              <a:rPr lang="en-US" dirty="0"/>
              <a:t> </a:t>
            </a:r>
            <a:r>
              <a:rPr lang="en-US" dirty="0" smtClean="0"/>
              <a:t>sec.</a:t>
            </a:r>
            <a:endParaRPr lang="en-US" u="sng" dirty="0" smtClean="0">
              <a:solidFill>
                <a:srgbClr val="FF0000"/>
              </a:solidFill>
            </a:endParaRPr>
          </a:p>
          <a:p>
            <a:pPr marL="342900" indent="-342900"/>
            <a:endParaRPr lang="en-US" dirty="0" smtClean="0"/>
          </a:p>
          <a:p>
            <a:pPr marL="342900" indent="-342900"/>
            <a:endParaRPr lang="en-US" u="sng" dirty="0" smtClean="0"/>
          </a:p>
          <a:p>
            <a:pPr marL="342900" indent="-342900"/>
            <a:r>
              <a:rPr lang="en-US" u="sng" dirty="0" smtClean="0">
                <a:solidFill>
                  <a:srgbClr val="FF0000"/>
                </a:solidFill>
              </a:rPr>
              <a:t>7. NIM to TTL Translator</a:t>
            </a:r>
            <a:r>
              <a:rPr lang="en-US" dirty="0" smtClean="0"/>
              <a:t>: (</a:t>
            </a:r>
            <a:r>
              <a:rPr lang="en-US" dirty="0" err="1" smtClean="0"/>
              <a:t>LeCroy</a:t>
            </a:r>
            <a:r>
              <a:rPr lang="en-US" dirty="0" smtClean="0"/>
              <a:t> 688 AL): </a:t>
            </a:r>
            <a:r>
              <a:rPr lang="en-US" dirty="0" err="1" smtClean="0"/>
              <a:t>Cobo</a:t>
            </a:r>
            <a:r>
              <a:rPr lang="en-US" dirty="0" smtClean="0"/>
              <a:t> accepts TTL signal. Therefore, the SCA output is given to NIM to TTL translator.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667000"/>
            <a:ext cx="8305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457200"/>
            <a:ext cx="7543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Testing the Trigger </a:t>
            </a:r>
          </a:p>
          <a:p>
            <a:endParaRPr lang="en-US" u="sng" dirty="0">
              <a:solidFill>
                <a:srgbClr val="FF0000"/>
              </a:solidFill>
            </a:endParaRPr>
          </a:p>
          <a:p>
            <a:pPr marL="342900" indent="-342900" algn="just">
              <a:buAutoNum type="arabicParenR"/>
            </a:pPr>
            <a:r>
              <a:rPr lang="en-US" u="sng" dirty="0" smtClean="0"/>
              <a:t>With different amplitude pulses: </a:t>
            </a:r>
            <a:r>
              <a:rPr lang="en-US" dirty="0"/>
              <a:t>   Set up the trigger with different amplitude pulse </a:t>
            </a:r>
            <a:r>
              <a:rPr lang="en-US" dirty="0" smtClean="0"/>
              <a:t>(200 </a:t>
            </a:r>
            <a:r>
              <a:rPr lang="en-US" dirty="0"/>
              <a:t>mV – 110 V) from the pulse </a:t>
            </a:r>
            <a:r>
              <a:rPr lang="en-US" dirty="0" smtClean="0"/>
              <a:t>generator.</a:t>
            </a:r>
          </a:p>
          <a:p>
            <a:pPr marL="342900" indent="-342900" algn="just"/>
            <a:endParaRPr lang="en-US" dirty="0" smtClean="0"/>
          </a:p>
          <a:p>
            <a:pPr marL="342900" indent="-342900" algn="just"/>
            <a:endParaRPr lang="en-US" dirty="0"/>
          </a:p>
          <a:p>
            <a:pPr marL="342900" indent="-342900" algn="just"/>
            <a:r>
              <a:rPr lang="en-US" dirty="0" smtClean="0"/>
              <a:t>2) </a:t>
            </a:r>
            <a:r>
              <a:rPr lang="en-US" dirty="0"/>
              <a:t> </a:t>
            </a:r>
            <a:r>
              <a:rPr lang="en-US" u="sng" dirty="0" smtClean="0"/>
              <a:t>With different shape pulses:</a:t>
            </a:r>
            <a:r>
              <a:rPr lang="en-US" dirty="0"/>
              <a:t> Set up the trigger with pulses of different </a:t>
            </a:r>
            <a:r>
              <a:rPr lang="en-US" dirty="0" smtClean="0"/>
              <a:t>shapes (</a:t>
            </a:r>
            <a:r>
              <a:rPr lang="en-US" dirty="0" smtClean="0"/>
              <a:t>Square, Tail pulse with adjustable rise and fall time etc</a:t>
            </a:r>
            <a:r>
              <a:rPr lang="en-US" dirty="0" smtClean="0"/>
              <a:t>.)</a:t>
            </a:r>
          </a:p>
          <a:p>
            <a:pPr marL="342900" indent="-342900" algn="just"/>
            <a:endParaRPr lang="en-US" u="sng" dirty="0" smtClean="0"/>
          </a:p>
          <a:p>
            <a:pPr marL="342900" indent="-342900" algn="just"/>
            <a:endParaRPr lang="en-US" u="sng" dirty="0"/>
          </a:p>
          <a:p>
            <a:pPr marL="342900" indent="-342900" algn="just"/>
            <a:r>
              <a:rPr lang="en-US" dirty="0" smtClean="0"/>
              <a:t>3) </a:t>
            </a:r>
            <a:r>
              <a:rPr lang="en-US" u="sng" dirty="0" smtClean="0"/>
              <a:t>With different frequency pulses from the pulse generator: </a:t>
            </a:r>
            <a:r>
              <a:rPr lang="en-US" dirty="0"/>
              <a:t>  Set up the trigger with different frequencies from </a:t>
            </a:r>
            <a:r>
              <a:rPr lang="en-US" dirty="0" smtClean="0"/>
              <a:t>pulse generator </a:t>
            </a:r>
            <a:r>
              <a:rPr lang="en-US" dirty="0"/>
              <a:t>in order to see the maximum count rate this system can </a:t>
            </a:r>
            <a:r>
              <a:rPr lang="en-US" dirty="0" smtClean="0"/>
              <a:t>handle.</a:t>
            </a:r>
            <a:endParaRPr lang="en-US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712177" y="4267200"/>
            <a:ext cx="731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GET Software Parameters that were adjusted to get higher count rate:</a:t>
            </a:r>
          </a:p>
          <a:p>
            <a:pPr marL="342900" indent="-342900">
              <a:buAutoNum type="arabicParenR"/>
            </a:pPr>
            <a:r>
              <a:rPr lang="en-US" dirty="0" smtClean="0"/>
              <a:t>Full Read out Mode with threshold above a certain level.</a:t>
            </a:r>
          </a:p>
          <a:p>
            <a:pPr marL="342900" indent="-342900">
              <a:buAutoNum type="arabicParenR"/>
            </a:pPr>
            <a:r>
              <a:rPr lang="en-US" dirty="0"/>
              <a:t> </a:t>
            </a:r>
            <a:r>
              <a:rPr lang="en-US" dirty="0" smtClean="0"/>
              <a:t>Partial read out Mode </a:t>
            </a:r>
          </a:p>
          <a:p>
            <a:pPr marL="342900" indent="-342900">
              <a:buAutoNum type="arabicParenR"/>
            </a:pPr>
            <a:r>
              <a:rPr lang="en-US" dirty="0" smtClean="0"/>
              <a:t>Enabling the Zero suppression level </a:t>
            </a:r>
            <a:endParaRPr lang="en-US" dirty="0" smtClean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/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85800" y="5802868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Ethernet switch </a:t>
            </a:r>
            <a:r>
              <a:rPr lang="en-US" dirty="0" smtClean="0"/>
              <a:t>that we are using  </a:t>
            </a:r>
            <a:r>
              <a:rPr lang="en-US" dirty="0" smtClean="0"/>
              <a:t>: 1 </a:t>
            </a:r>
            <a:r>
              <a:rPr lang="en-US" dirty="0" err="1" smtClean="0"/>
              <a:t>Gbit</a:t>
            </a:r>
            <a:r>
              <a:rPr lang="en-US" dirty="0" smtClean="0"/>
              <a:t>/sec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7967194"/>
              </p:ext>
            </p:extLst>
          </p:nvPr>
        </p:nvGraphicFramePr>
        <p:xfrm>
          <a:off x="609600" y="1143000"/>
          <a:ext cx="8305800" cy="4753014"/>
        </p:xfrm>
        <a:graphic>
          <a:graphicData uri="http://schemas.openxmlformats.org/drawingml/2006/table">
            <a:tbl>
              <a:tblPr/>
              <a:tblGrid>
                <a:gridCol w="12747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63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223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478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Frequency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from </a:t>
                      </a: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Pulsar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Read out Mode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Threshold on the counts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No: of Channels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read by software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Count rate handling efficiency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9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 Hz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Full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All 1024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59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Partial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59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Full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85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Full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KHz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Partial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None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35%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59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Full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All 1024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~20 %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59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Full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59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Full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1600" y="457200"/>
            <a:ext cx="6321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Table 2 </a:t>
            </a:r>
            <a:r>
              <a:rPr lang="en-US" u="sng" dirty="0" smtClean="0">
                <a:solidFill>
                  <a:srgbClr val="FF0000"/>
                </a:solidFill>
              </a:rPr>
              <a:t>: Count rate handling efficiency as a function of frequency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079480"/>
            <a:ext cx="680199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Strength of the source =1.173 </a:t>
            </a:r>
            <a:r>
              <a:rPr lang="el-GR" dirty="0" smtClean="0"/>
              <a:t>μ</a:t>
            </a:r>
            <a:r>
              <a:rPr lang="en-US" dirty="0" err="1" smtClean="0"/>
              <a:t>Ci</a:t>
            </a:r>
            <a:endParaRPr lang="en-US" dirty="0" smtClean="0"/>
          </a:p>
          <a:p>
            <a:r>
              <a:rPr lang="en-US" dirty="0" smtClean="0"/>
              <a:t>No : of decays per sec = 1.173 x 10</a:t>
            </a:r>
            <a:r>
              <a:rPr lang="en-US" baseline="30000" dirty="0" smtClean="0"/>
              <a:t>-6 </a:t>
            </a:r>
            <a:r>
              <a:rPr lang="en-US" dirty="0" smtClean="0"/>
              <a:t> x 3.7 x 10</a:t>
            </a:r>
            <a:r>
              <a:rPr lang="en-US" baseline="30000" dirty="0" smtClean="0"/>
              <a:t>10</a:t>
            </a:r>
            <a:r>
              <a:rPr lang="en-US" dirty="0" smtClean="0"/>
              <a:t> = 43401</a:t>
            </a:r>
          </a:p>
          <a:p>
            <a:r>
              <a:rPr lang="en-US" dirty="0" smtClean="0"/>
              <a:t>No: of decays per sec in active volume = 43401/2 = 21700.5 (only 50%)</a:t>
            </a:r>
          </a:p>
          <a:p>
            <a:r>
              <a:rPr lang="en-US" dirty="0" smtClean="0"/>
              <a:t>After attenuator this will be= 21700.5/12 = 1808 counts/sec</a:t>
            </a:r>
          </a:p>
          <a:p>
            <a:r>
              <a:rPr lang="en-US" dirty="0" smtClean="0"/>
              <a:t>Time between the events = 1/1808 = 0.55 ms </a:t>
            </a:r>
          </a:p>
          <a:p>
            <a:r>
              <a:rPr lang="en-US" dirty="0" smtClean="0"/>
              <a:t>Drift time ~ 7.5 </a:t>
            </a:r>
            <a:r>
              <a:rPr lang="el-GR" dirty="0" smtClean="0"/>
              <a:t>μ</a:t>
            </a:r>
            <a:r>
              <a:rPr lang="en-US" dirty="0" smtClean="0"/>
              <a:t>s </a:t>
            </a:r>
          </a:p>
          <a:p>
            <a:r>
              <a:rPr lang="en-US" dirty="0" smtClean="0"/>
              <a:t>The gate that we have set for the </a:t>
            </a:r>
            <a:r>
              <a:rPr lang="en-US" dirty="0" err="1" smtClean="0"/>
              <a:t>cobo</a:t>
            </a:r>
            <a:r>
              <a:rPr lang="en-US" dirty="0" smtClean="0"/>
              <a:t> is around 10 </a:t>
            </a:r>
            <a:r>
              <a:rPr lang="el-GR" dirty="0" smtClean="0"/>
              <a:t>μ</a:t>
            </a:r>
            <a:r>
              <a:rPr lang="en-US" dirty="0" smtClean="0"/>
              <a:t>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70548" y="4351628"/>
            <a:ext cx="609600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937248" y="4694528"/>
            <a:ext cx="685800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80148" y="5035840"/>
            <a:ext cx="838200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775448" y="4694528"/>
            <a:ext cx="685800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18348" y="4351628"/>
            <a:ext cx="609600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1508748" y="3742028"/>
            <a:ext cx="262597" cy="682284"/>
          </a:xfrm>
          <a:custGeom>
            <a:avLst/>
            <a:gdLst>
              <a:gd name="connsiteX0" fmla="*/ 0 w 1055077"/>
              <a:gd name="connsiteY0" fmla="*/ 565053 h 682284"/>
              <a:gd name="connsiteX1" fmla="*/ 323557 w 1055077"/>
              <a:gd name="connsiteY1" fmla="*/ 2345 h 682284"/>
              <a:gd name="connsiteX2" fmla="*/ 604911 w 1055077"/>
              <a:gd name="connsiteY2" fmla="*/ 579121 h 682284"/>
              <a:gd name="connsiteX3" fmla="*/ 1055077 w 1055077"/>
              <a:gd name="connsiteY3" fmla="*/ 621324 h 682284"/>
              <a:gd name="connsiteX4" fmla="*/ 1055077 w 1055077"/>
              <a:gd name="connsiteY4" fmla="*/ 621324 h 68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077" h="682284">
                <a:moveTo>
                  <a:pt x="0" y="565053"/>
                </a:moveTo>
                <a:cubicBezTo>
                  <a:pt x="111369" y="282526"/>
                  <a:pt x="222739" y="0"/>
                  <a:pt x="323557" y="2345"/>
                </a:cubicBezTo>
                <a:cubicBezTo>
                  <a:pt x="424375" y="4690"/>
                  <a:pt x="482991" y="475958"/>
                  <a:pt x="604911" y="579121"/>
                </a:cubicBezTo>
                <a:cubicBezTo>
                  <a:pt x="726831" y="682284"/>
                  <a:pt x="1055077" y="621324"/>
                  <a:pt x="1055077" y="621324"/>
                </a:cubicBezTo>
                <a:lnTo>
                  <a:pt x="1055077" y="621324"/>
                </a:ln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280148" y="4656428"/>
            <a:ext cx="838200" cy="1588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56348" y="4656428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</a:t>
            </a:r>
            <a:r>
              <a:rPr lang="el-GR" dirty="0" smtClean="0"/>
              <a:t>μ</a:t>
            </a:r>
            <a:r>
              <a:rPr lang="en-US" dirty="0" smtClean="0"/>
              <a:t>s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7044786" y="4638256"/>
            <a:ext cx="685800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882986" y="4638256"/>
            <a:ext cx="685800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239954" y="4309424"/>
            <a:ext cx="609600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7630354" y="3699824"/>
            <a:ext cx="262597" cy="682284"/>
          </a:xfrm>
          <a:custGeom>
            <a:avLst/>
            <a:gdLst>
              <a:gd name="connsiteX0" fmla="*/ 0 w 1055077"/>
              <a:gd name="connsiteY0" fmla="*/ 565053 h 682284"/>
              <a:gd name="connsiteX1" fmla="*/ 323557 w 1055077"/>
              <a:gd name="connsiteY1" fmla="*/ 2345 h 682284"/>
              <a:gd name="connsiteX2" fmla="*/ 604911 w 1055077"/>
              <a:gd name="connsiteY2" fmla="*/ 579121 h 682284"/>
              <a:gd name="connsiteX3" fmla="*/ 1055077 w 1055077"/>
              <a:gd name="connsiteY3" fmla="*/ 621324 h 682284"/>
              <a:gd name="connsiteX4" fmla="*/ 1055077 w 1055077"/>
              <a:gd name="connsiteY4" fmla="*/ 621324 h 68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077" h="682284">
                <a:moveTo>
                  <a:pt x="0" y="565053"/>
                </a:moveTo>
                <a:cubicBezTo>
                  <a:pt x="111369" y="282526"/>
                  <a:pt x="222739" y="0"/>
                  <a:pt x="323557" y="2345"/>
                </a:cubicBezTo>
                <a:cubicBezTo>
                  <a:pt x="424375" y="4690"/>
                  <a:pt x="482991" y="475958"/>
                  <a:pt x="604911" y="579121"/>
                </a:cubicBezTo>
                <a:cubicBezTo>
                  <a:pt x="726831" y="682284"/>
                  <a:pt x="1055077" y="621324"/>
                  <a:pt x="1055077" y="621324"/>
                </a:cubicBezTo>
                <a:lnTo>
                  <a:pt x="1055077" y="621324"/>
                </a:ln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463886" y="4600156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</a:t>
            </a:r>
            <a:r>
              <a:rPr lang="el-GR" dirty="0" smtClean="0"/>
              <a:t>μ</a:t>
            </a:r>
            <a:r>
              <a:rPr lang="en-US" dirty="0" smtClean="0"/>
              <a:t>s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7345744" y="4995224"/>
            <a:ext cx="914400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345744" y="4538024"/>
            <a:ext cx="914400" cy="1588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727948" y="4267200"/>
            <a:ext cx="4663452" cy="844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584948" y="3962400"/>
            <a:ext cx="6111252" cy="84428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184955" y="3657600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0.55 </a:t>
            </a:r>
            <a:r>
              <a:rPr lang="en-US" dirty="0"/>
              <a:t>m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060138" y="457200"/>
            <a:ext cx="69408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Expected Count rate for </a:t>
            </a:r>
            <a:r>
              <a:rPr lang="en-US" u="sng" baseline="30000" dirty="0" smtClean="0">
                <a:solidFill>
                  <a:srgbClr val="FF0000"/>
                </a:solidFill>
              </a:rPr>
              <a:t>241</a:t>
            </a:r>
            <a:r>
              <a:rPr lang="en-US" u="sng" dirty="0" smtClean="0">
                <a:solidFill>
                  <a:srgbClr val="FF0000"/>
                </a:solidFill>
              </a:rPr>
              <a:t>Am source test: </a:t>
            </a:r>
          </a:p>
          <a:p>
            <a:endParaRPr lang="en-US" u="sng" dirty="0">
              <a:solidFill>
                <a:srgbClr val="FF0000"/>
              </a:solidFill>
            </a:endParaRPr>
          </a:p>
          <a:p>
            <a:endParaRPr lang="en-US" u="sng" dirty="0" smtClean="0">
              <a:solidFill>
                <a:srgbClr val="FF0000"/>
              </a:solidFill>
            </a:endParaRPr>
          </a:p>
          <a:p>
            <a:endParaRPr lang="en-US" u="sng" dirty="0">
              <a:solidFill>
                <a:srgbClr val="FF0000"/>
              </a:solidFill>
            </a:endParaRPr>
          </a:p>
          <a:p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615</Words>
  <Application>Microsoft Office PowerPoint</Application>
  <PresentationFormat>On-screen Show (4:3)</PresentationFormat>
  <Paragraphs>139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32</cp:revision>
  <cp:lastPrinted>2021-07-20T21:16:32Z</cp:lastPrinted>
  <dcterms:created xsi:type="dcterms:W3CDTF">2021-07-20T14:18:31Z</dcterms:created>
  <dcterms:modified xsi:type="dcterms:W3CDTF">2021-07-21T11:23:14Z</dcterms:modified>
</cp:coreProperties>
</file>