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7" r:id="rId7"/>
    <p:sldId id="268" r:id="rId8"/>
    <p:sldId id="261" r:id="rId9"/>
    <p:sldId id="262" r:id="rId10"/>
    <p:sldId id="263" r:id="rId11"/>
    <p:sldId id="264" r:id="rId12"/>
    <p:sldId id="266" r:id="rId13"/>
    <p:sldId id="265" r:id="rId14"/>
    <p:sldId id="272" r:id="rId15"/>
    <p:sldId id="273" r:id="rId16"/>
    <p:sldId id="274" r:id="rId17"/>
    <p:sldId id="275" r:id="rId18"/>
    <p:sldId id="276" r:id="rId19"/>
    <p:sldId id="277" r:id="rId20"/>
    <p:sldId id="278" r:id="rId21"/>
    <p:sldId id="279" r:id="rId22"/>
    <p:sldId id="280" r:id="rId23"/>
    <p:sldId id="281" r:id="rId24"/>
    <p:sldId id="300" r:id="rId25"/>
    <p:sldId id="301" r:id="rId26"/>
    <p:sldId id="302" r:id="rId27"/>
    <p:sldId id="303" r:id="rId28"/>
    <p:sldId id="304" r:id="rId29"/>
    <p:sldId id="305" r:id="rId30"/>
    <p:sldId id="306" r:id="rId31"/>
    <p:sldId id="307" r:id="rId32"/>
    <p:sldId id="308" r:id="rId33"/>
    <p:sldId id="309" r:id="rId34"/>
    <p:sldId id="310" r:id="rId35"/>
    <p:sldId id="342" r:id="rId36"/>
    <p:sldId id="343" r:id="rId37"/>
    <p:sldId id="344" r:id="rId38"/>
    <p:sldId id="345" r:id="rId39"/>
    <p:sldId id="346" r:id="rId40"/>
    <p:sldId id="347" r:id="rId41"/>
    <p:sldId id="348" r:id="rId42"/>
    <p:sldId id="349" r:id="rId43"/>
    <p:sldId id="350" r:id="rId44"/>
    <p:sldId id="351" r:id="rId45"/>
    <p:sldId id="352" r:id="rId46"/>
    <p:sldId id="353" r:id="rId47"/>
    <p:sldId id="354" r:id="rId48"/>
    <p:sldId id="355" r:id="rId49"/>
    <p:sldId id="356" r:id="rId50"/>
    <p:sldId id="357" r:id="rId51"/>
    <p:sldId id="358" r:id="rId52"/>
    <p:sldId id="359" r:id="rId53"/>
    <p:sldId id="291" r:id="rId54"/>
    <p:sldId id="283" r:id="rId55"/>
    <p:sldId id="284" r:id="rId56"/>
    <p:sldId id="292" r:id="rId57"/>
    <p:sldId id="290" r:id="rId58"/>
    <p:sldId id="288" r:id="rId59"/>
    <p:sldId id="287" r:id="rId60"/>
    <p:sldId id="289" r:id="rId61"/>
    <p:sldId id="293" r:id="rId62"/>
    <p:sldId id="294" r:id="rId63"/>
    <p:sldId id="295" r:id="rId64"/>
    <p:sldId id="299" r:id="rId65"/>
    <p:sldId id="296" r:id="rId66"/>
    <p:sldId id="312" r:id="rId67"/>
    <p:sldId id="286" r:id="rId68"/>
    <p:sldId id="317" r:id="rId69"/>
    <p:sldId id="318" r:id="rId70"/>
    <p:sldId id="316" r:id="rId71"/>
    <p:sldId id="320" r:id="rId72"/>
    <p:sldId id="315" r:id="rId73"/>
    <p:sldId id="323" r:id="rId74"/>
    <p:sldId id="322" r:id="rId75"/>
    <p:sldId id="325" r:id="rId76"/>
    <p:sldId id="324" r:id="rId77"/>
    <p:sldId id="326" r:id="rId78"/>
    <p:sldId id="327" r:id="rId79"/>
    <p:sldId id="328"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62" r:id="rId93"/>
    <p:sldId id="363" r:id="rId94"/>
    <p:sldId id="364" r:id="rId95"/>
    <p:sldId id="365" r:id="rId96"/>
    <p:sldId id="366" r:id="rId97"/>
    <p:sldId id="367" r:id="rId98"/>
    <p:sldId id="368" r:id="rId99"/>
    <p:sldId id="369" r:id="rId100"/>
    <p:sldId id="370" r:id="rId101"/>
    <p:sldId id="371" r:id="rId102"/>
    <p:sldId id="372" r:id="rId103"/>
    <p:sldId id="373" r:id="rId104"/>
    <p:sldId id="374" r:id="rId105"/>
    <p:sldId id="375" r:id="rId106"/>
    <p:sldId id="376" r:id="rId107"/>
    <p:sldId id="377" r:id="rId108"/>
    <p:sldId id="378" r:id="rId109"/>
    <p:sldId id="379" r:id="rId110"/>
    <p:sldId id="381" r:id="rId111"/>
    <p:sldId id="382" r:id="rId112"/>
    <p:sldId id="385" r:id="rId113"/>
    <p:sldId id="383" r:id="rId114"/>
    <p:sldId id="380" r:id="rId115"/>
    <p:sldId id="386" r:id="rId116"/>
    <p:sldId id="314" r:id="rId117"/>
    <p:sldId id="393" r:id="rId118"/>
    <p:sldId id="389" r:id="rId119"/>
    <p:sldId id="390" r:id="rId120"/>
    <p:sldId id="391" r:id="rId121"/>
    <p:sldId id="392" r:id="rId122"/>
    <p:sldId id="388" r:id="rId123"/>
    <p:sldId id="387" r:id="rId124"/>
    <p:sldId id="319" r:id="rId125"/>
    <p:sldId id="298" r:id="rId126"/>
    <p:sldId id="313" r:id="rId127"/>
    <p:sldId id="297" r:id="rId128"/>
    <p:sldId id="285" r:id="rId129"/>
    <p:sldId id="270" r:id="rId130"/>
    <p:sldId id="311" r:id="rId131"/>
    <p:sldId id="321" r:id="rId132"/>
    <p:sldId id="271" r:id="rId133"/>
    <p:sldId id="282" r:id="rId1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7FBB4B-ED44-4B09-B057-3BE8F0D778CC}" type="datetimeFigureOut">
              <a:rPr lang="en-US" smtClean="0"/>
              <a:t>6/29/2024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92B1B-6252-4A92-BC9F-F61685658D8D}" type="slidenum">
              <a:rPr lang="en-US" smtClean="0"/>
              <a:t>‹#›</a:t>
            </a:fld>
            <a:endParaRPr lang="en-US"/>
          </a:p>
        </p:txBody>
      </p:sp>
    </p:spTree>
    <p:extLst>
      <p:ext uri="{BB962C8B-B14F-4D97-AF65-F5344CB8AC3E}">
        <p14:creationId xmlns:p14="http://schemas.microsoft.com/office/powerpoint/2010/main" val="2821185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7FBB4B-ED44-4B09-B057-3BE8F0D778CC}" type="datetimeFigureOut">
              <a:rPr lang="en-US" smtClean="0"/>
              <a:t>6/29/2024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92B1B-6252-4A92-BC9F-F61685658D8D}" type="slidenum">
              <a:rPr lang="en-US" smtClean="0"/>
              <a:t>‹#›</a:t>
            </a:fld>
            <a:endParaRPr lang="en-US"/>
          </a:p>
        </p:txBody>
      </p:sp>
    </p:spTree>
    <p:extLst>
      <p:ext uri="{BB962C8B-B14F-4D97-AF65-F5344CB8AC3E}">
        <p14:creationId xmlns:p14="http://schemas.microsoft.com/office/powerpoint/2010/main" val="4121104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7FBB4B-ED44-4B09-B057-3BE8F0D778CC}" type="datetimeFigureOut">
              <a:rPr lang="en-US" smtClean="0"/>
              <a:t>6/29/2024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92B1B-6252-4A92-BC9F-F61685658D8D}" type="slidenum">
              <a:rPr lang="en-US" smtClean="0"/>
              <a:t>‹#›</a:t>
            </a:fld>
            <a:endParaRPr lang="en-US"/>
          </a:p>
        </p:txBody>
      </p:sp>
    </p:spTree>
    <p:extLst>
      <p:ext uri="{BB962C8B-B14F-4D97-AF65-F5344CB8AC3E}">
        <p14:creationId xmlns:p14="http://schemas.microsoft.com/office/powerpoint/2010/main" val="2959437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7FBB4B-ED44-4B09-B057-3BE8F0D778CC}" type="datetimeFigureOut">
              <a:rPr lang="en-US" smtClean="0"/>
              <a:t>6/29/2024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92B1B-6252-4A92-BC9F-F61685658D8D}" type="slidenum">
              <a:rPr lang="en-US" smtClean="0"/>
              <a:t>‹#›</a:t>
            </a:fld>
            <a:endParaRPr lang="en-US"/>
          </a:p>
        </p:txBody>
      </p:sp>
    </p:spTree>
    <p:extLst>
      <p:ext uri="{BB962C8B-B14F-4D97-AF65-F5344CB8AC3E}">
        <p14:creationId xmlns:p14="http://schemas.microsoft.com/office/powerpoint/2010/main" val="840282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87FBB4B-ED44-4B09-B057-3BE8F0D778CC}" type="datetimeFigureOut">
              <a:rPr lang="en-US" smtClean="0"/>
              <a:t>6/29/2024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92B1B-6252-4A92-BC9F-F61685658D8D}" type="slidenum">
              <a:rPr lang="en-US" smtClean="0"/>
              <a:t>‹#›</a:t>
            </a:fld>
            <a:endParaRPr lang="en-US"/>
          </a:p>
        </p:txBody>
      </p:sp>
    </p:spTree>
    <p:extLst>
      <p:ext uri="{BB962C8B-B14F-4D97-AF65-F5344CB8AC3E}">
        <p14:creationId xmlns:p14="http://schemas.microsoft.com/office/powerpoint/2010/main" val="313969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7FBB4B-ED44-4B09-B057-3BE8F0D778CC}" type="datetimeFigureOut">
              <a:rPr lang="en-US" smtClean="0"/>
              <a:t>6/29/2024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92B1B-6252-4A92-BC9F-F61685658D8D}" type="slidenum">
              <a:rPr lang="en-US" smtClean="0"/>
              <a:t>‹#›</a:t>
            </a:fld>
            <a:endParaRPr lang="en-US"/>
          </a:p>
        </p:txBody>
      </p:sp>
    </p:spTree>
    <p:extLst>
      <p:ext uri="{BB962C8B-B14F-4D97-AF65-F5344CB8AC3E}">
        <p14:creationId xmlns:p14="http://schemas.microsoft.com/office/powerpoint/2010/main" val="883336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7FBB4B-ED44-4B09-B057-3BE8F0D778CC}" type="datetimeFigureOut">
              <a:rPr lang="en-US" smtClean="0"/>
              <a:t>6/29/2024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C92B1B-6252-4A92-BC9F-F61685658D8D}" type="slidenum">
              <a:rPr lang="en-US" smtClean="0"/>
              <a:t>‹#›</a:t>
            </a:fld>
            <a:endParaRPr lang="en-US"/>
          </a:p>
        </p:txBody>
      </p:sp>
    </p:spTree>
    <p:extLst>
      <p:ext uri="{BB962C8B-B14F-4D97-AF65-F5344CB8AC3E}">
        <p14:creationId xmlns:p14="http://schemas.microsoft.com/office/powerpoint/2010/main" val="2223539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7FBB4B-ED44-4B09-B057-3BE8F0D778CC}" type="datetimeFigureOut">
              <a:rPr lang="en-US" smtClean="0"/>
              <a:t>6/29/2024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C92B1B-6252-4A92-BC9F-F61685658D8D}" type="slidenum">
              <a:rPr lang="en-US" smtClean="0"/>
              <a:t>‹#›</a:t>
            </a:fld>
            <a:endParaRPr lang="en-US"/>
          </a:p>
        </p:txBody>
      </p:sp>
    </p:spTree>
    <p:extLst>
      <p:ext uri="{BB962C8B-B14F-4D97-AF65-F5344CB8AC3E}">
        <p14:creationId xmlns:p14="http://schemas.microsoft.com/office/powerpoint/2010/main" val="1732166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FBB4B-ED44-4B09-B057-3BE8F0D778CC}" type="datetimeFigureOut">
              <a:rPr lang="en-US" smtClean="0"/>
              <a:t>6/29/2024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C92B1B-6252-4A92-BC9F-F61685658D8D}" type="slidenum">
              <a:rPr lang="en-US" smtClean="0"/>
              <a:t>‹#›</a:t>
            </a:fld>
            <a:endParaRPr lang="en-US"/>
          </a:p>
        </p:txBody>
      </p:sp>
    </p:spTree>
    <p:extLst>
      <p:ext uri="{BB962C8B-B14F-4D97-AF65-F5344CB8AC3E}">
        <p14:creationId xmlns:p14="http://schemas.microsoft.com/office/powerpoint/2010/main" val="239080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87FBB4B-ED44-4B09-B057-3BE8F0D778CC}" type="datetimeFigureOut">
              <a:rPr lang="en-US" smtClean="0"/>
              <a:t>6/29/2024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92B1B-6252-4A92-BC9F-F61685658D8D}" type="slidenum">
              <a:rPr lang="en-US" smtClean="0"/>
              <a:t>‹#›</a:t>
            </a:fld>
            <a:endParaRPr lang="en-US"/>
          </a:p>
        </p:txBody>
      </p:sp>
    </p:spTree>
    <p:extLst>
      <p:ext uri="{BB962C8B-B14F-4D97-AF65-F5344CB8AC3E}">
        <p14:creationId xmlns:p14="http://schemas.microsoft.com/office/powerpoint/2010/main" val="154290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87FBB4B-ED44-4B09-B057-3BE8F0D778CC}" type="datetimeFigureOut">
              <a:rPr lang="en-US" smtClean="0"/>
              <a:t>6/29/2024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92B1B-6252-4A92-BC9F-F61685658D8D}" type="slidenum">
              <a:rPr lang="en-US" smtClean="0"/>
              <a:t>‹#›</a:t>
            </a:fld>
            <a:endParaRPr lang="en-US"/>
          </a:p>
        </p:txBody>
      </p:sp>
    </p:spTree>
    <p:extLst>
      <p:ext uri="{BB962C8B-B14F-4D97-AF65-F5344CB8AC3E}">
        <p14:creationId xmlns:p14="http://schemas.microsoft.com/office/powerpoint/2010/main" val="2370276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FBB4B-ED44-4B09-B057-3BE8F0D778CC}" type="datetimeFigureOut">
              <a:rPr lang="en-US" smtClean="0"/>
              <a:t>6/29/2024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92B1B-6252-4A92-BC9F-F61685658D8D}" type="slidenum">
              <a:rPr lang="en-US" smtClean="0"/>
              <a:t>‹#›</a:t>
            </a:fld>
            <a:endParaRPr lang="en-US"/>
          </a:p>
        </p:txBody>
      </p:sp>
    </p:spTree>
    <p:extLst>
      <p:ext uri="{BB962C8B-B14F-4D97-AF65-F5344CB8AC3E}">
        <p14:creationId xmlns:p14="http://schemas.microsoft.com/office/powerpoint/2010/main" val="2045165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2.xml"/><Relationship Id="rId4" Type="http://schemas.openxmlformats.org/officeDocument/2006/relationships/image" Target="../media/image131.png"/></Relationships>
</file>

<file path=ppt/slides/_rels/slide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oi.org/10.1016/j.apradiso.2023.110953" TargetMode="External"/><Relationship Id="rId2" Type="http://schemas.openxmlformats.org/officeDocument/2006/relationships/hyperlink" Target="https://journals.aps.org/prc/accepted/3e07ePb0E211f9046999039045ee03ba8664a9f1b" TargetMode="External"/><Relationship Id="rId1" Type="http://schemas.openxmlformats.org/officeDocument/2006/relationships/slideLayout" Target="../slideLayouts/slideLayout2.xml"/><Relationship Id="rId4" Type="http://schemas.openxmlformats.org/officeDocument/2006/relationships/hyperlink" Target="https://journals.aps.org/prc/abstract/10.1103/PhysRevC.109.064321"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2.png"/><Relationship Id="rId7"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3.png"/><Relationship Id="rId9" Type="http://schemas.openxmlformats.org/officeDocument/2006/relationships/image" Target="../media/image58.png"/></Relationships>
</file>

<file path=ppt/slides/_rels/slide5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5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6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7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7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e24joe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4229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0005</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cxnSp>
        <p:nvCxnSpPr>
          <p:cNvPr id="5" name="Straight Connector 4"/>
          <p:cNvCxnSpPr/>
          <p:nvPr/>
        </p:nvCxnSpPr>
        <p:spPr>
          <a:xfrm flipV="1">
            <a:off x="3924300" y="3752850"/>
            <a:ext cx="365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924300" y="4362450"/>
            <a:ext cx="365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257925" y="2781300"/>
            <a:ext cx="0" cy="29260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7038975" y="2781300"/>
            <a:ext cx="0" cy="29260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772567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61025" y="1825622"/>
            <a:ext cx="8290627" cy="4593641"/>
          </a:xfrm>
          <a:prstGeom prst="rect">
            <a:avLst/>
          </a:prstGeom>
        </p:spPr>
      </p:pic>
      <p:sp>
        <p:nvSpPr>
          <p:cNvPr id="2" name="Title 1"/>
          <p:cNvSpPr>
            <a:spLocks noGrp="1"/>
          </p:cNvSpPr>
          <p:nvPr>
            <p:ph type="title"/>
          </p:nvPr>
        </p:nvSpPr>
        <p:spPr/>
        <p:txBody>
          <a:bodyPr/>
          <a:lstStyle/>
          <a:p>
            <a:r>
              <a:rPr lang="en-US" dirty="0" smtClean="0"/>
              <a:t>Run 14 Event 53275</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88594601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61025" y="1825622"/>
            <a:ext cx="8290627" cy="4573663"/>
          </a:xfrm>
          <a:prstGeom prst="rect">
            <a:avLst/>
          </a:prstGeom>
        </p:spPr>
      </p:pic>
      <p:sp>
        <p:nvSpPr>
          <p:cNvPr id="2" name="Title 1"/>
          <p:cNvSpPr>
            <a:spLocks noGrp="1"/>
          </p:cNvSpPr>
          <p:nvPr>
            <p:ph type="title"/>
          </p:nvPr>
        </p:nvSpPr>
        <p:spPr/>
        <p:txBody>
          <a:bodyPr/>
          <a:lstStyle/>
          <a:p>
            <a:r>
              <a:rPr lang="en-US" dirty="0" smtClean="0"/>
              <a:t>Run 14 Event 71891 (?)</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6733400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61025" y="1825621"/>
            <a:ext cx="8290627" cy="4573663"/>
          </a:xfrm>
          <a:prstGeom prst="rect">
            <a:avLst/>
          </a:prstGeom>
        </p:spPr>
      </p:pic>
      <p:sp>
        <p:nvSpPr>
          <p:cNvPr id="2" name="Title 1"/>
          <p:cNvSpPr>
            <a:spLocks noGrp="1"/>
          </p:cNvSpPr>
          <p:nvPr>
            <p:ph type="title"/>
          </p:nvPr>
        </p:nvSpPr>
        <p:spPr/>
        <p:txBody>
          <a:bodyPr/>
          <a:lstStyle/>
          <a:p>
            <a:r>
              <a:rPr lang="en-US" dirty="0" smtClean="0"/>
              <a:t>Run 14 Event 247782 (accidental coin?)</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122217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61025" y="1825621"/>
            <a:ext cx="8228479" cy="4573663"/>
          </a:xfrm>
          <a:prstGeom prst="rect">
            <a:avLst/>
          </a:prstGeom>
        </p:spPr>
      </p:pic>
      <p:sp>
        <p:nvSpPr>
          <p:cNvPr id="2" name="Title 1"/>
          <p:cNvSpPr>
            <a:spLocks noGrp="1"/>
          </p:cNvSpPr>
          <p:nvPr>
            <p:ph type="title"/>
          </p:nvPr>
        </p:nvSpPr>
        <p:spPr/>
        <p:txBody>
          <a:bodyPr/>
          <a:lstStyle/>
          <a:p>
            <a:r>
              <a:rPr lang="en-US" dirty="0" smtClean="0"/>
              <a:t>Run 15 Event 137612 (scatter?)</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00508943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61024" y="1825623"/>
            <a:ext cx="8290627" cy="4582932"/>
          </a:xfrm>
          <a:prstGeom prst="rect">
            <a:avLst/>
          </a:prstGeom>
        </p:spPr>
      </p:pic>
      <p:sp>
        <p:nvSpPr>
          <p:cNvPr id="2" name="Title 1"/>
          <p:cNvSpPr>
            <a:spLocks noGrp="1"/>
          </p:cNvSpPr>
          <p:nvPr>
            <p:ph type="title"/>
          </p:nvPr>
        </p:nvSpPr>
        <p:spPr/>
        <p:txBody>
          <a:bodyPr/>
          <a:lstStyle/>
          <a:p>
            <a:r>
              <a:rPr lang="en-US" dirty="0" smtClean="0"/>
              <a:t>Run 16 Event 110785</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14228525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61023" y="1825622"/>
            <a:ext cx="8290627" cy="4566753"/>
          </a:xfrm>
          <a:prstGeom prst="rect">
            <a:avLst/>
          </a:prstGeom>
        </p:spPr>
      </p:pic>
      <p:sp>
        <p:nvSpPr>
          <p:cNvPr id="2" name="Title 1"/>
          <p:cNvSpPr>
            <a:spLocks noGrp="1"/>
          </p:cNvSpPr>
          <p:nvPr>
            <p:ph type="title"/>
          </p:nvPr>
        </p:nvSpPr>
        <p:spPr/>
        <p:txBody>
          <a:bodyPr/>
          <a:lstStyle/>
          <a:p>
            <a:r>
              <a:rPr lang="en-US" dirty="0" smtClean="0"/>
              <a:t>Run 16 Event 152872</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32273819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61023" y="1825621"/>
            <a:ext cx="8290627" cy="4598977"/>
          </a:xfrm>
          <a:prstGeom prst="rect">
            <a:avLst/>
          </a:prstGeom>
        </p:spPr>
      </p:pic>
      <p:sp>
        <p:nvSpPr>
          <p:cNvPr id="2" name="Title 1"/>
          <p:cNvSpPr>
            <a:spLocks noGrp="1"/>
          </p:cNvSpPr>
          <p:nvPr>
            <p:ph type="title"/>
          </p:nvPr>
        </p:nvSpPr>
        <p:spPr/>
        <p:txBody>
          <a:bodyPr/>
          <a:lstStyle/>
          <a:p>
            <a:r>
              <a:rPr lang="en-US" dirty="0" smtClean="0"/>
              <a:t>Run 31 Event 63736</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18955064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961023" y="1825620"/>
            <a:ext cx="8290627" cy="4598978"/>
          </a:xfrm>
          <a:prstGeom prst="rect">
            <a:avLst/>
          </a:prstGeom>
        </p:spPr>
      </p:pic>
      <p:sp>
        <p:nvSpPr>
          <p:cNvPr id="2" name="Title 1"/>
          <p:cNvSpPr>
            <a:spLocks noGrp="1"/>
          </p:cNvSpPr>
          <p:nvPr>
            <p:ph type="title"/>
          </p:nvPr>
        </p:nvSpPr>
        <p:spPr/>
        <p:txBody>
          <a:bodyPr/>
          <a:lstStyle/>
          <a:p>
            <a:r>
              <a:rPr lang="en-US" dirty="0" smtClean="0"/>
              <a:t>Run 31 Event 193219</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52348834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61023" y="1825620"/>
            <a:ext cx="8282291" cy="4598978"/>
          </a:xfrm>
          <a:prstGeom prst="rect">
            <a:avLst/>
          </a:prstGeom>
        </p:spPr>
      </p:pic>
      <p:sp>
        <p:nvSpPr>
          <p:cNvPr id="2" name="Title 1"/>
          <p:cNvSpPr>
            <a:spLocks noGrp="1"/>
          </p:cNvSpPr>
          <p:nvPr>
            <p:ph type="title"/>
          </p:nvPr>
        </p:nvSpPr>
        <p:spPr/>
        <p:txBody>
          <a:bodyPr/>
          <a:lstStyle/>
          <a:p>
            <a:r>
              <a:rPr lang="en-US" dirty="0" smtClean="0"/>
              <a:t>Run 31 Event 213088</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89536266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want to confirm the back half of the decay chain is mainly decaying on the cathode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4768" y="1690688"/>
            <a:ext cx="5801784" cy="43513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96" y="1690688"/>
            <a:ext cx="5852172" cy="4389129"/>
          </a:xfrm>
          <a:prstGeom prst="rect">
            <a:avLst/>
          </a:prstGeom>
        </p:spPr>
      </p:pic>
    </p:spTree>
    <p:extLst>
      <p:ext uri="{BB962C8B-B14F-4D97-AF65-F5344CB8AC3E}">
        <p14:creationId xmlns:p14="http://schemas.microsoft.com/office/powerpoint/2010/main" val="3979212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0006</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34517"/>
            <a:ext cx="12192000" cy="3823483"/>
          </a:xfrm>
          <a:prstGeom prst="rect">
            <a:avLst/>
          </a:prstGeom>
        </p:spPr>
      </p:pic>
    </p:spTree>
    <p:extLst>
      <p:ext uri="{BB962C8B-B14F-4D97-AF65-F5344CB8AC3E}">
        <p14:creationId xmlns:p14="http://schemas.microsoft.com/office/powerpoint/2010/main" val="262450947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603" y="1690687"/>
            <a:ext cx="5801784" cy="4351338"/>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8387" y="1690689"/>
            <a:ext cx="5852172" cy="4389129"/>
          </a:xfrm>
          <a:prstGeom prst="rect">
            <a:avLst/>
          </a:prstGeom>
        </p:spPr>
      </p:pic>
      <p:sp>
        <p:nvSpPr>
          <p:cNvPr id="2" name="Title 1"/>
          <p:cNvSpPr>
            <a:spLocks noGrp="1"/>
          </p:cNvSpPr>
          <p:nvPr>
            <p:ph type="title"/>
          </p:nvPr>
        </p:nvSpPr>
        <p:spPr/>
        <p:txBody>
          <a:bodyPr/>
          <a:lstStyle/>
          <a:p>
            <a:r>
              <a:rPr lang="en-US" dirty="0" smtClean="0"/>
              <a:t>Same plot as previous slide with veto condition enabled</a:t>
            </a:r>
            <a:endParaRPr lang="en-US" dirty="0"/>
          </a:p>
        </p:txBody>
      </p:sp>
    </p:spTree>
    <p:extLst>
      <p:ext uri="{BB962C8B-B14F-4D97-AF65-F5344CB8AC3E}">
        <p14:creationId xmlns:p14="http://schemas.microsoft.com/office/powerpoint/2010/main" val="220364811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Plotted Angular distribution weighted by 1/sin(theta)</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2115409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2024/06/27 THURSDAY</a:t>
            </a:r>
            <a:endParaRPr lang="en-US" dirty="0"/>
          </a:p>
        </p:txBody>
      </p:sp>
      <p:sp>
        <p:nvSpPr>
          <p:cNvPr id="3" name="Content Placeholder 2"/>
          <p:cNvSpPr>
            <a:spLocks noGrp="1"/>
          </p:cNvSpPr>
          <p:nvPr>
            <p:ph idx="1"/>
          </p:nvPr>
        </p:nvSpPr>
        <p:spPr/>
        <p:txBody>
          <a:bodyPr/>
          <a:lstStyle/>
          <a:p>
            <a:r>
              <a:rPr lang="en-US" dirty="0" smtClean="0"/>
              <a:t>Gated Range spectrum on 6 MeV blob</a:t>
            </a:r>
          </a:p>
          <a:p>
            <a:r>
              <a:rPr lang="en-US" dirty="0" smtClean="0"/>
              <a:t>Efficiency Sims for </a:t>
            </a:r>
            <a:r>
              <a:rPr lang="en-US" baseline="30000" dirty="0" smtClean="0"/>
              <a:t>220</a:t>
            </a:r>
            <a:r>
              <a:rPr lang="en-US" dirty="0" smtClean="0"/>
              <a:t>Rn uniform </a:t>
            </a:r>
            <a:r>
              <a:rPr lang="en-US" dirty="0" err="1" smtClean="0"/>
              <a:t>dist</a:t>
            </a:r>
            <a:r>
              <a:rPr lang="en-US" dirty="0" smtClean="0"/>
              <a:t>, </a:t>
            </a:r>
            <a:r>
              <a:rPr lang="en-US" baseline="30000" dirty="0" smtClean="0"/>
              <a:t>216</a:t>
            </a:r>
            <a:r>
              <a:rPr lang="en-US" dirty="0" smtClean="0"/>
              <a:t>Po &amp; </a:t>
            </a:r>
            <a:r>
              <a:rPr lang="en-US" baseline="30000" dirty="0" smtClean="0"/>
              <a:t>212</a:t>
            </a:r>
            <a:r>
              <a:rPr lang="en-US" dirty="0" smtClean="0"/>
              <a:t>Po on cathode, and double alpha</a:t>
            </a:r>
            <a:endParaRPr lang="en-US" dirty="0"/>
          </a:p>
        </p:txBody>
      </p:sp>
    </p:spTree>
    <p:extLst>
      <p:ext uri="{BB962C8B-B14F-4D97-AF65-F5344CB8AC3E}">
        <p14:creationId xmlns:p14="http://schemas.microsoft.com/office/powerpoint/2010/main" val="148569412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 on 6 MeV blob and looked at range projection to see if we can distinguish peaks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2550368"/>
            <a:ext cx="4265408" cy="3626595"/>
          </a:xfrm>
          <a:prstGeom prst="rect">
            <a:avLst/>
          </a:prstGeom>
        </p:spPr>
      </p:pic>
      <p:pic>
        <p:nvPicPr>
          <p:cNvPr id="5" name="Picture 4"/>
          <p:cNvPicPr>
            <a:picLocks noChangeAspect="1"/>
          </p:cNvPicPr>
          <p:nvPr/>
        </p:nvPicPr>
        <p:blipFill>
          <a:blip r:embed="rId3"/>
          <a:stretch>
            <a:fillRect/>
          </a:stretch>
        </p:blipFill>
        <p:spPr>
          <a:xfrm>
            <a:off x="3827203" y="2550368"/>
            <a:ext cx="4299431" cy="3626595"/>
          </a:xfrm>
          <a:prstGeom prst="rect">
            <a:avLst/>
          </a:prstGeom>
        </p:spPr>
      </p:pic>
      <p:pic>
        <p:nvPicPr>
          <p:cNvPr id="6" name="Picture 5"/>
          <p:cNvPicPr>
            <a:picLocks noChangeAspect="1"/>
          </p:cNvPicPr>
          <p:nvPr/>
        </p:nvPicPr>
        <p:blipFill>
          <a:blip r:embed="rId4"/>
          <a:stretch>
            <a:fillRect/>
          </a:stretch>
        </p:blipFill>
        <p:spPr>
          <a:xfrm>
            <a:off x="7904487" y="2550368"/>
            <a:ext cx="4287513" cy="3638701"/>
          </a:xfrm>
          <a:prstGeom prst="rect">
            <a:avLst/>
          </a:prstGeom>
        </p:spPr>
      </p:pic>
    </p:spTree>
    <p:extLst>
      <p:ext uri="{BB962C8B-B14F-4D97-AF65-F5344CB8AC3E}">
        <p14:creationId xmlns:p14="http://schemas.microsoft.com/office/powerpoint/2010/main" val="59262385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ATTPCROOT Efficiency Sim to determine ratio of detected events</a:t>
            </a:r>
            <a:endParaRPr lang="en-US" dirty="0"/>
          </a:p>
        </p:txBody>
      </p:sp>
      <p:pic>
        <p:nvPicPr>
          <p:cNvPr id="4" name="Picture 3"/>
          <p:cNvPicPr>
            <a:picLocks noChangeAspect="1"/>
          </p:cNvPicPr>
          <p:nvPr/>
        </p:nvPicPr>
        <p:blipFill>
          <a:blip r:embed="rId2"/>
          <a:stretch>
            <a:fillRect/>
          </a:stretch>
        </p:blipFill>
        <p:spPr>
          <a:xfrm>
            <a:off x="8245150" y="3116424"/>
            <a:ext cx="3946850" cy="2631234"/>
          </a:xfrm>
          <a:prstGeom prst="rect">
            <a:avLst/>
          </a:prstGeom>
        </p:spPr>
      </p:pic>
      <p:sp>
        <p:nvSpPr>
          <p:cNvPr id="3" name="Content Placeholder 2"/>
          <p:cNvSpPr>
            <a:spLocks noGrp="1"/>
          </p:cNvSpPr>
          <p:nvPr>
            <p:ph idx="1"/>
          </p:nvPr>
        </p:nvSpPr>
        <p:spPr>
          <a:xfrm>
            <a:off x="838200" y="1825624"/>
            <a:ext cx="10515600" cy="5032375"/>
          </a:xfrm>
        </p:spPr>
        <p:txBody>
          <a:bodyPr>
            <a:normAutofit fontScale="62500" lnSpcReduction="20000"/>
          </a:bodyPr>
          <a:lstStyle/>
          <a:p>
            <a:r>
              <a:rPr lang="en-US" dirty="0" smtClean="0"/>
              <a:t>When I set the decays to occur only on the cathode, I get an efficiency of 37% (this is for uniform dist., beam dist. gives an efficiency of 98%)</a:t>
            </a:r>
          </a:p>
          <a:p>
            <a:r>
              <a:rPr lang="en-US" dirty="0" smtClean="0"/>
              <a:t>This means that we probably are not simulating alphas that run into the border</a:t>
            </a:r>
          </a:p>
          <a:p>
            <a:r>
              <a:rPr lang="en-US" dirty="0" smtClean="0"/>
              <a:t>In the calculate efficiency script, I add the number of vetoed events and the number of events with 0 hits on the pads to get total ‘missed events’. For 1,000 simulated </a:t>
            </a:r>
            <a:r>
              <a:rPr lang="en-US" baseline="30000" dirty="0" smtClean="0"/>
              <a:t>212</a:t>
            </a:r>
            <a:r>
              <a:rPr lang="en-US" dirty="0" smtClean="0"/>
              <a:t>Po events, we get:</a:t>
            </a:r>
          </a:p>
          <a:p>
            <a:pPr lvl="1"/>
            <a:r>
              <a:rPr lang="en-US" dirty="0" smtClean="0"/>
              <a:t>542 0 hits (likely decayed into the cathode)</a:t>
            </a:r>
          </a:p>
          <a:p>
            <a:pPr lvl="1"/>
            <a:r>
              <a:rPr lang="en-US" dirty="0" smtClean="0"/>
              <a:t>340 vetoed events</a:t>
            </a:r>
          </a:p>
          <a:p>
            <a:pPr lvl="1"/>
            <a:r>
              <a:rPr lang="en-US" dirty="0" smtClean="0"/>
              <a:t>8.784 MeV </a:t>
            </a:r>
            <a:r>
              <a:rPr lang="en-US" baseline="30000" dirty="0" smtClean="0"/>
              <a:t>212</a:t>
            </a:r>
            <a:r>
              <a:rPr lang="en-US" dirty="0" smtClean="0"/>
              <a:t>Po alpha efficiency on the cathode of: 11.8%</a:t>
            </a:r>
            <a:endParaRPr lang="en-US" dirty="0"/>
          </a:p>
          <a:p>
            <a:r>
              <a:rPr lang="en-US" dirty="0" smtClean="0"/>
              <a:t>For 6.7783 MeV </a:t>
            </a:r>
            <a:r>
              <a:rPr lang="en-US" baseline="30000" dirty="0" smtClean="0"/>
              <a:t>216</a:t>
            </a:r>
            <a:r>
              <a:rPr lang="en-US" dirty="0" smtClean="0"/>
              <a:t>Po on the cathode:</a:t>
            </a:r>
          </a:p>
          <a:p>
            <a:pPr lvl="1"/>
            <a:r>
              <a:rPr lang="en-US" dirty="0" smtClean="0"/>
              <a:t>541 0 hits</a:t>
            </a:r>
          </a:p>
          <a:p>
            <a:pPr lvl="1"/>
            <a:r>
              <a:rPr lang="en-US" dirty="0" smtClean="0"/>
              <a:t>300 vetoed events</a:t>
            </a:r>
          </a:p>
          <a:p>
            <a:pPr lvl="1"/>
            <a:r>
              <a:rPr lang="en-US" dirty="0"/>
              <a:t>6.7783</a:t>
            </a:r>
            <a:r>
              <a:rPr lang="en-US" dirty="0" smtClean="0"/>
              <a:t> </a:t>
            </a:r>
            <a:r>
              <a:rPr lang="en-US" dirty="0"/>
              <a:t>MeV </a:t>
            </a:r>
            <a:r>
              <a:rPr lang="en-US" baseline="30000" dirty="0" smtClean="0"/>
              <a:t>216</a:t>
            </a:r>
            <a:r>
              <a:rPr lang="en-US" dirty="0" smtClean="0"/>
              <a:t>Po </a:t>
            </a:r>
            <a:r>
              <a:rPr lang="en-US" dirty="0"/>
              <a:t>alpha efficiency on the cathode of: </a:t>
            </a:r>
            <a:r>
              <a:rPr lang="en-US" dirty="0" smtClean="0"/>
              <a:t>15.9%</a:t>
            </a:r>
          </a:p>
          <a:p>
            <a:r>
              <a:rPr lang="en-US" dirty="0" smtClean="0"/>
              <a:t>For 6.288 MeV </a:t>
            </a:r>
            <a:r>
              <a:rPr lang="en-US" baseline="30000" dirty="0" smtClean="0"/>
              <a:t>220</a:t>
            </a:r>
            <a:r>
              <a:rPr lang="en-US" dirty="0" smtClean="0"/>
              <a:t>Rn uniformly distributed:</a:t>
            </a:r>
          </a:p>
          <a:p>
            <a:pPr lvl="1"/>
            <a:r>
              <a:rPr lang="en-US" dirty="0" smtClean="0"/>
              <a:t>87 </a:t>
            </a:r>
            <a:r>
              <a:rPr lang="en-US" dirty="0"/>
              <a:t>0 hits</a:t>
            </a:r>
          </a:p>
          <a:p>
            <a:pPr lvl="1"/>
            <a:r>
              <a:rPr lang="en-US" dirty="0" smtClean="0"/>
              <a:t>636 </a:t>
            </a:r>
            <a:r>
              <a:rPr lang="en-US" dirty="0"/>
              <a:t>vetoed events</a:t>
            </a:r>
          </a:p>
          <a:p>
            <a:pPr lvl="1"/>
            <a:r>
              <a:rPr lang="en-US" dirty="0"/>
              <a:t>6.288 MeV </a:t>
            </a:r>
            <a:r>
              <a:rPr lang="en-US" baseline="30000" dirty="0"/>
              <a:t>220</a:t>
            </a:r>
            <a:r>
              <a:rPr lang="en-US" dirty="0"/>
              <a:t>Rn</a:t>
            </a:r>
            <a:r>
              <a:rPr lang="en-US" dirty="0" smtClean="0"/>
              <a:t> </a:t>
            </a:r>
            <a:r>
              <a:rPr lang="en-US" dirty="0"/>
              <a:t>alpha efficiency on the cathode of: </a:t>
            </a:r>
            <a:r>
              <a:rPr lang="en-US" dirty="0" smtClean="0"/>
              <a:t>27.7%</a:t>
            </a:r>
          </a:p>
          <a:p>
            <a:r>
              <a:rPr lang="en-US" dirty="0" smtClean="0"/>
              <a:t>For double alpha uniform dist. (upper limit because we are including partial cathode events hits &gt; 0):</a:t>
            </a:r>
          </a:p>
          <a:p>
            <a:pPr lvl="1"/>
            <a:r>
              <a:rPr lang="en-US" dirty="0" smtClean="0"/>
              <a:t>22 </a:t>
            </a:r>
            <a:r>
              <a:rPr lang="en-US" dirty="0"/>
              <a:t>0 hits</a:t>
            </a:r>
          </a:p>
          <a:p>
            <a:pPr lvl="1"/>
            <a:r>
              <a:rPr lang="en-US" dirty="0" smtClean="0"/>
              <a:t>866 </a:t>
            </a:r>
            <a:r>
              <a:rPr lang="en-US" dirty="0"/>
              <a:t>vetoed events</a:t>
            </a:r>
          </a:p>
          <a:p>
            <a:pPr lvl="1"/>
            <a:r>
              <a:rPr lang="en-US" dirty="0"/>
              <a:t>6.288 MeV </a:t>
            </a:r>
            <a:r>
              <a:rPr lang="en-US" baseline="30000" dirty="0"/>
              <a:t>220</a:t>
            </a:r>
            <a:r>
              <a:rPr lang="en-US" dirty="0"/>
              <a:t>Rn alpha efficiency on the cathode of: </a:t>
            </a:r>
            <a:r>
              <a:rPr lang="en-US" dirty="0" smtClean="0"/>
              <a:t>11.2%</a:t>
            </a:r>
            <a:endParaRPr lang="en-US" dirty="0"/>
          </a:p>
          <a:p>
            <a:pPr lvl="1"/>
            <a:endParaRPr lang="en-US" dirty="0"/>
          </a:p>
          <a:p>
            <a:pPr lvl="1"/>
            <a:endParaRPr lang="en-US" dirty="0" smtClean="0"/>
          </a:p>
          <a:p>
            <a:pPr lvl="1"/>
            <a:endParaRPr lang="en-US" dirty="0"/>
          </a:p>
          <a:p>
            <a:pPr lvl="1"/>
            <a:endParaRPr lang="en-US" dirty="0" smtClean="0"/>
          </a:p>
        </p:txBody>
      </p:sp>
    </p:spTree>
    <p:extLst>
      <p:ext uri="{BB962C8B-B14F-4D97-AF65-F5344CB8AC3E}">
        <p14:creationId xmlns:p14="http://schemas.microsoft.com/office/powerpoint/2010/main" val="115218566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PCA to extract ranges (run_0017)</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506662"/>
            <a:ext cx="5801784" cy="4351338"/>
          </a:xfrm>
        </p:spPr>
      </p:pic>
      <p:pic>
        <p:nvPicPr>
          <p:cNvPr id="4" name="Picture 3"/>
          <p:cNvPicPr>
            <a:picLocks noChangeAspect="1"/>
          </p:cNvPicPr>
          <p:nvPr/>
        </p:nvPicPr>
        <p:blipFill>
          <a:blip r:embed="rId3"/>
          <a:stretch>
            <a:fillRect/>
          </a:stretch>
        </p:blipFill>
        <p:spPr>
          <a:xfrm>
            <a:off x="5719664" y="4185843"/>
            <a:ext cx="6472335" cy="2672157"/>
          </a:xfrm>
          <a:prstGeom prst="rect">
            <a:avLst/>
          </a:prstGeom>
        </p:spPr>
      </p:pic>
    </p:spTree>
    <p:extLst>
      <p:ext uri="{BB962C8B-B14F-4D97-AF65-F5344CB8AC3E}">
        <p14:creationId xmlns:p14="http://schemas.microsoft.com/office/powerpoint/2010/main" val="53239527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t>
            </a:r>
            <a:r>
              <a:rPr lang="en-US" dirty="0" smtClean="0"/>
              <a:t>Estimate (up to run 46)</a:t>
            </a:r>
            <a:endParaRPr lang="en-US" dirty="0"/>
          </a:p>
        </p:txBody>
      </p:sp>
      <p:sp>
        <p:nvSpPr>
          <p:cNvPr id="3" name="Content Placeholder 2"/>
          <p:cNvSpPr>
            <a:spLocks noGrp="1"/>
          </p:cNvSpPr>
          <p:nvPr>
            <p:ph idx="1"/>
          </p:nvPr>
        </p:nvSpPr>
        <p:spPr>
          <a:xfrm>
            <a:off x="838200" y="1301923"/>
            <a:ext cx="6477000" cy="5556077"/>
          </a:xfrm>
        </p:spPr>
        <p:txBody>
          <a:bodyPr>
            <a:normAutofit fontScale="62500" lnSpcReduction="20000"/>
          </a:bodyPr>
          <a:lstStyle/>
          <a:p>
            <a:r>
              <a:rPr lang="en-US" dirty="0"/>
              <a:t>Total non-vetoed events: </a:t>
            </a:r>
            <a:r>
              <a:rPr lang="en-US" dirty="0" smtClean="0"/>
              <a:t>2,995,764 </a:t>
            </a:r>
          </a:p>
          <a:p>
            <a:r>
              <a:rPr lang="en-US" dirty="0" smtClean="0"/>
              <a:t>Events in 8 MeV </a:t>
            </a:r>
            <a:r>
              <a:rPr lang="en-US" dirty="0"/>
              <a:t>peak: </a:t>
            </a:r>
            <a:r>
              <a:rPr lang="en-US" dirty="0" smtClean="0"/>
              <a:t>227,845</a:t>
            </a:r>
            <a:endParaRPr lang="en-US" dirty="0" smtClean="0"/>
          </a:p>
          <a:p>
            <a:r>
              <a:rPr lang="en-US" dirty="0" smtClean="0"/>
              <a:t>Events in 6 MeV </a:t>
            </a:r>
            <a:r>
              <a:rPr lang="en-US" dirty="0"/>
              <a:t>peak: </a:t>
            </a:r>
            <a:r>
              <a:rPr lang="en-US" dirty="0" smtClean="0"/>
              <a:t>2,235,169</a:t>
            </a:r>
          </a:p>
          <a:p>
            <a:r>
              <a:rPr lang="en-US" dirty="0" smtClean="0"/>
              <a:t>Estimated </a:t>
            </a:r>
            <a:r>
              <a:rPr lang="en-US" baseline="30000" dirty="0" smtClean="0"/>
              <a:t>220</a:t>
            </a:r>
            <a:r>
              <a:rPr lang="en-US" dirty="0" smtClean="0"/>
              <a:t>Rn decays detected (using 6 MeV peak and assuming everything but </a:t>
            </a:r>
            <a:r>
              <a:rPr lang="en-US" baseline="30000" dirty="0" smtClean="0"/>
              <a:t>220</a:t>
            </a:r>
            <a:r>
              <a:rPr lang="en-US" dirty="0" smtClean="0"/>
              <a:t>Rn decay on the cathode in a uniform dist.): 1,255,960</a:t>
            </a:r>
          </a:p>
          <a:p>
            <a:r>
              <a:rPr lang="en-US" dirty="0" smtClean="0"/>
              <a:t>Zhao predicts a BR of 10</a:t>
            </a:r>
            <a:r>
              <a:rPr lang="en-US" baseline="30000" dirty="0" smtClean="0"/>
              <a:t>-6.4</a:t>
            </a:r>
            <a:r>
              <a:rPr lang="en-US" dirty="0" smtClean="0"/>
              <a:t>, so to get 1 double alpha events, we need to decay 2.51 million </a:t>
            </a:r>
            <a:r>
              <a:rPr lang="en-US" baseline="30000" dirty="0" smtClean="0"/>
              <a:t>220</a:t>
            </a:r>
            <a:r>
              <a:rPr lang="en-US" dirty="0" smtClean="0"/>
              <a:t>Rn.</a:t>
            </a:r>
          </a:p>
          <a:p>
            <a:r>
              <a:rPr lang="en-US" dirty="0" smtClean="0"/>
              <a:t>To get 10 non-vetoed double alpha decays to occur (taking into account their efficiency compared to a single alpha </a:t>
            </a:r>
            <a:r>
              <a:rPr lang="en-US" baseline="30000" dirty="0" smtClean="0"/>
              <a:t>220</a:t>
            </a:r>
            <a:r>
              <a:rPr lang="en-US" dirty="0" smtClean="0"/>
              <a:t>Rn decay) we need 60 million </a:t>
            </a:r>
            <a:r>
              <a:rPr lang="en-US" baseline="30000" dirty="0" smtClean="0"/>
              <a:t>220</a:t>
            </a:r>
            <a:r>
              <a:rPr lang="en-US" dirty="0" smtClean="0"/>
              <a:t>Rn alpha decays. At our current rate, that would require to run for 66 weeks</a:t>
            </a:r>
          </a:p>
          <a:p>
            <a:r>
              <a:rPr lang="en-US" dirty="0" smtClean="0"/>
              <a:t>We probably want a higher event rate to complete this experiment</a:t>
            </a:r>
          </a:p>
          <a:p>
            <a:r>
              <a:rPr lang="en-US" dirty="0" smtClean="0"/>
              <a:t>We do not want to go above 30 non-vetoed events per second, as that is when our rate limiting </a:t>
            </a:r>
            <a:r>
              <a:rPr lang="en-US" dirty="0" err="1" smtClean="0"/>
              <a:t>bg</a:t>
            </a:r>
            <a:r>
              <a:rPr lang="en-US" dirty="0" smtClean="0"/>
              <a:t> is on the same order of magnitude as the BR predicted by Zhao</a:t>
            </a:r>
          </a:p>
          <a:p>
            <a:r>
              <a:rPr lang="en-US" dirty="0" smtClean="0"/>
              <a:t>Flow rate -&gt; Event rate</a:t>
            </a:r>
          </a:p>
          <a:p>
            <a:r>
              <a:rPr lang="en-US" dirty="0" smtClean="0"/>
              <a:t>174 </a:t>
            </a:r>
            <a:r>
              <a:rPr lang="en-US" dirty="0" err="1" smtClean="0"/>
              <a:t>sccm</a:t>
            </a:r>
            <a:r>
              <a:rPr lang="en-US" dirty="0" smtClean="0"/>
              <a:t> gives 5 events/sec (vetoed + </a:t>
            </a:r>
            <a:r>
              <a:rPr lang="en-US" dirty="0" err="1" smtClean="0"/>
              <a:t>nonvetoed</a:t>
            </a:r>
            <a:r>
              <a:rPr lang="en-US" dirty="0" smtClean="0"/>
              <a:t>)</a:t>
            </a:r>
          </a:p>
          <a:p>
            <a:r>
              <a:rPr lang="en-US" dirty="0" smtClean="0"/>
              <a:t>244 </a:t>
            </a:r>
            <a:r>
              <a:rPr lang="en-US" dirty="0" err="1" smtClean="0"/>
              <a:t>sccm</a:t>
            </a:r>
            <a:r>
              <a:rPr lang="en-US" dirty="0" smtClean="0"/>
              <a:t> gives 14 events/sec </a:t>
            </a:r>
            <a:r>
              <a:rPr lang="en-US" dirty="0"/>
              <a:t>(vetoed + </a:t>
            </a:r>
            <a:r>
              <a:rPr lang="en-US" dirty="0" err="1"/>
              <a:t>nonvetoed</a:t>
            </a:r>
            <a:r>
              <a:rPr lang="en-US" dirty="0"/>
              <a:t>)</a:t>
            </a:r>
            <a:endParaRPr lang="en-US" dirty="0" smtClean="0"/>
          </a:p>
          <a:p>
            <a:r>
              <a:rPr lang="en-US" dirty="0" smtClean="0"/>
              <a:t>324 </a:t>
            </a:r>
            <a:r>
              <a:rPr lang="en-US" dirty="0" err="1" smtClean="0"/>
              <a:t>sccm</a:t>
            </a:r>
            <a:r>
              <a:rPr lang="en-US" dirty="0" smtClean="0"/>
              <a:t> gives </a:t>
            </a:r>
            <a:r>
              <a:rPr lang="en-US" dirty="0"/>
              <a:t>25 events/sec (vetoed + </a:t>
            </a:r>
            <a:r>
              <a:rPr lang="en-US" dirty="0" err="1"/>
              <a:t>nonvetoed</a:t>
            </a:r>
            <a:r>
              <a:rPr lang="en-US" dirty="0" smtClean="0"/>
              <a:t>)</a:t>
            </a:r>
          </a:p>
        </p:txBody>
      </p:sp>
      <p:pic>
        <p:nvPicPr>
          <p:cNvPr id="4" name="Picture 3"/>
          <p:cNvPicPr>
            <a:picLocks noChangeAspect="1"/>
          </p:cNvPicPr>
          <p:nvPr/>
        </p:nvPicPr>
        <p:blipFill>
          <a:blip r:embed="rId2"/>
          <a:stretch>
            <a:fillRect/>
          </a:stretch>
        </p:blipFill>
        <p:spPr>
          <a:xfrm>
            <a:off x="8345978" y="0"/>
            <a:ext cx="3846022" cy="3132959"/>
          </a:xfrm>
          <a:prstGeom prst="rect">
            <a:avLst/>
          </a:prstGeom>
        </p:spPr>
      </p:pic>
      <p:pic>
        <p:nvPicPr>
          <p:cNvPr id="5" name="Picture 4"/>
          <p:cNvPicPr>
            <a:picLocks noChangeAspect="1"/>
          </p:cNvPicPr>
          <p:nvPr/>
        </p:nvPicPr>
        <p:blipFill>
          <a:blip r:embed="rId3"/>
          <a:stretch>
            <a:fillRect/>
          </a:stretch>
        </p:blipFill>
        <p:spPr>
          <a:xfrm>
            <a:off x="7836131" y="3148705"/>
            <a:ext cx="4355869" cy="3709295"/>
          </a:xfrm>
          <a:prstGeom prst="rect">
            <a:avLst/>
          </a:prstGeom>
        </p:spPr>
      </p:pic>
      <p:sp>
        <p:nvSpPr>
          <p:cNvPr id="7" name="TextBox 6"/>
          <p:cNvSpPr txBox="1"/>
          <p:nvPr/>
        </p:nvSpPr>
        <p:spPr>
          <a:xfrm>
            <a:off x="8345978" y="66502"/>
            <a:ext cx="3846022" cy="369332"/>
          </a:xfrm>
          <a:prstGeom prst="rect">
            <a:avLst/>
          </a:prstGeom>
          <a:noFill/>
        </p:spPr>
        <p:txBody>
          <a:bodyPr wrap="square" rtlCol="0">
            <a:spAutoFit/>
          </a:bodyPr>
          <a:lstStyle/>
          <a:p>
            <a:pPr algn="ctr"/>
            <a:r>
              <a:rPr lang="en-US" dirty="0" smtClean="0"/>
              <a:t>All events (no veto condition)</a:t>
            </a:r>
            <a:endParaRPr lang="en-US" dirty="0"/>
          </a:p>
        </p:txBody>
      </p:sp>
      <p:sp>
        <p:nvSpPr>
          <p:cNvPr id="8" name="TextBox 7"/>
          <p:cNvSpPr txBox="1"/>
          <p:nvPr/>
        </p:nvSpPr>
        <p:spPr>
          <a:xfrm>
            <a:off x="8091054" y="3199461"/>
            <a:ext cx="3846022" cy="369332"/>
          </a:xfrm>
          <a:prstGeom prst="rect">
            <a:avLst/>
          </a:prstGeom>
          <a:noFill/>
        </p:spPr>
        <p:txBody>
          <a:bodyPr wrap="square" rtlCol="0">
            <a:spAutoFit/>
          </a:bodyPr>
          <a:lstStyle/>
          <a:p>
            <a:pPr algn="ctr"/>
            <a:r>
              <a:rPr lang="en-US" dirty="0" smtClean="0"/>
              <a:t>Non-vetoed events (veto&lt;150)</a:t>
            </a:r>
            <a:endParaRPr lang="en-US" dirty="0"/>
          </a:p>
        </p:txBody>
      </p:sp>
    </p:spTree>
    <p:extLst>
      <p:ext uri="{BB962C8B-B14F-4D97-AF65-F5344CB8AC3E}">
        <p14:creationId xmlns:p14="http://schemas.microsoft.com/office/powerpoint/2010/main" val="304436286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Run 49 gave this message, but seemed to complete the processing</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19112" y="2743200"/>
            <a:ext cx="11153775" cy="1371600"/>
          </a:xfrm>
          <a:prstGeom prst="rect">
            <a:avLst/>
          </a:prstGeom>
        </p:spPr>
      </p:pic>
    </p:spTree>
    <p:extLst>
      <p:ext uri="{BB962C8B-B14F-4D97-AF65-F5344CB8AC3E}">
        <p14:creationId xmlns:p14="http://schemas.microsoft.com/office/powerpoint/2010/main" val="34115833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3143" y="1600428"/>
            <a:ext cx="5485714" cy="3657143"/>
          </a:xfrm>
          <a:prstGeom prst="rect">
            <a:avLst/>
          </a:prstGeom>
        </p:spPr>
      </p:pic>
    </p:spTree>
    <p:extLst>
      <p:ext uri="{BB962C8B-B14F-4D97-AF65-F5344CB8AC3E}">
        <p14:creationId xmlns:p14="http://schemas.microsoft.com/office/powerpoint/2010/main" val="411155683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3143" y="1600428"/>
            <a:ext cx="5485714" cy="3657143"/>
          </a:xfrm>
          <a:prstGeom prst="rect">
            <a:avLst/>
          </a:prstGeom>
        </p:spPr>
      </p:pic>
    </p:spTree>
    <p:extLst>
      <p:ext uri="{BB962C8B-B14F-4D97-AF65-F5344CB8AC3E}">
        <p14:creationId xmlns:p14="http://schemas.microsoft.com/office/powerpoint/2010/main" val="434267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0007</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289181935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3143" y="1600428"/>
            <a:ext cx="5485714" cy="3657143"/>
          </a:xfrm>
          <a:prstGeom prst="rect">
            <a:avLst/>
          </a:prstGeom>
        </p:spPr>
      </p:pic>
    </p:spTree>
    <p:extLst>
      <p:ext uri="{BB962C8B-B14F-4D97-AF65-F5344CB8AC3E}">
        <p14:creationId xmlns:p14="http://schemas.microsoft.com/office/powerpoint/2010/main" val="197741832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3143" y="1600428"/>
            <a:ext cx="5485714" cy="3657143"/>
          </a:xfrm>
          <a:prstGeom prst="rect">
            <a:avLst/>
          </a:prstGeom>
        </p:spPr>
      </p:pic>
    </p:spTree>
    <p:extLst>
      <p:ext uri="{BB962C8B-B14F-4D97-AF65-F5344CB8AC3E}">
        <p14:creationId xmlns:p14="http://schemas.microsoft.com/office/powerpoint/2010/main" val="61873945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Gain matching GET energy spectra on a sub run basis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0143633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Tchain</a:t>
            </a:r>
            <a:r>
              <a:rPr lang="en-US" dirty="0" smtClean="0"/>
              <a:t> gamma data together to look for alpha-gamma events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9326053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 </a:t>
            </a:r>
            <a:r>
              <a:rPr lang="en-US" baseline="30000" dirty="0" smtClean="0"/>
              <a:t>232</a:t>
            </a:r>
            <a:r>
              <a:rPr lang="en-US" dirty="0" smtClean="0"/>
              <a:t>U in the gamma data</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8486332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Python GUI graphical cut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5228926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a:t>
            </a:r>
            <a:r>
              <a:rPr lang="en-US" dirty="0" err="1" smtClean="0"/>
              <a:t>attpc</a:t>
            </a:r>
            <a:r>
              <a:rPr lang="en-US" dirty="0" smtClean="0"/>
              <a:t> merger with </a:t>
            </a:r>
            <a:r>
              <a:rPr lang="en-US" dirty="0" err="1" smtClean="0"/>
              <a:t>evt</a:t>
            </a:r>
            <a:r>
              <a:rPr lang="en-US" dirty="0" smtClean="0"/>
              <a:t> and </a:t>
            </a:r>
            <a:r>
              <a:rPr lang="en-US" dirty="0" err="1" smtClean="0"/>
              <a:t>graw</a:t>
            </a:r>
            <a:r>
              <a:rPr lang="en-US" dirty="0" smtClean="0"/>
              <a:t> files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1514839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Convection/Diffusion Model for Radon distribution in the TPC active area</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566553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FYI Slides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0231813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GAS PRESSURE running ATTPCROOT</a:t>
            </a:r>
            <a:endParaRPr lang="en-US" dirty="0"/>
          </a:p>
        </p:txBody>
      </p:sp>
      <p:sp>
        <p:nvSpPr>
          <p:cNvPr id="3" name="Content Placeholder 2"/>
          <p:cNvSpPr>
            <a:spLocks noGrp="1"/>
          </p:cNvSpPr>
          <p:nvPr>
            <p:ph idx="1"/>
          </p:nvPr>
        </p:nvSpPr>
        <p:spPr/>
        <p:txBody>
          <a:bodyPr/>
          <a:lstStyle/>
          <a:p>
            <a:r>
              <a:rPr lang="en-US" dirty="0" smtClean="0"/>
              <a:t>For some reason, running the </a:t>
            </a:r>
            <a:r>
              <a:rPr lang="en-US" dirty="0" err="1" smtClean="0"/>
              <a:t>GADGET_II.root</a:t>
            </a:r>
            <a:r>
              <a:rPr lang="en-US" dirty="0" smtClean="0"/>
              <a:t> macro does not properly replace the two files in the geometry directory required to properly adjust the gas pressure, so I run the following commands to properly adjust the pressure</a:t>
            </a:r>
          </a:p>
          <a:p>
            <a:r>
              <a:rPr lang="en-US" dirty="0"/>
              <a:t>/</a:t>
            </a:r>
            <a:r>
              <a:rPr lang="en-US" dirty="0" err="1"/>
              <a:t>mnt</a:t>
            </a:r>
            <a:r>
              <a:rPr lang="en-US" dirty="0"/>
              <a:t>/simulations/</a:t>
            </a:r>
            <a:r>
              <a:rPr lang="en-US" dirty="0" err="1"/>
              <a:t>pxct</a:t>
            </a:r>
            <a:r>
              <a:rPr lang="en-US" dirty="0"/>
              <a:t>/joe/gadget/ATTPCROOTv2/macro/Simulation/GADGET$ root -q ../../../geometry/GADGET_II.C; </a:t>
            </a:r>
            <a:r>
              <a:rPr lang="en-US" dirty="0" err="1"/>
              <a:t>cp</a:t>
            </a:r>
            <a:r>
              <a:rPr lang="en-US" dirty="0"/>
              <a:t> </a:t>
            </a:r>
            <a:r>
              <a:rPr lang="en-US" dirty="0" err="1"/>
              <a:t>GADGET_II.root</a:t>
            </a:r>
            <a:r>
              <a:rPr lang="en-US" dirty="0"/>
              <a:t> ../../../geometry/; </a:t>
            </a:r>
            <a:r>
              <a:rPr lang="en-US" dirty="0" err="1"/>
              <a:t>cp</a:t>
            </a:r>
            <a:r>
              <a:rPr lang="en-US" dirty="0"/>
              <a:t> </a:t>
            </a:r>
            <a:r>
              <a:rPr lang="en-US" dirty="0" err="1"/>
              <a:t>GADGET_II_geomanager.root</a:t>
            </a:r>
            <a:r>
              <a:rPr lang="en-US" dirty="0"/>
              <a:t> ../../../geometry/; cd ../../../build/; make; cd ../macro/Simulation/GADGET/; root -q Mg20_test_sim_pag.C; root -q </a:t>
            </a:r>
            <a:r>
              <a:rPr lang="en-US" dirty="0" err="1"/>
              <a:t>rundigi_sim_Ari.C</a:t>
            </a:r>
            <a:r>
              <a:rPr lang="en-US" dirty="0"/>
              <a:t>;</a:t>
            </a:r>
          </a:p>
        </p:txBody>
      </p:sp>
    </p:spTree>
    <p:extLst>
      <p:ext uri="{BB962C8B-B14F-4D97-AF65-F5344CB8AC3E}">
        <p14:creationId xmlns:p14="http://schemas.microsoft.com/office/powerpoint/2010/main" val="1192967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0008</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55909401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Evt</a:t>
            </a:r>
            <a:r>
              <a:rPr lang="en-US" dirty="0" smtClean="0"/>
              <a:t> to root files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171700" y="2039144"/>
            <a:ext cx="7848600" cy="3924300"/>
          </a:xfrm>
          <a:prstGeom prst="rect">
            <a:avLst/>
          </a:prstGeom>
        </p:spPr>
      </p:pic>
    </p:spTree>
    <p:extLst>
      <p:ext uri="{BB962C8B-B14F-4D97-AF65-F5344CB8AC3E}">
        <p14:creationId xmlns:p14="http://schemas.microsoft.com/office/powerpoint/2010/main" val="152117912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Chain loading root files</a:t>
            </a:r>
            <a:endParaRPr lang="en-US" dirty="0"/>
          </a:p>
        </p:txBody>
      </p:sp>
      <p:sp>
        <p:nvSpPr>
          <p:cNvPr id="3" name="Content Placeholder 2"/>
          <p:cNvSpPr>
            <a:spLocks noGrp="1"/>
          </p:cNvSpPr>
          <p:nvPr>
            <p:ph idx="1"/>
          </p:nvPr>
        </p:nvSpPr>
        <p:spPr/>
        <p:txBody>
          <a:bodyPr/>
          <a:lstStyle/>
          <a:p>
            <a:r>
              <a:rPr lang="en-US" dirty="0"/>
              <a:t>In /</a:t>
            </a:r>
            <a:r>
              <a:rPr lang="en-US" dirty="0" err="1"/>
              <a:t>mnt</a:t>
            </a:r>
            <a:r>
              <a:rPr lang="en-US" dirty="0"/>
              <a:t>/analysis/e21010/sun</a:t>
            </a:r>
          </a:p>
          <a:p>
            <a:r>
              <a:rPr lang="en-US" dirty="0"/>
              <a:t>analysis_chain_sorted_e21010.C</a:t>
            </a:r>
          </a:p>
          <a:p>
            <a:r>
              <a:rPr lang="en-US" dirty="0"/>
              <a:t>analysis_chain_unpacked_e21010.C</a:t>
            </a:r>
          </a:p>
          <a:p>
            <a:r>
              <a:rPr lang="en-US" dirty="0"/>
              <a:t>These two look very similar to me. One is for their raw root; one is for their calibrated root, I think.</a:t>
            </a:r>
          </a:p>
          <a:p>
            <a:r>
              <a:rPr lang="en-US" dirty="0"/>
              <a:t>I looked at the </a:t>
            </a:r>
            <a:r>
              <a:rPr lang="en-US" dirty="0" err="1"/>
              <a:t>cal.root</a:t>
            </a:r>
            <a:r>
              <a:rPr lang="en-US" dirty="0"/>
              <a:t> file size; simply </a:t>
            </a:r>
            <a:r>
              <a:rPr lang="en-US" dirty="0" err="1"/>
              <a:t>hadd</a:t>
            </a:r>
            <a:r>
              <a:rPr lang="en-US" dirty="0"/>
              <a:t> all runs should be fine.</a:t>
            </a:r>
          </a:p>
          <a:p>
            <a:endParaRPr lang="en-US" dirty="0"/>
          </a:p>
        </p:txBody>
      </p:sp>
    </p:spTree>
    <p:extLst>
      <p:ext uri="{BB962C8B-B14F-4D97-AF65-F5344CB8AC3E}">
        <p14:creationId xmlns:p14="http://schemas.microsoft.com/office/powerpoint/2010/main" val="305415818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energy resolution at higher pressure with Michael </a:t>
            </a:r>
            <a:r>
              <a:rPr lang="en-US" dirty="0" err="1" smtClean="0"/>
              <a:t>Roosa’s</a:t>
            </a:r>
            <a:r>
              <a:rPr lang="en-US" dirty="0" smtClean="0"/>
              <a:t> code</a:t>
            </a:r>
            <a:endParaRPr lang="en-US" dirty="0"/>
          </a:p>
        </p:txBody>
      </p:sp>
      <p:sp>
        <p:nvSpPr>
          <p:cNvPr id="3" name="Content Placeholder 2"/>
          <p:cNvSpPr>
            <a:spLocks noGrp="1"/>
          </p:cNvSpPr>
          <p:nvPr>
            <p:ph idx="1"/>
          </p:nvPr>
        </p:nvSpPr>
        <p:spPr/>
        <p:txBody>
          <a:bodyPr/>
          <a:lstStyle/>
          <a:p>
            <a:r>
              <a:rPr lang="en-US" dirty="0" smtClean="0"/>
              <a:t>Located in /</a:t>
            </a:r>
            <a:r>
              <a:rPr lang="en-US" dirty="0" err="1" smtClean="0"/>
              <a:t>mnt</a:t>
            </a:r>
            <a:r>
              <a:rPr lang="en-US" dirty="0" smtClean="0"/>
              <a:t>/simulations/</a:t>
            </a:r>
            <a:r>
              <a:rPr lang="en-US" dirty="0" err="1" smtClean="0"/>
              <a:t>proton_detector</a:t>
            </a:r>
            <a:r>
              <a:rPr lang="en-US" dirty="0" smtClean="0"/>
              <a:t>/</a:t>
            </a:r>
            <a:r>
              <a:rPr lang="en-US" dirty="0" err="1" smtClean="0"/>
              <a:t>michael</a:t>
            </a:r>
            <a:endParaRPr lang="en-US" dirty="0"/>
          </a:p>
        </p:txBody>
      </p:sp>
    </p:spTree>
    <p:extLst>
      <p:ext uri="{BB962C8B-B14F-4D97-AF65-F5344CB8AC3E}">
        <p14:creationId xmlns:p14="http://schemas.microsoft.com/office/powerpoint/2010/main" val="108791629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Argonne </a:t>
            </a:r>
            <a:r>
              <a:rPr lang="en-US" dirty="0" err="1" smtClean="0"/>
              <a:t>Cf</a:t>
            </a:r>
            <a:r>
              <a:rPr lang="en-US" dirty="0" smtClean="0"/>
              <a:t> source</a:t>
            </a:r>
            <a:endParaRPr lang="en-US" dirty="0"/>
          </a:p>
        </p:txBody>
      </p:sp>
      <p:sp>
        <p:nvSpPr>
          <p:cNvPr id="4" name="Content Placeholder 2"/>
          <p:cNvSpPr>
            <a:spLocks noGrp="1"/>
          </p:cNvSpPr>
          <p:nvPr>
            <p:ph idx="1"/>
          </p:nvPr>
        </p:nvSpPr>
        <p:spPr/>
        <p:txBody>
          <a:bodyPr/>
          <a:lstStyle/>
          <a:p>
            <a:pPr marL="0" indent="0">
              <a:buNone/>
            </a:pPr>
            <a:r>
              <a:rPr lang="en-US" baseline="30000" dirty="0" smtClean="0"/>
              <a:t>252</a:t>
            </a:r>
            <a:r>
              <a:rPr lang="en-US" dirty="0" smtClean="0"/>
              <a:t>Cf -&gt; </a:t>
            </a:r>
            <a:r>
              <a:rPr lang="el-GR" dirty="0" smtClean="0"/>
              <a:t>α</a:t>
            </a:r>
            <a:r>
              <a:rPr lang="en-US" dirty="0" smtClean="0"/>
              <a:t> + </a:t>
            </a:r>
            <a:r>
              <a:rPr lang="en-US" baseline="30000" dirty="0" smtClean="0"/>
              <a:t>248</a:t>
            </a:r>
            <a:r>
              <a:rPr lang="en-US" dirty="0" smtClean="0"/>
              <a:t>Cm -&gt; </a:t>
            </a:r>
            <a:r>
              <a:rPr lang="el-GR" dirty="0" smtClean="0"/>
              <a:t>α</a:t>
            </a:r>
            <a:r>
              <a:rPr lang="en-US" dirty="0" smtClean="0"/>
              <a:t> + </a:t>
            </a:r>
            <a:r>
              <a:rPr lang="en-US" baseline="30000" dirty="0" smtClean="0"/>
              <a:t>244</a:t>
            </a:r>
            <a:r>
              <a:rPr lang="en-US" dirty="0" smtClean="0"/>
              <a:t>Pu -&gt; </a:t>
            </a:r>
            <a:r>
              <a:rPr lang="el-GR" dirty="0" smtClean="0"/>
              <a:t>α</a:t>
            </a:r>
            <a:r>
              <a:rPr lang="en-US" dirty="0" smtClean="0"/>
              <a:t> + </a:t>
            </a:r>
            <a:r>
              <a:rPr lang="en-US" baseline="30000" dirty="0" smtClean="0"/>
              <a:t>240</a:t>
            </a:r>
            <a:r>
              <a:rPr lang="en-US" dirty="0" smtClean="0"/>
              <a:t>U -&gt; </a:t>
            </a:r>
            <a:r>
              <a:rPr lang="el-GR" dirty="0"/>
              <a:t>β</a:t>
            </a:r>
            <a:r>
              <a:rPr lang="en-US" dirty="0" smtClean="0"/>
              <a:t> + </a:t>
            </a:r>
            <a:r>
              <a:rPr lang="en-US" baseline="30000" dirty="0" smtClean="0"/>
              <a:t>240</a:t>
            </a:r>
            <a:r>
              <a:rPr lang="en-US" dirty="0" smtClean="0"/>
              <a:t>Np -&gt; </a:t>
            </a:r>
            <a:r>
              <a:rPr lang="el-GR" dirty="0" smtClean="0"/>
              <a:t>β</a:t>
            </a:r>
            <a:r>
              <a:rPr lang="en-US" dirty="0" smtClean="0"/>
              <a:t> + </a:t>
            </a:r>
            <a:r>
              <a:rPr lang="en-US" baseline="30000" dirty="0" smtClean="0"/>
              <a:t>240</a:t>
            </a:r>
            <a:r>
              <a:rPr lang="en-US" dirty="0" smtClean="0"/>
              <a:t>Pu -&gt; </a:t>
            </a:r>
            <a:r>
              <a:rPr lang="el-GR" dirty="0" smtClean="0"/>
              <a:t>α</a:t>
            </a:r>
            <a:r>
              <a:rPr lang="en-US" dirty="0" smtClean="0"/>
              <a:t> + </a:t>
            </a:r>
            <a:r>
              <a:rPr lang="en-US" baseline="30000" dirty="0" smtClean="0"/>
              <a:t>236</a:t>
            </a:r>
            <a:r>
              <a:rPr lang="en-US" dirty="0" smtClean="0"/>
              <a:t>U -&gt; </a:t>
            </a:r>
            <a:r>
              <a:rPr lang="el-GR" dirty="0" smtClean="0"/>
              <a:t>α</a:t>
            </a:r>
            <a:r>
              <a:rPr lang="en-US" dirty="0" smtClean="0"/>
              <a:t> + </a:t>
            </a:r>
            <a:r>
              <a:rPr lang="en-US" baseline="30000" dirty="0" smtClean="0"/>
              <a:t>232</a:t>
            </a:r>
            <a:r>
              <a:rPr lang="en-US" dirty="0" smtClean="0"/>
              <a:t>Th -&gt; </a:t>
            </a:r>
            <a:r>
              <a:rPr lang="el-GR" dirty="0" smtClean="0"/>
              <a:t>α</a:t>
            </a:r>
            <a:r>
              <a:rPr lang="en-US" dirty="0" smtClean="0"/>
              <a:t> + </a:t>
            </a:r>
            <a:r>
              <a:rPr lang="en-US" baseline="30000" dirty="0" smtClean="0"/>
              <a:t>228</a:t>
            </a:r>
            <a:r>
              <a:rPr lang="en-US" dirty="0" smtClean="0"/>
              <a:t>Ra -&gt; </a:t>
            </a:r>
            <a:r>
              <a:rPr lang="el-GR" dirty="0" smtClean="0"/>
              <a:t>β</a:t>
            </a:r>
            <a:r>
              <a:rPr lang="en-US" dirty="0" smtClean="0"/>
              <a:t> + </a:t>
            </a:r>
            <a:r>
              <a:rPr lang="en-US" baseline="30000" dirty="0" smtClean="0"/>
              <a:t>228</a:t>
            </a:r>
            <a:r>
              <a:rPr lang="en-US" dirty="0" smtClean="0"/>
              <a:t>Ac -&gt; </a:t>
            </a:r>
            <a:r>
              <a:rPr lang="el-GR" dirty="0" smtClean="0"/>
              <a:t>β</a:t>
            </a:r>
            <a:r>
              <a:rPr lang="en-US" dirty="0" smtClean="0"/>
              <a:t> + </a:t>
            </a:r>
            <a:r>
              <a:rPr lang="en-US" baseline="30000" dirty="0" smtClean="0"/>
              <a:t>228</a:t>
            </a:r>
            <a:r>
              <a:rPr lang="en-US" dirty="0" smtClean="0"/>
              <a:t>Th</a:t>
            </a:r>
            <a:endParaRPr lang="en-US" dirty="0"/>
          </a:p>
        </p:txBody>
      </p:sp>
    </p:spTree>
    <p:extLst>
      <p:ext uri="{BB962C8B-B14F-4D97-AF65-F5344CB8AC3E}">
        <p14:creationId xmlns:p14="http://schemas.microsoft.com/office/powerpoint/2010/main" val="199462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0010</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2915126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0011</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3514277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0012</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2908721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0013</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533382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0014</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2914633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0015</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303703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06/03/2024</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New Denisov Paper: </a:t>
            </a:r>
            <a:r>
              <a:rPr lang="en-US" dirty="0" smtClean="0">
                <a:hlinkClick r:id="rId2"/>
              </a:rPr>
              <a:t>https://journals.aps.org/prc/accepted/3e07ePb0E211f9046999039045ee03ba8664a9f1b</a:t>
            </a:r>
            <a:endParaRPr lang="en-US" dirty="0" smtClean="0"/>
          </a:p>
          <a:p>
            <a:r>
              <a:rPr lang="en-US" baseline="30000" dirty="0" smtClean="0"/>
              <a:t>212</a:t>
            </a:r>
            <a:r>
              <a:rPr lang="en-US" dirty="0" smtClean="0"/>
              <a:t>Po alpha decay: </a:t>
            </a:r>
            <a:r>
              <a:rPr lang="en-US" dirty="0" smtClean="0">
                <a:hlinkClick r:id="rId3"/>
              </a:rPr>
              <a:t>https://doi.org/10.1016/j.apradiso.2023.110953</a:t>
            </a:r>
            <a:r>
              <a:rPr lang="en-US" dirty="0" smtClean="0"/>
              <a:t> </a:t>
            </a:r>
          </a:p>
          <a:p>
            <a:r>
              <a:rPr lang="en-US" baseline="30000" dirty="0" smtClean="0"/>
              <a:t>216</a:t>
            </a:r>
            <a:r>
              <a:rPr lang="en-US" dirty="0"/>
              <a:t>Bi Gammas: </a:t>
            </a:r>
            <a:r>
              <a:rPr lang="en-US" dirty="0">
                <a:hlinkClick r:id="rId4"/>
              </a:rPr>
              <a:t>https://</a:t>
            </a:r>
            <a:r>
              <a:rPr lang="en-US" dirty="0" smtClean="0">
                <a:hlinkClick r:id="rId4"/>
              </a:rPr>
              <a:t>journals.aps.org/prc/abstract/10.1103/PhysRevC.109.064321</a:t>
            </a:r>
            <a:r>
              <a:rPr lang="en-US" dirty="0" smtClean="0"/>
              <a:t> </a:t>
            </a:r>
          </a:p>
          <a:p>
            <a:r>
              <a:rPr lang="en-US" dirty="0" smtClean="0"/>
              <a:t>We adjusted the threshold for the south Ge because it was triggering on noise (10 kHz event rate)</a:t>
            </a:r>
          </a:p>
          <a:p>
            <a:r>
              <a:rPr lang="en-US" dirty="0" smtClean="0"/>
              <a:t>We also version controlled the XIA </a:t>
            </a:r>
            <a:r>
              <a:rPr lang="en-US" dirty="0" err="1" smtClean="0"/>
              <a:t>config</a:t>
            </a:r>
            <a:r>
              <a:rPr lang="en-US" dirty="0" smtClean="0"/>
              <a:t> files so we have a change log of the DDAS parameters</a:t>
            </a:r>
          </a:p>
          <a:p>
            <a:r>
              <a:rPr lang="en-US" dirty="0" smtClean="0"/>
              <a:t>We measured the xyz of the Ge detectors, and took a few calibration runs with 152Eu in different places on the outside of the TPC</a:t>
            </a:r>
          </a:p>
          <a:p>
            <a:r>
              <a:rPr lang="en-US" dirty="0" smtClean="0"/>
              <a:t>We think the ‘mystery blob’ has real events from 212Bi</a:t>
            </a:r>
          </a:p>
        </p:txBody>
      </p:sp>
    </p:spTree>
    <p:extLst>
      <p:ext uri="{BB962C8B-B14F-4D97-AF65-F5344CB8AC3E}">
        <p14:creationId xmlns:p14="http://schemas.microsoft.com/office/powerpoint/2010/main" val="2334502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0016</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2116125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0017</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1350618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0018 (no </a:t>
            </a:r>
            <a:r>
              <a:rPr lang="en-US" baseline="30000" dirty="0"/>
              <a:t>220</a:t>
            </a:r>
            <a:r>
              <a:rPr lang="en-US" dirty="0"/>
              <a:t>Rn </a:t>
            </a:r>
            <a:r>
              <a:rPr lang="en-US" dirty="0" smtClean="0"/>
              <a:t>flow)</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231078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0019 (no </a:t>
            </a:r>
            <a:r>
              <a:rPr lang="en-US" baseline="30000" dirty="0" smtClean="0"/>
              <a:t>220</a:t>
            </a:r>
            <a:r>
              <a:rPr lang="en-US" dirty="0" smtClean="0"/>
              <a:t>Rn flow)</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428230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62287" y="1825625"/>
            <a:ext cx="6067425" cy="4629150"/>
          </a:xfrm>
          <a:prstGeom prst="rect">
            <a:avLst/>
          </a:prstGeom>
        </p:spPr>
      </p:pic>
      <p:sp>
        <p:nvSpPr>
          <p:cNvPr id="2" name="Title 1"/>
          <p:cNvSpPr>
            <a:spLocks noGrp="1"/>
          </p:cNvSpPr>
          <p:nvPr>
            <p:ph type="title"/>
          </p:nvPr>
        </p:nvSpPr>
        <p:spPr/>
        <p:txBody>
          <a:bodyPr/>
          <a:lstStyle/>
          <a:p>
            <a:r>
              <a:rPr lang="en-US" dirty="0" smtClean="0"/>
              <a:t>Run 0020 (no </a:t>
            </a:r>
            <a:r>
              <a:rPr lang="en-US" baseline="30000" dirty="0" smtClean="0"/>
              <a:t>220</a:t>
            </a:r>
            <a:r>
              <a:rPr lang="en-US" dirty="0" smtClean="0"/>
              <a:t>Rn flow)</a:t>
            </a:r>
            <a:endParaRPr lang="en-US" dirty="0"/>
          </a:p>
        </p:txBody>
      </p:sp>
    </p:spTree>
    <p:extLst>
      <p:ext uri="{BB962C8B-B14F-4D97-AF65-F5344CB8AC3E}">
        <p14:creationId xmlns:p14="http://schemas.microsoft.com/office/powerpoint/2010/main" val="3316873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62287" y="1825625"/>
            <a:ext cx="6067425" cy="4579189"/>
          </a:xfrm>
          <a:prstGeom prst="rect">
            <a:avLst/>
          </a:prstGeom>
        </p:spPr>
      </p:pic>
      <p:sp>
        <p:nvSpPr>
          <p:cNvPr id="2" name="Title 1"/>
          <p:cNvSpPr>
            <a:spLocks noGrp="1"/>
          </p:cNvSpPr>
          <p:nvPr>
            <p:ph type="title"/>
          </p:nvPr>
        </p:nvSpPr>
        <p:spPr/>
        <p:txBody>
          <a:bodyPr/>
          <a:lstStyle/>
          <a:p>
            <a:r>
              <a:rPr lang="en-US" dirty="0" smtClean="0"/>
              <a:t>Run 0021 (no </a:t>
            </a:r>
            <a:r>
              <a:rPr lang="en-US" baseline="30000" dirty="0" smtClean="0"/>
              <a:t>220</a:t>
            </a:r>
            <a:r>
              <a:rPr lang="en-US" dirty="0" smtClean="0"/>
              <a:t>Rn flow)</a:t>
            </a:r>
            <a:endParaRPr lang="en-US" dirty="0"/>
          </a:p>
        </p:txBody>
      </p:sp>
    </p:spTree>
    <p:extLst>
      <p:ext uri="{BB962C8B-B14F-4D97-AF65-F5344CB8AC3E}">
        <p14:creationId xmlns:p14="http://schemas.microsoft.com/office/powerpoint/2010/main" val="885890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00387" y="1825625"/>
            <a:ext cx="6029325" cy="4581525"/>
          </a:xfrm>
          <a:prstGeom prst="rect">
            <a:avLst/>
          </a:prstGeom>
        </p:spPr>
      </p:pic>
      <p:sp>
        <p:nvSpPr>
          <p:cNvPr id="2" name="Title 1"/>
          <p:cNvSpPr>
            <a:spLocks noGrp="1"/>
          </p:cNvSpPr>
          <p:nvPr>
            <p:ph type="title"/>
          </p:nvPr>
        </p:nvSpPr>
        <p:spPr/>
        <p:txBody>
          <a:bodyPr/>
          <a:lstStyle/>
          <a:p>
            <a:r>
              <a:rPr lang="en-US" dirty="0" smtClean="0"/>
              <a:t>Run 0022 (no </a:t>
            </a:r>
            <a:r>
              <a:rPr lang="en-US" baseline="30000" dirty="0" smtClean="0"/>
              <a:t>220</a:t>
            </a:r>
            <a:r>
              <a:rPr lang="en-US" dirty="0" smtClean="0"/>
              <a:t>Rn flow)</a:t>
            </a:r>
            <a:endParaRPr lang="en-US" dirty="0"/>
          </a:p>
        </p:txBody>
      </p:sp>
    </p:spTree>
    <p:extLst>
      <p:ext uri="{BB962C8B-B14F-4D97-AF65-F5344CB8AC3E}">
        <p14:creationId xmlns:p14="http://schemas.microsoft.com/office/powerpoint/2010/main" val="1956385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76575" y="1816100"/>
            <a:ext cx="6038850" cy="4591050"/>
          </a:xfrm>
          <a:prstGeom prst="rect">
            <a:avLst/>
          </a:prstGeom>
        </p:spPr>
      </p:pic>
      <p:sp>
        <p:nvSpPr>
          <p:cNvPr id="2" name="Title 1"/>
          <p:cNvSpPr>
            <a:spLocks noGrp="1"/>
          </p:cNvSpPr>
          <p:nvPr>
            <p:ph type="title"/>
          </p:nvPr>
        </p:nvSpPr>
        <p:spPr/>
        <p:txBody>
          <a:bodyPr/>
          <a:lstStyle/>
          <a:p>
            <a:r>
              <a:rPr lang="en-US" dirty="0" smtClean="0"/>
              <a:t>Run 0023 (evacuated upstream)</a:t>
            </a:r>
            <a:endParaRPr lang="en-US" dirty="0"/>
          </a:p>
        </p:txBody>
      </p:sp>
    </p:spTree>
    <p:extLst>
      <p:ext uri="{BB962C8B-B14F-4D97-AF65-F5344CB8AC3E}">
        <p14:creationId xmlns:p14="http://schemas.microsoft.com/office/powerpoint/2010/main" val="2612918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72372" y="1819274"/>
            <a:ext cx="6067425" cy="4610100"/>
          </a:xfrm>
          <a:prstGeom prst="rect">
            <a:avLst/>
          </a:prstGeom>
        </p:spPr>
      </p:pic>
      <p:pic>
        <p:nvPicPr>
          <p:cNvPr id="3" name="Picture 2"/>
          <p:cNvPicPr>
            <a:picLocks noChangeAspect="1"/>
          </p:cNvPicPr>
          <p:nvPr/>
        </p:nvPicPr>
        <p:blipFill>
          <a:blip r:embed="rId3"/>
          <a:stretch>
            <a:fillRect/>
          </a:stretch>
        </p:blipFill>
        <p:spPr>
          <a:xfrm>
            <a:off x="8768428" y="526044"/>
            <a:ext cx="3423572" cy="2586460"/>
          </a:xfrm>
          <a:prstGeom prst="rect">
            <a:avLst/>
          </a:prstGeom>
        </p:spPr>
      </p:pic>
      <p:sp>
        <p:nvSpPr>
          <p:cNvPr id="2" name="Title 1"/>
          <p:cNvSpPr>
            <a:spLocks noGrp="1"/>
          </p:cNvSpPr>
          <p:nvPr>
            <p:ph type="title"/>
          </p:nvPr>
        </p:nvSpPr>
        <p:spPr/>
        <p:txBody>
          <a:bodyPr/>
          <a:lstStyle/>
          <a:p>
            <a:r>
              <a:rPr lang="en-US" dirty="0" smtClean="0"/>
              <a:t>Run 0024 (evacuated upstream)</a:t>
            </a:r>
            <a:endParaRPr lang="en-US" dirty="0"/>
          </a:p>
        </p:txBody>
      </p:sp>
      <p:sp>
        <p:nvSpPr>
          <p:cNvPr id="6" name="TextBox 5"/>
          <p:cNvSpPr txBox="1"/>
          <p:nvPr/>
        </p:nvSpPr>
        <p:spPr>
          <a:xfrm>
            <a:off x="4510646" y="6429374"/>
            <a:ext cx="2505075" cy="369332"/>
          </a:xfrm>
          <a:prstGeom prst="rect">
            <a:avLst/>
          </a:prstGeom>
          <a:noFill/>
        </p:spPr>
        <p:txBody>
          <a:bodyPr wrap="square" rtlCol="0">
            <a:spAutoFit/>
          </a:bodyPr>
          <a:lstStyle/>
          <a:p>
            <a:pPr algn="ctr"/>
            <a:r>
              <a:rPr lang="en-US" dirty="0" smtClean="0"/>
              <a:t>Range limits: 0-80</a:t>
            </a:r>
            <a:endParaRPr lang="en-US" dirty="0"/>
          </a:p>
        </p:txBody>
      </p:sp>
      <p:sp>
        <p:nvSpPr>
          <p:cNvPr id="7" name="TextBox 6"/>
          <p:cNvSpPr txBox="1"/>
          <p:nvPr/>
        </p:nvSpPr>
        <p:spPr>
          <a:xfrm>
            <a:off x="8996921" y="3164457"/>
            <a:ext cx="2505075" cy="369332"/>
          </a:xfrm>
          <a:prstGeom prst="rect">
            <a:avLst/>
          </a:prstGeom>
          <a:noFill/>
        </p:spPr>
        <p:txBody>
          <a:bodyPr wrap="square" rtlCol="0">
            <a:spAutoFit/>
          </a:bodyPr>
          <a:lstStyle/>
          <a:p>
            <a:pPr algn="ctr"/>
            <a:r>
              <a:rPr lang="en-US" dirty="0" smtClean="0"/>
              <a:t>No range limits</a:t>
            </a:r>
            <a:endParaRPr lang="en-US" dirty="0"/>
          </a:p>
        </p:txBody>
      </p:sp>
    </p:spTree>
    <p:extLst>
      <p:ext uri="{BB962C8B-B14F-4D97-AF65-F5344CB8AC3E}">
        <p14:creationId xmlns:p14="http://schemas.microsoft.com/office/powerpoint/2010/main" val="3386028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67050" y="1819274"/>
            <a:ext cx="6057900" cy="4610100"/>
          </a:xfrm>
          <a:prstGeom prst="rect">
            <a:avLst/>
          </a:prstGeom>
        </p:spPr>
      </p:pic>
      <p:sp>
        <p:nvSpPr>
          <p:cNvPr id="2" name="Title 1"/>
          <p:cNvSpPr>
            <a:spLocks noGrp="1"/>
          </p:cNvSpPr>
          <p:nvPr>
            <p:ph type="title"/>
          </p:nvPr>
        </p:nvSpPr>
        <p:spPr/>
        <p:txBody>
          <a:bodyPr/>
          <a:lstStyle/>
          <a:p>
            <a:r>
              <a:rPr lang="en-US" dirty="0" smtClean="0"/>
              <a:t>Run 0025 (evacuated upstream)</a:t>
            </a:r>
            <a:endParaRPr lang="en-US" dirty="0"/>
          </a:p>
        </p:txBody>
      </p:sp>
    </p:spTree>
    <p:extLst>
      <p:ext uri="{BB962C8B-B14F-4D97-AF65-F5344CB8AC3E}">
        <p14:creationId xmlns:p14="http://schemas.microsoft.com/office/powerpoint/2010/main" val="527814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152Eu Ge calibration runs</a:t>
            </a:r>
            <a:endParaRPr lang="en-US" dirty="0"/>
          </a:p>
        </p:txBody>
      </p:sp>
      <p:sp>
        <p:nvSpPr>
          <p:cNvPr id="3" name="Content Placeholder 2"/>
          <p:cNvSpPr>
            <a:spLocks noGrp="1"/>
          </p:cNvSpPr>
          <p:nvPr>
            <p:ph idx="1"/>
          </p:nvPr>
        </p:nvSpPr>
        <p:spPr/>
        <p:txBody>
          <a:bodyPr/>
          <a:lstStyle/>
          <a:p>
            <a:r>
              <a:rPr lang="en-US" dirty="0" smtClean="0"/>
              <a:t>Once we placed the Ge in the spots they will remain, we took 5 calibration runs:</a:t>
            </a:r>
          </a:p>
          <a:p>
            <a:r>
              <a:rPr lang="en-US" dirty="0" smtClean="0"/>
              <a:t>Run 801: Source on top of TPC, 2.7 cm from MM rim</a:t>
            </a:r>
          </a:p>
          <a:p>
            <a:r>
              <a:rPr lang="en-US" dirty="0" smtClean="0"/>
              <a:t>Run 802: Source on top of TPC, 13 cm from MM rim</a:t>
            </a:r>
          </a:p>
          <a:p>
            <a:r>
              <a:rPr lang="en-US" dirty="0" smtClean="0"/>
              <a:t>Run 803: Source on top of TPC, 40 cm from MM rim</a:t>
            </a:r>
          </a:p>
          <a:p>
            <a:r>
              <a:rPr lang="en-US" dirty="0" smtClean="0"/>
              <a:t>Run 804: Source on side of TPC, across from North</a:t>
            </a:r>
          </a:p>
          <a:p>
            <a:r>
              <a:rPr lang="en-US" dirty="0" smtClean="0"/>
              <a:t>Run 805: Source on side of TPC, across from South</a:t>
            </a:r>
            <a:endParaRPr lang="en-US" dirty="0"/>
          </a:p>
        </p:txBody>
      </p:sp>
    </p:spTree>
    <p:extLst>
      <p:ext uri="{BB962C8B-B14F-4D97-AF65-F5344CB8AC3E}">
        <p14:creationId xmlns:p14="http://schemas.microsoft.com/office/powerpoint/2010/main" val="754187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67050" y="1819274"/>
            <a:ext cx="6029325" cy="4610100"/>
          </a:xfrm>
          <a:prstGeom prst="rect">
            <a:avLst/>
          </a:prstGeom>
        </p:spPr>
      </p:pic>
      <p:sp>
        <p:nvSpPr>
          <p:cNvPr id="2" name="Title 1"/>
          <p:cNvSpPr>
            <a:spLocks noGrp="1"/>
          </p:cNvSpPr>
          <p:nvPr>
            <p:ph type="title"/>
          </p:nvPr>
        </p:nvSpPr>
        <p:spPr/>
        <p:txBody>
          <a:bodyPr/>
          <a:lstStyle/>
          <a:p>
            <a:r>
              <a:rPr lang="en-US" dirty="0" smtClean="0"/>
              <a:t>Run 0026 (evacuated upstream)</a:t>
            </a:r>
            <a:endParaRPr lang="en-US" dirty="0"/>
          </a:p>
        </p:txBody>
      </p:sp>
    </p:spTree>
    <p:extLst>
      <p:ext uri="{BB962C8B-B14F-4D97-AF65-F5344CB8AC3E}">
        <p14:creationId xmlns:p14="http://schemas.microsoft.com/office/powerpoint/2010/main" val="1767826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67050" y="1690688"/>
            <a:ext cx="6010275" cy="4591050"/>
          </a:xfrm>
          <a:prstGeom prst="rect">
            <a:avLst/>
          </a:prstGeom>
        </p:spPr>
      </p:pic>
      <p:sp>
        <p:nvSpPr>
          <p:cNvPr id="2" name="Title 1"/>
          <p:cNvSpPr>
            <a:spLocks noGrp="1"/>
          </p:cNvSpPr>
          <p:nvPr>
            <p:ph type="title"/>
          </p:nvPr>
        </p:nvSpPr>
        <p:spPr/>
        <p:txBody>
          <a:bodyPr/>
          <a:lstStyle/>
          <a:p>
            <a:r>
              <a:rPr lang="en-US" dirty="0" smtClean="0"/>
              <a:t>Run 0027 (evacuated upstream)</a:t>
            </a:r>
            <a:endParaRPr lang="en-US" dirty="0"/>
          </a:p>
        </p:txBody>
      </p:sp>
      <p:pic>
        <p:nvPicPr>
          <p:cNvPr id="4" name="Picture 3"/>
          <p:cNvPicPr>
            <a:picLocks noChangeAspect="1"/>
          </p:cNvPicPr>
          <p:nvPr/>
        </p:nvPicPr>
        <p:blipFill>
          <a:blip r:embed="rId3"/>
          <a:stretch>
            <a:fillRect/>
          </a:stretch>
        </p:blipFill>
        <p:spPr>
          <a:xfrm>
            <a:off x="8908943" y="147637"/>
            <a:ext cx="3192569" cy="2433638"/>
          </a:xfrm>
          <a:prstGeom prst="rect">
            <a:avLst/>
          </a:prstGeom>
        </p:spPr>
      </p:pic>
      <p:sp>
        <p:nvSpPr>
          <p:cNvPr id="6" name="TextBox 5"/>
          <p:cNvSpPr txBox="1"/>
          <p:nvPr/>
        </p:nvSpPr>
        <p:spPr>
          <a:xfrm>
            <a:off x="4510646" y="6429374"/>
            <a:ext cx="2505075" cy="369332"/>
          </a:xfrm>
          <a:prstGeom prst="rect">
            <a:avLst/>
          </a:prstGeom>
          <a:noFill/>
        </p:spPr>
        <p:txBody>
          <a:bodyPr wrap="square" rtlCol="0">
            <a:spAutoFit/>
          </a:bodyPr>
          <a:lstStyle/>
          <a:p>
            <a:pPr algn="ctr"/>
            <a:r>
              <a:rPr lang="en-US" dirty="0" smtClean="0"/>
              <a:t>Range limits: 0-80</a:t>
            </a:r>
            <a:endParaRPr lang="en-US" dirty="0"/>
          </a:p>
        </p:txBody>
      </p:sp>
      <p:sp>
        <p:nvSpPr>
          <p:cNvPr id="7" name="TextBox 6"/>
          <p:cNvSpPr txBox="1"/>
          <p:nvPr/>
        </p:nvSpPr>
        <p:spPr>
          <a:xfrm>
            <a:off x="9077325" y="2657236"/>
            <a:ext cx="2505075" cy="369332"/>
          </a:xfrm>
          <a:prstGeom prst="rect">
            <a:avLst/>
          </a:prstGeom>
          <a:noFill/>
        </p:spPr>
        <p:txBody>
          <a:bodyPr wrap="square" rtlCol="0">
            <a:spAutoFit/>
          </a:bodyPr>
          <a:lstStyle/>
          <a:p>
            <a:pPr algn="ctr"/>
            <a:r>
              <a:rPr lang="en-US" dirty="0" smtClean="0"/>
              <a:t>No range limits</a:t>
            </a:r>
            <a:endParaRPr lang="en-US" dirty="0"/>
          </a:p>
        </p:txBody>
      </p:sp>
    </p:spTree>
    <p:extLst>
      <p:ext uri="{BB962C8B-B14F-4D97-AF65-F5344CB8AC3E}">
        <p14:creationId xmlns:p14="http://schemas.microsoft.com/office/powerpoint/2010/main" val="71842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67050" y="1690688"/>
            <a:ext cx="6038850" cy="4562475"/>
          </a:xfrm>
          <a:prstGeom prst="rect">
            <a:avLst/>
          </a:prstGeom>
        </p:spPr>
      </p:pic>
      <p:sp>
        <p:nvSpPr>
          <p:cNvPr id="2" name="Title 1"/>
          <p:cNvSpPr>
            <a:spLocks noGrp="1"/>
          </p:cNvSpPr>
          <p:nvPr>
            <p:ph type="title"/>
          </p:nvPr>
        </p:nvSpPr>
        <p:spPr/>
        <p:txBody>
          <a:bodyPr/>
          <a:lstStyle/>
          <a:p>
            <a:r>
              <a:rPr lang="en-US" dirty="0" smtClean="0"/>
              <a:t>Run 0028 (Source Still Isolated, flow 24 </a:t>
            </a:r>
            <a:r>
              <a:rPr lang="en-US" dirty="0" err="1" smtClean="0"/>
              <a:t>sccm</a:t>
            </a:r>
            <a:r>
              <a:rPr lang="en-US" dirty="0" smtClean="0"/>
              <a:t>)</a:t>
            </a:r>
            <a:endParaRPr lang="en-US" dirty="0"/>
          </a:p>
        </p:txBody>
      </p:sp>
      <p:sp>
        <p:nvSpPr>
          <p:cNvPr id="6" name="Rectangle 5"/>
          <p:cNvSpPr/>
          <p:nvPr/>
        </p:nvSpPr>
        <p:spPr>
          <a:xfrm>
            <a:off x="265913" y="1977509"/>
            <a:ext cx="3373424" cy="369332"/>
          </a:xfrm>
          <a:prstGeom prst="rect">
            <a:avLst/>
          </a:prstGeom>
        </p:spPr>
        <p:txBody>
          <a:bodyPr wrap="none">
            <a:spAutoFit/>
          </a:bodyPr>
          <a:lstStyle/>
          <a:p>
            <a:r>
              <a:rPr lang="en-US" dirty="0"/>
              <a:t>Flow 024 </a:t>
            </a:r>
            <a:r>
              <a:rPr lang="en-US" dirty="0" err="1"/>
              <a:t>sccm</a:t>
            </a:r>
            <a:r>
              <a:rPr lang="en-US" dirty="0"/>
              <a:t>: 0.3779 events/sec</a:t>
            </a:r>
            <a:endParaRPr lang="en-US" b="1" dirty="0"/>
          </a:p>
        </p:txBody>
      </p:sp>
    </p:spTree>
    <p:extLst>
      <p:ext uri="{BB962C8B-B14F-4D97-AF65-F5344CB8AC3E}">
        <p14:creationId xmlns:p14="http://schemas.microsoft.com/office/powerpoint/2010/main" val="2093391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67050" y="1690688"/>
            <a:ext cx="6038850" cy="4600575"/>
          </a:xfrm>
          <a:prstGeom prst="rect">
            <a:avLst/>
          </a:prstGeom>
        </p:spPr>
      </p:pic>
      <p:sp>
        <p:nvSpPr>
          <p:cNvPr id="2" name="Title 1"/>
          <p:cNvSpPr>
            <a:spLocks noGrp="1"/>
          </p:cNvSpPr>
          <p:nvPr>
            <p:ph type="title"/>
          </p:nvPr>
        </p:nvSpPr>
        <p:spPr>
          <a:xfrm>
            <a:off x="838200" y="365125"/>
            <a:ext cx="10915650" cy="1325563"/>
          </a:xfrm>
        </p:spPr>
        <p:txBody>
          <a:bodyPr/>
          <a:lstStyle/>
          <a:p>
            <a:r>
              <a:rPr lang="en-US" dirty="0" smtClean="0"/>
              <a:t>Run 0029 (Source Still Isolated, flow 175 </a:t>
            </a:r>
            <a:r>
              <a:rPr lang="en-US" dirty="0" err="1" smtClean="0"/>
              <a:t>sccm</a:t>
            </a:r>
            <a:r>
              <a:rPr lang="en-US" dirty="0" smtClean="0"/>
              <a:t>)</a:t>
            </a:r>
            <a:endParaRPr lang="en-US" dirty="0"/>
          </a:p>
        </p:txBody>
      </p:sp>
      <p:sp>
        <p:nvSpPr>
          <p:cNvPr id="6" name="Rectangle 5"/>
          <p:cNvSpPr/>
          <p:nvPr/>
        </p:nvSpPr>
        <p:spPr>
          <a:xfrm>
            <a:off x="265913" y="1977509"/>
            <a:ext cx="3373424" cy="369332"/>
          </a:xfrm>
          <a:prstGeom prst="rect">
            <a:avLst/>
          </a:prstGeom>
        </p:spPr>
        <p:txBody>
          <a:bodyPr wrap="none">
            <a:spAutoFit/>
          </a:bodyPr>
          <a:lstStyle/>
          <a:p>
            <a:r>
              <a:rPr lang="en-US" dirty="0"/>
              <a:t>Flow </a:t>
            </a:r>
            <a:r>
              <a:rPr lang="en-US" dirty="0" smtClean="0"/>
              <a:t>175 </a:t>
            </a:r>
            <a:r>
              <a:rPr lang="en-US" dirty="0" err="1"/>
              <a:t>sccm</a:t>
            </a:r>
            <a:r>
              <a:rPr lang="en-US" dirty="0"/>
              <a:t>: 0.3314 </a:t>
            </a:r>
            <a:r>
              <a:rPr lang="en-US" dirty="0" smtClean="0"/>
              <a:t>events/sec</a:t>
            </a:r>
            <a:endParaRPr lang="en-US" b="1" dirty="0"/>
          </a:p>
        </p:txBody>
      </p:sp>
    </p:spTree>
    <p:extLst>
      <p:ext uri="{BB962C8B-B14F-4D97-AF65-F5344CB8AC3E}">
        <p14:creationId xmlns:p14="http://schemas.microsoft.com/office/powerpoint/2010/main" val="3557960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67050" y="1690688"/>
            <a:ext cx="6057900" cy="4581525"/>
          </a:xfrm>
          <a:prstGeom prst="rect">
            <a:avLst/>
          </a:prstGeom>
        </p:spPr>
      </p:pic>
      <p:sp>
        <p:nvSpPr>
          <p:cNvPr id="2" name="Title 1"/>
          <p:cNvSpPr>
            <a:spLocks noGrp="1"/>
          </p:cNvSpPr>
          <p:nvPr>
            <p:ph type="title"/>
          </p:nvPr>
        </p:nvSpPr>
        <p:spPr>
          <a:xfrm>
            <a:off x="838200" y="365125"/>
            <a:ext cx="10915650" cy="1325563"/>
          </a:xfrm>
        </p:spPr>
        <p:txBody>
          <a:bodyPr/>
          <a:lstStyle/>
          <a:p>
            <a:r>
              <a:rPr lang="en-US" dirty="0" smtClean="0"/>
              <a:t>Run 0030 (Source Still Isolated, flow 521 </a:t>
            </a:r>
            <a:r>
              <a:rPr lang="en-US" dirty="0" err="1" smtClean="0"/>
              <a:t>sccm</a:t>
            </a:r>
            <a:r>
              <a:rPr lang="en-US" dirty="0" smtClean="0"/>
              <a:t>)</a:t>
            </a:r>
            <a:endParaRPr lang="en-US" dirty="0"/>
          </a:p>
        </p:txBody>
      </p:sp>
      <p:sp>
        <p:nvSpPr>
          <p:cNvPr id="6" name="Rectangle 5"/>
          <p:cNvSpPr/>
          <p:nvPr/>
        </p:nvSpPr>
        <p:spPr>
          <a:xfrm>
            <a:off x="265913" y="1977509"/>
            <a:ext cx="3373424" cy="369332"/>
          </a:xfrm>
          <a:prstGeom prst="rect">
            <a:avLst/>
          </a:prstGeom>
        </p:spPr>
        <p:txBody>
          <a:bodyPr wrap="none">
            <a:spAutoFit/>
          </a:bodyPr>
          <a:lstStyle/>
          <a:p>
            <a:r>
              <a:rPr lang="en-US" dirty="0"/>
              <a:t>Flow </a:t>
            </a:r>
            <a:r>
              <a:rPr lang="en-US" dirty="0" smtClean="0"/>
              <a:t>521 </a:t>
            </a:r>
            <a:r>
              <a:rPr lang="en-US" dirty="0" err="1"/>
              <a:t>sccm</a:t>
            </a:r>
            <a:r>
              <a:rPr lang="en-US" dirty="0"/>
              <a:t>: 0.3187 events/sec</a:t>
            </a:r>
            <a:endParaRPr lang="en-US" b="1" dirty="0"/>
          </a:p>
        </p:txBody>
      </p:sp>
    </p:spTree>
    <p:extLst>
      <p:ext uri="{BB962C8B-B14F-4D97-AF65-F5344CB8AC3E}">
        <p14:creationId xmlns:p14="http://schemas.microsoft.com/office/powerpoint/2010/main" val="807128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1</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2206599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2</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3620131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3</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1952018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4</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4292410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5</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2502168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Germanium Detectors’ XYZ</a:t>
            </a:r>
            <a:endParaRPr lang="en-US" dirty="0"/>
          </a:p>
        </p:txBody>
      </p:sp>
      <p:sp>
        <p:nvSpPr>
          <p:cNvPr id="3" name="Content Placeholder 2"/>
          <p:cNvSpPr>
            <a:spLocks noGrp="1"/>
          </p:cNvSpPr>
          <p:nvPr>
            <p:ph idx="1"/>
          </p:nvPr>
        </p:nvSpPr>
        <p:spPr/>
        <p:txBody>
          <a:bodyPr/>
          <a:lstStyle/>
          <a:p>
            <a:r>
              <a:rPr lang="en-US" dirty="0" smtClean="0"/>
              <a:t>South: </a:t>
            </a:r>
          </a:p>
          <a:p>
            <a:pPr lvl="1"/>
            <a:r>
              <a:rPr lang="en-US" dirty="0" smtClean="0"/>
              <a:t>31.33 mm from top of TPC to top of Ge</a:t>
            </a:r>
          </a:p>
          <a:p>
            <a:pPr lvl="1"/>
            <a:r>
              <a:rPr lang="en-US" dirty="0" smtClean="0"/>
              <a:t>41.69 mm from MM rim on TPC to edge of Ge</a:t>
            </a:r>
          </a:p>
          <a:p>
            <a:pPr lvl="1"/>
            <a:r>
              <a:rPr lang="en-US" dirty="0" smtClean="0"/>
              <a:t>07.74 mm from front of Ge to side of TPC</a:t>
            </a:r>
          </a:p>
          <a:p>
            <a:r>
              <a:rPr lang="en-US" dirty="0" smtClean="0"/>
              <a:t>North:</a:t>
            </a:r>
          </a:p>
          <a:p>
            <a:pPr lvl="1"/>
            <a:r>
              <a:rPr lang="en-US" dirty="0" smtClean="0"/>
              <a:t>29.88 mm from top of TPC to top of Ge</a:t>
            </a:r>
          </a:p>
          <a:p>
            <a:pPr lvl="1"/>
            <a:r>
              <a:rPr lang="en-US" dirty="0" smtClean="0"/>
              <a:t>113.7 mm from MM rim on TPC to edge of Ge</a:t>
            </a:r>
          </a:p>
          <a:p>
            <a:pPr lvl="1"/>
            <a:r>
              <a:rPr lang="en-US" dirty="0" smtClean="0"/>
              <a:t>04.23 mm from front of Ge to side of TPC</a:t>
            </a:r>
            <a:endParaRPr lang="en-US" dirty="0"/>
          </a:p>
          <a:p>
            <a:endParaRPr lang="en-US" dirty="0"/>
          </a:p>
        </p:txBody>
      </p:sp>
    </p:spTree>
    <p:extLst>
      <p:ext uri="{BB962C8B-B14F-4D97-AF65-F5344CB8AC3E}">
        <p14:creationId xmlns:p14="http://schemas.microsoft.com/office/powerpoint/2010/main" val="14394946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6</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7085947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7</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16034699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8</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41868733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9</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10551839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10</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7406589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11</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3930803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12</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20889905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13</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23235388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14</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11204195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15</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2519257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30000" dirty="0" smtClean="0"/>
              <a:t>228</a:t>
            </a:r>
            <a:r>
              <a:rPr lang="en-US" dirty="0" smtClean="0"/>
              <a:t>Th Decay Chain</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94789" y="1467153"/>
            <a:ext cx="7602422" cy="5068281"/>
          </a:xfrm>
          <a:prstGeom prst="rect">
            <a:avLst/>
          </a:prstGeom>
        </p:spPr>
      </p:pic>
      <p:pic>
        <p:nvPicPr>
          <p:cNvPr id="7" name="Picture 6"/>
          <p:cNvPicPr>
            <a:picLocks noChangeAspect="1"/>
          </p:cNvPicPr>
          <p:nvPr/>
        </p:nvPicPr>
        <p:blipFill>
          <a:blip r:embed="rId3"/>
          <a:stretch>
            <a:fillRect/>
          </a:stretch>
        </p:blipFill>
        <p:spPr>
          <a:xfrm>
            <a:off x="3880658" y="2242111"/>
            <a:ext cx="1524000" cy="1771650"/>
          </a:xfrm>
          <a:prstGeom prst="rect">
            <a:avLst/>
          </a:prstGeom>
        </p:spPr>
      </p:pic>
      <p:pic>
        <p:nvPicPr>
          <p:cNvPr id="6" name="Picture 5"/>
          <p:cNvPicPr>
            <a:picLocks noChangeAspect="1"/>
          </p:cNvPicPr>
          <p:nvPr/>
        </p:nvPicPr>
        <p:blipFill>
          <a:blip r:embed="rId4"/>
          <a:stretch>
            <a:fillRect/>
          </a:stretch>
        </p:blipFill>
        <p:spPr>
          <a:xfrm>
            <a:off x="5054831" y="3148805"/>
            <a:ext cx="1600200" cy="1704975"/>
          </a:xfrm>
          <a:prstGeom prst="rect">
            <a:avLst/>
          </a:prstGeom>
        </p:spPr>
      </p:pic>
      <p:sp>
        <p:nvSpPr>
          <p:cNvPr id="5" name="Oval 4"/>
          <p:cNvSpPr/>
          <p:nvPr/>
        </p:nvSpPr>
        <p:spPr>
          <a:xfrm>
            <a:off x="2061556" y="3732415"/>
            <a:ext cx="2119746" cy="153785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735185" y="5414066"/>
            <a:ext cx="2119746" cy="153785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43354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16</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1576261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17</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1766500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31</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15644556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94789" y="1467153"/>
            <a:ext cx="7602422" cy="5068281"/>
          </a:xfrm>
          <a:prstGeom prst="rect">
            <a:avLst/>
          </a:prstGeom>
        </p:spPr>
      </p:pic>
      <p:sp>
        <p:nvSpPr>
          <p:cNvPr id="2" name="Title 1"/>
          <p:cNvSpPr>
            <a:spLocks noGrp="1"/>
          </p:cNvSpPr>
          <p:nvPr>
            <p:ph type="title"/>
          </p:nvPr>
        </p:nvSpPr>
        <p:spPr/>
        <p:txBody>
          <a:bodyPr/>
          <a:lstStyle/>
          <a:p>
            <a:r>
              <a:rPr lang="en-US" baseline="30000" dirty="0" smtClean="0"/>
              <a:t>228</a:t>
            </a:r>
            <a:r>
              <a:rPr lang="en-US" dirty="0" smtClean="0"/>
              <a:t>Th Decay Chain</a:t>
            </a:r>
            <a:endParaRPr lang="en-US" dirty="0"/>
          </a:p>
        </p:txBody>
      </p:sp>
      <p:pic>
        <p:nvPicPr>
          <p:cNvPr id="7" name="Picture 6"/>
          <p:cNvPicPr>
            <a:picLocks noChangeAspect="1"/>
          </p:cNvPicPr>
          <p:nvPr/>
        </p:nvPicPr>
        <p:blipFill rotWithShape="1">
          <a:blip r:embed="rId3"/>
          <a:srcRect r="22092" b="20822"/>
          <a:stretch/>
        </p:blipFill>
        <p:spPr>
          <a:xfrm>
            <a:off x="2149028" y="2520570"/>
            <a:ext cx="1187327" cy="1402746"/>
          </a:xfrm>
          <a:prstGeom prst="rect">
            <a:avLst/>
          </a:prstGeom>
        </p:spPr>
      </p:pic>
      <p:pic>
        <p:nvPicPr>
          <p:cNvPr id="6" name="Picture 5"/>
          <p:cNvPicPr>
            <a:picLocks noChangeAspect="1"/>
          </p:cNvPicPr>
          <p:nvPr/>
        </p:nvPicPr>
        <p:blipFill rotWithShape="1">
          <a:blip r:embed="rId4"/>
          <a:srcRect l="4666" t="3436" r="23031" b="18854"/>
          <a:stretch/>
        </p:blipFill>
        <p:spPr>
          <a:xfrm>
            <a:off x="4043139" y="2711470"/>
            <a:ext cx="1156997" cy="1324947"/>
          </a:xfrm>
          <a:prstGeom prst="rect">
            <a:avLst/>
          </a:prstGeom>
        </p:spPr>
      </p:pic>
      <p:sp>
        <p:nvSpPr>
          <p:cNvPr id="5" name="Oval 4"/>
          <p:cNvSpPr/>
          <p:nvPr/>
        </p:nvSpPr>
        <p:spPr>
          <a:xfrm>
            <a:off x="2061556" y="3732415"/>
            <a:ext cx="2119746" cy="153785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735185" y="5414066"/>
            <a:ext cx="2119746" cy="153785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5"/>
          <a:srcRect t="2380" r="23418" b="20030"/>
          <a:stretch/>
        </p:blipFill>
        <p:spPr>
          <a:xfrm>
            <a:off x="5192112" y="3685483"/>
            <a:ext cx="1196290" cy="1308089"/>
          </a:xfrm>
          <a:prstGeom prst="rect">
            <a:avLst/>
          </a:prstGeom>
        </p:spPr>
      </p:pic>
      <p:pic>
        <p:nvPicPr>
          <p:cNvPr id="10" name="Picture 9"/>
          <p:cNvPicPr>
            <a:picLocks noChangeAspect="1"/>
          </p:cNvPicPr>
          <p:nvPr/>
        </p:nvPicPr>
        <p:blipFill rotWithShape="1">
          <a:blip r:embed="rId6"/>
          <a:srcRect r="23757" b="19562"/>
          <a:stretch/>
        </p:blipFill>
        <p:spPr>
          <a:xfrm>
            <a:off x="7288824" y="5381536"/>
            <a:ext cx="1183725" cy="1333134"/>
          </a:xfrm>
          <a:prstGeom prst="rect">
            <a:avLst/>
          </a:prstGeom>
        </p:spPr>
      </p:pic>
      <p:pic>
        <p:nvPicPr>
          <p:cNvPr id="11" name="Picture 10"/>
          <p:cNvPicPr>
            <a:picLocks noChangeAspect="1"/>
          </p:cNvPicPr>
          <p:nvPr/>
        </p:nvPicPr>
        <p:blipFill>
          <a:blip r:embed="rId7"/>
          <a:stretch>
            <a:fillRect/>
          </a:stretch>
        </p:blipFill>
        <p:spPr>
          <a:xfrm>
            <a:off x="8315583" y="4157132"/>
            <a:ext cx="1200150" cy="1333500"/>
          </a:xfrm>
          <a:prstGeom prst="rect">
            <a:avLst/>
          </a:prstGeom>
        </p:spPr>
      </p:pic>
      <p:pic>
        <p:nvPicPr>
          <p:cNvPr id="12" name="Picture 11"/>
          <p:cNvPicPr>
            <a:picLocks noChangeAspect="1"/>
          </p:cNvPicPr>
          <p:nvPr/>
        </p:nvPicPr>
        <p:blipFill rotWithShape="1">
          <a:blip r:embed="rId8"/>
          <a:srcRect t="2208" r="23973" b="22023"/>
          <a:stretch/>
        </p:blipFill>
        <p:spPr>
          <a:xfrm>
            <a:off x="6753856" y="2139572"/>
            <a:ext cx="1223817" cy="1306287"/>
          </a:xfrm>
          <a:prstGeom prst="rect">
            <a:avLst/>
          </a:prstGeom>
        </p:spPr>
      </p:pic>
      <p:pic>
        <p:nvPicPr>
          <p:cNvPr id="13" name="Picture 12"/>
          <p:cNvPicPr>
            <a:picLocks noChangeAspect="1"/>
          </p:cNvPicPr>
          <p:nvPr/>
        </p:nvPicPr>
        <p:blipFill rotWithShape="1">
          <a:blip r:embed="rId9"/>
          <a:srcRect t="3706" r="25357" b="24114"/>
          <a:stretch/>
        </p:blipFill>
        <p:spPr>
          <a:xfrm>
            <a:off x="8997176" y="1287917"/>
            <a:ext cx="1251316" cy="1306287"/>
          </a:xfrm>
          <a:prstGeom prst="rect">
            <a:avLst/>
          </a:prstGeom>
        </p:spPr>
      </p:pic>
    </p:spTree>
    <p:extLst>
      <p:ext uri="{BB962C8B-B14F-4D97-AF65-F5344CB8AC3E}">
        <p14:creationId xmlns:p14="http://schemas.microsoft.com/office/powerpoint/2010/main" val="11515433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2024/06/10</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48450" y="5600700"/>
            <a:ext cx="5543550" cy="12573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828" y="1211571"/>
            <a:ext cx="5852172" cy="438912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345" y="1451130"/>
            <a:ext cx="5852172" cy="4389129"/>
          </a:xfrm>
          <a:prstGeom prst="rect">
            <a:avLst/>
          </a:prstGeom>
        </p:spPr>
      </p:pic>
    </p:spTree>
    <p:extLst>
      <p:ext uri="{BB962C8B-B14F-4D97-AF65-F5344CB8AC3E}">
        <p14:creationId xmlns:p14="http://schemas.microsoft.com/office/powerpoint/2010/main" val="35767283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30000" dirty="0" smtClean="0"/>
              <a:t>241</a:t>
            </a:r>
            <a:r>
              <a:rPr lang="en-US" dirty="0" smtClean="0"/>
              <a:t>Am and </a:t>
            </a:r>
            <a:r>
              <a:rPr lang="en-US" baseline="30000" dirty="0" smtClean="0"/>
              <a:t>224</a:t>
            </a:r>
            <a:r>
              <a:rPr lang="en-US" dirty="0" smtClean="0"/>
              <a:t>Ra Decays</a:t>
            </a:r>
            <a:endParaRPr lang="en-US" dirty="0"/>
          </a:p>
        </p:txBody>
      </p:sp>
      <p:sp>
        <p:nvSpPr>
          <p:cNvPr id="3" name="Content Placeholder 2"/>
          <p:cNvSpPr>
            <a:spLocks noGrp="1"/>
          </p:cNvSpPr>
          <p:nvPr>
            <p:ph idx="1"/>
          </p:nvPr>
        </p:nvSpPr>
        <p:spPr>
          <a:xfrm>
            <a:off x="186612" y="3267883"/>
            <a:ext cx="6732568" cy="3590117"/>
          </a:xfrm>
        </p:spPr>
        <p:txBody>
          <a:bodyPr>
            <a:normAutofit/>
          </a:bodyPr>
          <a:lstStyle/>
          <a:p>
            <a:r>
              <a:rPr lang="en-US" baseline="30000" dirty="0" smtClean="0"/>
              <a:t>241</a:t>
            </a:r>
            <a:r>
              <a:rPr lang="en-US" dirty="0" smtClean="0"/>
              <a:t>Am Decays to </a:t>
            </a:r>
            <a:r>
              <a:rPr lang="en-US" baseline="30000" dirty="0" smtClean="0"/>
              <a:t>237</a:t>
            </a:r>
            <a:r>
              <a:rPr lang="en-US" dirty="0" smtClean="0"/>
              <a:t>Np, which has a 2.1 million year half-life</a:t>
            </a:r>
          </a:p>
          <a:p>
            <a:r>
              <a:rPr lang="en-US" baseline="30000" dirty="0" smtClean="0"/>
              <a:t>241</a:t>
            </a:r>
            <a:r>
              <a:rPr lang="en-US" dirty="0" smtClean="0"/>
              <a:t>Am has x-rays at 13.9 and 59.54 </a:t>
            </a:r>
            <a:r>
              <a:rPr lang="en-US" dirty="0" err="1" smtClean="0"/>
              <a:t>keV</a:t>
            </a:r>
            <a:r>
              <a:rPr lang="en-US" dirty="0" smtClean="0"/>
              <a:t> </a:t>
            </a:r>
          </a:p>
          <a:p>
            <a:r>
              <a:rPr lang="en-US" baseline="30000" dirty="0" smtClean="0"/>
              <a:t>224</a:t>
            </a:r>
            <a:r>
              <a:rPr lang="en-US" dirty="0" smtClean="0"/>
              <a:t>Ra has a 241 </a:t>
            </a:r>
            <a:r>
              <a:rPr lang="en-US" dirty="0" err="1" smtClean="0"/>
              <a:t>keV</a:t>
            </a:r>
            <a:r>
              <a:rPr lang="en-US" dirty="0" smtClean="0"/>
              <a:t> gamma with an intensity of 4% (which we do see in the Ge spectrum)</a:t>
            </a:r>
          </a:p>
          <a:p>
            <a:r>
              <a:rPr lang="en-US" baseline="30000" dirty="0" smtClean="0"/>
              <a:t>228</a:t>
            </a:r>
            <a:r>
              <a:rPr lang="en-US" dirty="0" smtClean="0"/>
              <a:t>Th has</a:t>
            </a:r>
            <a:r>
              <a:rPr lang="en-US" dirty="0"/>
              <a:t> gamma</a:t>
            </a:r>
            <a:r>
              <a:rPr lang="en-US" dirty="0" smtClean="0"/>
              <a:t> 132 </a:t>
            </a:r>
            <a:r>
              <a:rPr lang="en-US" dirty="0" err="1" smtClean="0"/>
              <a:t>keV</a:t>
            </a:r>
            <a:r>
              <a:rPr lang="en-US" dirty="0" smtClean="0"/>
              <a:t>, 166 </a:t>
            </a:r>
            <a:r>
              <a:rPr lang="en-US" dirty="0" err="1" smtClean="0"/>
              <a:t>keV</a:t>
            </a:r>
            <a:r>
              <a:rPr lang="en-US" dirty="0" smtClean="0"/>
              <a:t>, 216 </a:t>
            </a:r>
            <a:r>
              <a:rPr lang="en-US" dirty="0" err="1" smtClean="0"/>
              <a:t>keV</a:t>
            </a:r>
            <a:r>
              <a:rPr lang="en-US" dirty="0" smtClean="0"/>
              <a:t> w/ intensity: 0.127%, 0.101%, and 0.25%</a:t>
            </a:r>
            <a:endParaRPr lang="en-US" dirty="0"/>
          </a:p>
        </p:txBody>
      </p:sp>
      <p:pic>
        <p:nvPicPr>
          <p:cNvPr id="4" name="Picture 3"/>
          <p:cNvPicPr>
            <a:picLocks noChangeAspect="1"/>
          </p:cNvPicPr>
          <p:nvPr/>
        </p:nvPicPr>
        <p:blipFill>
          <a:blip r:embed="rId2"/>
          <a:stretch>
            <a:fillRect/>
          </a:stretch>
        </p:blipFill>
        <p:spPr>
          <a:xfrm>
            <a:off x="609600" y="1393363"/>
            <a:ext cx="10972800" cy="1733550"/>
          </a:xfrm>
          <a:prstGeom prst="rect">
            <a:avLst/>
          </a:prstGeom>
        </p:spPr>
      </p:pic>
      <p:pic>
        <p:nvPicPr>
          <p:cNvPr id="5" name="Picture 4"/>
          <p:cNvPicPr>
            <a:picLocks noChangeAspect="1"/>
          </p:cNvPicPr>
          <p:nvPr/>
        </p:nvPicPr>
        <p:blipFill>
          <a:blip r:embed="rId3"/>
          <a:stretch>
            <a:fillRect/>
          </a:stretch>
        </p:blipFill>
        <p:spPr>
          <a:xfrm>
            <a:off x="7147780" y="3890356"/>
            <a:ext cx="5044220" cy="2967644"/>
          </a:xfrm>
          <a:prstGeom prst="rect">
            <a:avLst/>
          </a:prstGeom>
        </p:spPr>
      </p:pic>
    </p:spTree>
    <p:extLst>
      <p:ext uri="{BB962C8B-B14F-4D97-AF65-F5344CB8AC3E}">
        <p14:creationId xmlns:p14="http://schemas.microsoft.com/office/powerpoint/2010/main" val="28044295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539152" cy="1325563"/>
          </a:xfrm>
        </p:spPr>
        <p:txBody>
          <a:bodyPr>
            <a:normAutofit fontScale="90000"/>
          </a:bodyPr>
          <a:lstStyle/>
          <a:p>
            <a:r>
              <a:rPr lang="en-US" dirty="0" smtClean="0"/>
              <a:t>Evidence of </a:t>
            </a:r>
            <a:r>
              <a:rPr lang="en-US" baseline="30000" dirty="0" smtClean="0"/>
              <a:t>224</a:t>
            </a:r>
            <a:r>
              <a:rPr lang="en-US" dirty="0" smtClean="0"/>
              <a:t>Ra? (most likely Lead-212 or Lead-214)</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776412" y="2061110"/>
            <a:ext cx="8639175" cy="4514850"/>
          </a:xfrm>
          <a:prstGeom prst="rect">
            <a:avLst/>
          </a:prstGeom>
        </p:spPr>
      </p:pic>
      <p:pic>
        <p:nvPicPr>
          <p:cNvPr id="6" name="Picture 5"/>
          <p:cNvPicPr>
            <a:picLocks noChangeAspect="1"/>
          </p:cNvPicPr>
          <p:nvPr/>
        </p:nvPicPr>
        <p:blipFill>
          <a:blip r:embed="rId3"/>
          <a:stretch>
            <a:fillRect/>
          </a:stretch>
        </p:blipFill>
        <p:spPr>
          <a:xfrm>
            <a:off x="6836983" y="0"/>
            <a:ext cx="5355017" cy="1831716"/>
          </a:xfrm>
          <a:prstGeom prst="rect">
            <a:avLst/>
          </a:prstGeom>
        </p:spPr>
      </p:pic>
    </p:spTree>
    <p:extLst>
      <p:ext uri="{BB962C8B-B14F-4D97-AF65-F5344CB8AC3E}">
        <p14:creationId xmlns:p14="http://schemas.microsoft.com/office/powerpoint/2010/main" val="13623675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11678" cy="1325563"/>
          </a:xfrm>
        </p:spPr>
        <p:txBody>
          <a:bodyPr/>
          <a:lstStyle/>
          <a:p>
            <a:r>
              <a:rPr lang="en-US" dirty="0" smtClean="0"/>
              <a:t>Look at Mesh and Ge timing spectra (run 0017)</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1006" y="1341072"/>
            <a:ext cx="10709988" cy="5516928"/>
          </a:xfrm>
        </p:spPr>
      </p:pic>
    </p:spTree>
    <p:extLst>
      <p:ext uri="{BB962C8B-B14F-4D97-AF65-F5344CB8AC3E}">
        <p14:creationId xmlns:p14="http://schemas.microsoft.com/office/powerpoint/2010/main" val="29175111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2D </a:t>
            </a:r>
            <a:r>
              <a:rPr lang="en-US" dirty="0" err="1" smtClean="0"/>
              <a:t>Hist</a:t>
            </a:r>
            <a:r>
              <a:rPr lang="en-US" dirty="0" smtClean="0"/>
              <a:t> with Mesh Spectrum and Gamma data (Run 0017)</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2932" y="1600617"/>
            <a:ext cx="10206135" cy="5257383"/>
          </a:xfrm>
        </p:spPr>
      </p:pic>
    </p:spTree>
    <p:extLst>
      <p:ext uri="{BB962C8B-B14F-4D97-AF65-F5344CB8AC3E}">
        <p14:creationId xmlns:p14="http://schemas.microsoft.com/office/powerpoint/2010/main" val="5863710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20727"/>
            <a:ext cx="10167094" cy="5237273"/>
          </a:xfrm>
        </p:spPr>
      </p:pic>
      <p:sp>
        <p:nvSpPr>
          <p:cNvPr id="2" name="Title 1"/>
          <p:cNvSpPr>
            <a:spLocks noGrp="1"/>
          </p:cNvSpPr>
          <p:nvPr>
            <p:ph type="title"/>
          </p:nvPr>
        </p:nvSpPr>
        <p:spPr/>
        <p:txBody>
          <a:bodyPr/>
          <a:lstStyle/>
          <a:p>
            <a:r>
              <a:rPr lang="en-US" dirty="0" smtClean="0"/>
              <a:t>Mesh Energy Spectrum and fit (Run 0017) XIA</a:t>
            </a:r>
            <a:endParaRPr lang="en-US" dirty="0"/>
          </a:p>
        </p:txBody>
      </p:sp>
      <p:pic>
        <p:nvPicPr>
          <p:cNvPr id="7" name="Picture 6"/>
          <p:cNvPicPr>
            <a:picLocks noChangeAspect="1"/>
          </p:cNvPicPr>
          <p:nvPr/>
        </p:nvPicPr>
        <p:blipFill>
          <a:blip r:embed="rId3"/>
          <a:stretch>
            <a:fillRect/>
          </a:stretch>
        </p:blipFill>
        <p:spPr>
          <a:xfrm>
            <a:off x="7875037" y="2760879"/>
            <a:ext cx="4316963" cy="3162797"/>
          </a:xfrm>
          <a:prstGeom prst="rect">
            <a:avLst/>
          </a:prstGeom>
        </p:spPr>
      </p:pic>
    </p:spTree>
    <p:extLst>
      <p:ext uri="{BB962C8B-B14F-4D97-AF65-F5344CB8AC3E}">
        <p14:creationId xmlns:p14="http://schemas.microsoft.com/office/powerpoint/2010/main" val="3895605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 Test run 0418 (run on 05/24/24, when gas had been flowing all day)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2320218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615427"/>
            <a:ext cx="10167094" cy="5242573"/>
          </a:xfrm>
          <a:prstGeom prst="rect">
            <a:avLst/>
          </a:prstGeom>
        </p:spPr>
      </p:pic>
      <p:pic>
        <p:nvPicPr>
          <p:cNvPr id="7" name="Picture 6"/>
          <p:cNvPicPr>
            <a:picLocks noChangeAspect="1"/>
          </p:cNvPicPr>
          <p:nvPr/>
        </p:nvPicPr>
        <p:blipFill>
          <a:blip r:embed="rId3"/>
          <a:stretch>
            <a:fillRect/>
          </a:stretch>
        </p:blipFill>
        <p:spPr>
          <a:xfrm>
            <a:off x="838200" y="1941869"/>
            <a:ext cx="8425543" cy="4530790"/>
          </a:xfrm>
          <a:prstGeom prst="rect">
            <a:avLst/>
          </a:prstGeom>
        </p:spPr>
      </p:pic>
      <p:pic>
        <p:nvPicPr>
          <p:cNvPr id="4" name="Content Placeholder 3"/>
          <p:cNvPicPr>
            <a:picLocks noGrp="1" noChangeAspect="1"/>
          </p:cNvPicPr>
          <p:nvPr>
            <p:ph idx="1"/>
          </p:nvPr>
        </p:nvPicPr>
        <p:blipFill rotWithShape="1">
          <a:blip r:embed="rId4">
            <a:extLst>
              <a:ext uri="{28A0092B-C50C-407E-A947-70E740481C1C}">
                <a14:useLocalDpi xmlns:a14="http://schemas.microsoft.com/office/drawing/2010/main" val="0"/>
              </a:ext>
            </a:extLst>
          </a:blip>
          <a:srcRect r="11707"/>
          <a:stretch/>
        </p:blipFill>
        <p:spPr>
          <a:xfrm>
            <a:off x="7993225" y="640637"/>
            <a:ext cx="4198775" cy="3566627"/>
          </a:xfrm>
        </p:spPr>
      </p:pic>
      <p:sp>
        <p:nvSpPr>
          <p:cNvPr id="2" name="Title 1"/>
          <p:cNvSpPr>
            <a:spLocks noGrp="1"/>
          </p:cNvSpPr>
          <p:nvPr>
            <p:ph type="title"/>
          </p:nvPr>
        </p:nvSpPr>
        <p:spPr/>
        <p:txBody>
          <a:bodyPr/>
          <a:lstStyle/>
          <a:p>
            <a:r>
              <a:rPr lang="en-US" dirty="0" smtClean="0"/>
              <a:t>Mesh Energy Spectrum and fit (Run 0017) GET</a:t>
            </a:r>
            <a:endParaRPr lang="en-US" dirty="0"/>
          </a:p>
        </p:txBody>
      </p:sp>
    </p:spTree>
    <p:extLst>
      <p:ext uri="{BB962C8B-B14F-4D97-AF65-F5344CB8AC3E}">
        <p14:creationId xmlns:p14="http://schemas.microsoft.com/office/powerpoint/2010/main" val="22352861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2024/06/13 THURSDAY</a:t>
            </a:r>
            <a:endParaRPr lang="en-US" dirty="0"/>
          </a:p>
        </p:txBody>
      </p:sp>
      <p:sp>
        <p:nvSpPr>
          <p:cNvPr id="3" name="Content Placeholder 2"/>
          <p:cNvSpPr>
            <a:spLocks noGrp="1"/>
          </p:cNvSpPr>
          <p:nvPr>
            <p:ph idx="1"/>
          </p:nvPr>
        </p:nvSpPr>
        <p:spPr/>
        <p:txBody>
          <a:bodyPr/>
          <a:lstStyle/>
          <a:p>
            <a:r>
              <a:rPr lang="en-US" dirty="0" smtClean="0"/>
              <a:t>Sum from -10,000 ns to 15 ns: 197</a:t>
            </a:r>
          </a:p>
          <a:p>
            <a:r>
              <a:rPr lang="en-US" dirty="0" smtClean="0"/>
              <a:t>Sum from 15 ns to 10,000 ns: 222</a:t>
            </a:r>
          </a:p>
          <a:p>
            <a:endParaRPr lang="en-US" dirty="0"/>
          </a:p>
        </p:txBody>
      </p:sp>
      <p:pic>
        <p:nvPicPr>
          <p:cNvPr id="4" name="Picture 3"/>
          <p:cNvPicPr>
            <a:picLocks noChangeAspect="1"/>
          </p:cNvPicPr>
          <p:nvPr/>
        </p:nvPicPr>
        <p:blipFill>
          <a:blip r:embed="rId2"/>
          <a:stretch>
            <a:fillRect/>
          </a:stretch>
        </p:blipFill>
        <p:spPr>
          <a:xfrm>
            <a:off x="2248677" y="2919684"/>
            <a:ext cx="7702517" cy="3938316"/>
          </a:xfrm>
          <a:prstGeom prst="rect">
            <a:avLst/>
          </a:prstGeom>
        </p:spPr>
      </p:pic>
    </p:spTree>
    <p:extLst>
      <p:ext uri="{BB962C8B-B14F-4D97-AF65-F5344CB8AC3E}">
        <p14:creationId xmlns:p14="http://schemas.microsoft.com/office/powerpoint/2010/main" val="21374299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 Mesh with constrained FWHM</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20800"/>
            <a:ext cx="8447233" cy="4351338"/>
          </a:xfrm>
        </p:spPr>
      </p:pic>
      <p:pic>
        <p:nvPicPr>
          <p:cNvPr id="4" name="Picture 3"/>
          <p:cNvPicPr>
            <a:picLocks noChangeAspect="1"/>
          </p:cNvPicPr>
          <p:nvPr/>
        </p:nvPicPr>
        <p:blipFill rotWithShape="1">
          <a:blip r:embed="rId3"/>
          <a:srcRect r="39664"/>
          <a:stretch/>
        </p:blipFill>
        <p:spPr>
          <a:xfrm>
            <a:off x="7591425" y="3017520"/>
            <a:ext cx="4600575" cy="3840480"/>
          </a:xfrm>
          <a:prstGeom prst="rect">
            <a:avLst/>
          </a:prstGeom>
        </p:spPr>
      </p:pic>
    </p:spTree>
    <p:extLst>
      <p:ext uri="{BB962C8B-B14F-4D97-AF65-F5344CB8AC3E}">
        <p14:creationId xmlns:p14="http://schemas.microsoft.com/office/powerpoint/2010/main" val="30682683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Increased Flow Rate Tests, source is still bypassed, we are just looking at ‘</a:t>
            </a:r>
            <a:r>
              <a:rPr lang="en-US" dirty="0" err="1" smtClean="0"/>
              <a:t>bg</a:t>
            </a:r>
            <a:r>
              <a:rPr lang="en-US" dirty="0" smtClean="0"/>
              <a:t>’ (runs 27-30)</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10939" y="1549918"/>
            <a:ext cx="3981061" cy="5308082"/>
          </a:xfrm>
        </p:spPr>
      </p:pic>
      <p:sp>
        <p:nvSpPr>
          <p:cNvPr id="5" name="Content Placeholder 2"/>
          <p:cNvSpPr txBox="1">
            <a:spLocks/>
          </p:cNvSpPr>
          <p:nvPr/>
        </p:nvSpPr>
        <p:spPr>
          <a:xfrm>
            <a:off x="838200" y="1825624"/>
            <a:ext cx="7553325" cy="50323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Flow </a:t>
            </a:r>
            <a:r>
              <a:rPr lang="en-US" dirty="0" smtClean="0"/>
              <a:t>000 </a:t>
            </a:r>
            <a:r>
              <a:rPr lang="en-US" dirty="0" err="1" smtClean="0"/>
              <a:t>sccm</a:t>
            </a:r>
            <a:r>
              <a:rPr lang="en-US" dirty="0" smtClean="0"/>
              <a:t>: </a:t>
            </a:r>
            <a:r>
              <a:rPr lang="en-US" dirty="0"/>
              <a:t>0.3794 events/sec</a:t>
            </a:r>
          </a:p>
          <a:p>
            <a:r>
              <a:rPr lang="en-US" dirty="0" smtClean="0"/>
              <a:t>Flow 024 </a:t>
            </a:r>
            <a:r>
              <a:rPr lang="en-US" dirty="0" err="1"/>
              <a:t>sccm</a:t>
            </a:r>
            <a:r>
              <a:rPr lang="en-US" dirty="0" smtClean="0"/>
              <a:t>: </a:t>
            </a:r>
            <a:r>
              <a:rPr lang="en-US" dirty="0"/>
              <a:t>0.3779 </a:t>
            </a:r>
            <a:r>
              <a:rPr lang="en-US" dirty="0" smtClean="0"/>
              <a:t>events/sec</a:t>
            </a:r>
            <a:endParaRPr lang="en-US" b="1" dirty="0"/>
          </a:p>
          <a:p>
            <a:r>
              <a:rPr lang="en-US" dirty="0"/>
              <a:t>Flow </a:t>
            </a:r>
            <a:r>
              <a:rPr lang="en-US" dirty="0" smtClean="0"/>
              <a:t>175</a:t>
            </a:r>
            <a:r>
              <a:rPr lang="en-US" dirty="0"/>
              <a:t> </a:t>
            </a:r>
            <a:r>
              <a:rPr lang="en-US" dirty="0" err="1"/>
              <a:t>sccm</a:t>
            </a:r>
            <a:r>
              <a:rPr lang="en-US" dirty="0" smtClean="0"/>
              <a:t>: </a:t>
            </a:r>
            <a:r>
              <a:rPr lang="en-US" dirty="0"/>
              <a:t>0.3314 </a:t>
            </a:r>
            <a:r>
              <a:rPr lang="en-US" dirty="0" smtClean="0"/>
              <a:t>events/sec</a:t>
            </a:r>
            <a:endParaRPr lang="en-US" b="1" dirty="0"/>
          </a:p>
          <a:p>
            <a:r>
              <a:rPr lang="en-US" dirty="0"/>
              <a:t>Flow </a:t>
            </a:r>
            <a:r>
              <a:rPr lang="en-US" dirty="0" smtClean="0"/>
              <a:t>521</a:t>
            </a:r>
            <a:r>
              <a:rPr lang="en-US" dirty="0"/>
              <a:t> </a:t>
            </a:r>
            <a:r>
              <a:rPr lang="en-US" dirty="0" err="1"/>
              <a:t>sccm</a:t>
            </a:r>
            <a:r>
              <a:rPr lang="en-US" dirty="0" smtClean="0"/>
              <a:t>: </a:t>
            </a:r>
            <a:r>
              <a:rPr lang="en-US" dirty="0"/>
              <a:t>0.3187 </a:t>
            </a:r>
            <a:r>
              <a:rPr lang="en-US" dirty="0" smtClean="0"/>
              <a:t>events/sec</a:t>
            </a:r>
          </a:p>
          <a:p>
            <a:endParaRPr lang="en-US" dirty="0"/>
          </a:p>
          <a:p>
            <a:r>
              <a:rPr lang="en-US" dirty="0" smtClean="0"/>
              <a:t>Alex and I think that this could be explained by flowing gas in the opposite direction for a while. </a:t>
            </a:r>
            <a:r>
              <a:rPr lang="en-US" baseline="30000" dirty="0" smtClean="0"/>
              <a:t>228</a:t>
            </a:r>
            <a:r>
              <a:rPr lang="en-US" dirty="0" smtClean="0"/>
              <a:t>Th decays in that space after the cathode, and when the </a:t>
            </a:r>
            <a:r>
              <a:rPr lang="en-US" baseline="30000" dirty="0" smtClean="0"/>
              <a:t>220</a:t>
            </a:r>
            <a:r>
              <a:rPr lang="en-US" dirty="0" smtClean="0"/>
              <a:t>Rn is produced, the higher flow rate carries more of it away</a:t>
            </a:r>
          </a:p>
          <a:p>
            <a:r>
              <a:rPr lang="en-US" dirty="0" smtClean="0"/>
              <a:t>Slightly inconsistent with wall effect changes from runs 16-19 on slides 20-23</a:t>
            </a:r>
            <a:endParaRPr lang="en-US" dirty="0"/>
          </a:p>
          <a:p>
            <a:endParaRPr lang="en-US" dirty="0"/>
          </a:p>
        </p:txBody>
      </p:sp>
    </p:spTree>
    <p:extLst>
      <p:ext uri="{BB962C8B-B14F-4D97-AF65-F5344CB8AC3E}">
        <p14:creationId xmlns:p14="http://schemas.microsoft.com/office/powerpoint/2010/main" val="217976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Wall Effect Mystery</a:t>
            </a:r>
            <a:endParaRPr lang="en-US" dirty="0"/>
          </a:p>
        </p:txBody>
      </p:sp>
      <p:sp>
        <p:nvSpPr>
          <p:cNvPr id="3" name="Content Placeholder 2"/>
          <p:cNvSpPr>
            <a:spLocks noGrp="1"/>
          </p:cNvSpPr>
          <p:nvPr>
            <p:ph idx="1"/>
          </p:nvPr>
        </p:nvSpPr>
        <p:spPr/>
        <p:txBody>
          <a:bodyPr/>
          <a:lstStyle/>
          <a:p>
            <a:r>
              <a:rPr lang="en-US" dirty="0" smtClean="0"/>
              <a:t>When we turn off flow, we see the top line disappear, which suggests to me that these lines are from different decays, not related to location in the chamber where the alpha was created</a:t>
            </a:r>
          </a:p>
          <a:p>
            <a:r>
              <a:rPr lang="en-US" dirty="0" smtClean="0"/>
              <a:t>See runs </a:t>
            </a:r>
            <a:r>
              <a:rPr lang="en-US" dirty="0"/>
              <a:t>16-19 on slides 20-23</a:t>
            </a:r>
          </a:p>
          <a:p>
            <a:endParaRPr lang="en-US" dirty="0"/>
          </a:p>
        </p:txBody>
      </p:sp>
    </p:spTree>
    <p:extLst>
      <p:ext uri="{BB962C8B-B14F-4D97-AF65-F5344CB8AC3E}">
        <p14:creationId xmlns:p14="http://schemas.microsoft.com/office/powerpoint/2010/main" val="14866416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Decay Timestamp plot runs 0018-0030 (fitted with 2 decay curves 10 hours and 3.6 days)</a:t>
            </a:r>
            <a:endParaRPr lang="en-US" dirty="0"/>
          </a:p>
        </p:txBody>
      </p:sp>
      <p:sp>
        <p:nvSpPr>
          <p:cNvPr id="3" name="Content Placeholder 2"/>
          <p:cNvSpPr>
            <a:spLocks noGrp="1"/>
          </p:cNvSpPr>
          <p:nvPr>
            <p:ph idx="1"/>
          </p:nvPr>
        </p:nvSpPr>
        <p:spPr>
          <a:xfrm>
            <a:off x="838200" y="1825625"/>
            <a:ext cx="6181724" cy="4351338"/>
          </a:xfrm>
        </p:spPr>
        <p:txBody>
          <a:bodyPr>
            <a:normAutofit/>
          </a:bodyPr>
          <a:lstStyle/>
          <a:p>
            <a:r>
              <a:rPr lang="en-US" baseline="30000" dirty="0" smtClean="0"/>
              <a:t>228</a:t>
            </a:r>
            <a:r>
              <a:rPr lang="en-US" dirty="0" smtClean="0"/>
              <a:t>Th half-life: 1.8 years</a:t>
            </a:r>
          </a:p>
          <a:p>
            <a:r>
              <a:rPr lang="en-US" baseline="30000" dirty="0" smtClean="0"/>
              <a:t>224</a:t>
            </a:r>
            <a:r>
              <a:rPr lang="en-US" dirty="0" smtClean="0"/>
              <a:t>Ra </a:t>
            </a:r>
            <a:r>
              <a:rPr lang="en-US" dirty="0"/>
              <a:t>half-life: </a:t>
            </a:r>
            <a:r>
              <a:rPr lang="en-US" dirty="0" smtClean="0"/>
              <a:t>3.6 days</a:t>
            </a:r>
            <a:endParaRPr lang="en-US" dirty="0"/>
          </a:p>
          <a:p>
            <a:r>
              <a:rPr lang="en-US" baseline="30000" dirty="0" smtClean="0"/>
              <a:t>220</a:t>
            </a:r>
            <a:r>
              <a:rPr lang="en-US" dirty="0" smtClean="0"/>
              <a:t>Rn </a:t>
            </a:r>
            <a:r>
              <a:rPr lang="en-US" dirty="0"/>
              <a:t>half-life: </a:t>
            </a:r>
            <a:r>
              <a:rPr lang="en-US" dirty="0" smtClean="0"/>
              <a:t>55.6 seconds</a:t>
            </a:r>
            <a:endParaRPr lang="en-US" dirty="0"/>
          </a:p>
          <a:p>
            <a:r>
              <a:rPr lang="en-US" baseline="30000" dirty="0" smtClean="0"/>
              <a:t>216</a:t>
            </a:r>
            <a:r>
              <a:rPr lang="en-US" dirty="0" smtClean="0"/>
              <a:t>Po </a:t>
            </a:r>
            <a:r>
              <a:rPr lang="en-US" dirty="0"/>
              <a:t>half-life: </a:t>
            </a:r>
            <a:r>
              <a:rPr lang="en-US" dirty="0" smtClean="0"/>
              <a:t>144 </a:t>
            </a:r>
            <a:r>
              <a:rPr lang="en-US" dirty="0" err="1" smtClean="0"/>
              <a:t>ms</a:t>
            </a:r>
            <a:endParaRPr lang="en-US" dirty="0"/>
          </a:p>
          <a:p>
            <a:r>
              <a:rPr lang="en-US" baseline="30000" dirty="0" smtClean="0"/>
              <a:t>212</a:t>
            </a:r>
            <a:r>
              <a:rPr lang="en-US" dirty="0" smtClean="0"/>
              <a:t>Pb </a:t>
            </a:r>
            <a:r>
              <a:rPr lang="en-US" dirty="0"/>
              <a:t>half-life: </a:t>
            </a:r>
            <a:r>
              <a:rPr lang="en-US" dirty="0" smtClean="0"/>
              <a:t>10.6 hours</a:t>
            </a:r>
            <a:endParaRPr lang="en-US" dirty="0"/>
          </a:p>
          <a:p>
            <a:endParaRPr lang="en-US" dirty="0" smtClean="0"/>
          </a:p>
          <a:p>
            <a:r>
              <a:rPr lang="en-US" dirty="0" smtClean="0"/>
              <a:t>Suggests that we are possibly looking at </a:t>
            </a:r>
            <a:r>
              <a:rPr lang="en-US" baseline="30000" dirty="0" smtClean="0"/>
              <a:t>228</a:t>
            </a:r>
            <a:r>
              <a:rPr lang="en-US" dirty="0" smtClean="0"/>
              <a:t>Th</a:t>
            </a:r>
            <a:endParaRPr lang="en-US" dirty="0"/>
          </a:p>
        </p:txBody>
      </p:sp>
      <p:pic>
        <p:nvPicPr>
          <p:cNvPr id="4" name="Picture 3"/>
          <p:cNvPicPr>
            <a:picLocks noChangeAspect="1"/>
          </p:cNvPicPr>
          <p:nvPr/>
        </p:nvPicPr>
        <p:blipFill>
          <a:blip r:embed="rId2"/>
          <a:stretch>
            <a:fillRect/>
          </a:stretch>
        </p:blipFill>
        <p:spPr>
          <a:xfrm>
            <a:off x="7019924" y="1610274"/>
            <a:ext cx="5191125" cy="5247726"/>
          </a:xfrm>
          <a:prstGeom prst="rect">
            <a:avLst/>
          </a:prstGeom>
        </p:spPr>
      </p:pic>
    </p:spTree>
    <p:extLst>
      <p:ext uri="{BB962C8B-B14F-4D97-AF65-F5344CB8AC3E}">
        <p14:creationId xmlns:p14="http://schemas.microsoft.com/office/powerpoint/2010/main" val="14637409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2024/06/17 MONDAY</a:t>
            </a:r>
            <a:endParaRPr lang="en-US" dirty="0"/>
          </a:p>
        </p:txBody>
      </p:sp>
      <p:sp>
        <p:nvSpPr>
          <p:cNvPr id="3" name="Content Placeholder 2"/>
          <p:cNvSpPr>
            <a:spLocks noGrp="1"/>
          </p:cNvSpPr>
          <p:nvPr>
            <p:ph idx="1"/>
          </p:nvPr>
        </p:nvSpPr>
        <p:spPr/>
        <p:txBody>
          <a:bodyPr/>
          <a:lstStyle/>
          <a:p>
            <a:r>
              <a:rPr lang="en-US" dirty="0" smtClean="0"/>
              <a:t>Runs with no Ge data:</a:t>
            </a:r>
          </a:p>
          <a:p>
            <a:endParaRPr lang="en-US" dirty="0"/>
          </a:p>
        </p:txBody>
      </p:sp>
    </p:spTree>
    <p:extLst>
      <p:ext uri="{BB962C8B-B14F-4D97-AF65-F5344CB8AC3E}">
        <p14:creationId xmlns:p14="http://schemas.microsoft.com/office/powerpoint/2010/main" val="15726173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 Mesh Spectrum by hand</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71562" y="1407527"/>
            <a:ext cx="10048875" cy="5187534"/>
          </a:xfrm>
          <a:prstGeom prst="rect">
            <a:avLst/>
          </a:prstGeom>
        </p:spPr>
      </p:pic>
      <p:pic>
        <p:nvPicPr>
          <p:cNvPr id="5" name="Picture 4"/>
          <p:cNvPicPr>
            <a:picLocks noChangeAspect="1"/>
          </p:cNvPicPr>
          <p:nvPr/>
        </p:nvPicPr>
        <p:blipFill>
          <a:blip r:embed="rId3"/>
          <a:stretch>
            <a:fillRect/>
          </a:stretch>
        </p:blipFill>
        <p:spPr>
          <a:xfrm>
            <a:off x="8188061" y="0"/>
            <a:ext cx="4003939" cy="1957387"/>
          </a:xfrm>
          <a:prstGeom prst="rect">
            <a:avLst/>
          </a:prstGeom>
        </p:spPr>
      </p:pic>
      <p:pic>
        <p:nvPicPr>
          <p:cNvPr id="6" name="Picture 5"/>
          <p:cNvPicPr>
            <a:picLocks noChangeAspect="1"/>
          </p:cNvPicPr>
          <p:nvPr/>
        </p:nvPicPr>
        <p:blipFill>
          <a:blip r:embed="rId4"/>
          <a:stretch>
            <a:fillRect/>
          </a:stretch>
        </p:blipFill>
        <p:spPr>
          <a:xfrm>
            <a:off x="9229725" y="2733090"/>
            <a:ext cx="2962275" cy="2219325"/>
          </a:xfrm>
          <a:prstGeom prst="rect">
            <a:avLst/>
          </a:prstGeom>
        </p:spPr>
      </p:pic>
    </p:spTree>
    <p:extLst>
      <p:ext uri="{BB962C8B-B14F-4D97-AF65-F5344CB8AC3E}">
        <p14:creationId xmlns:p14="http://schemas.microsoft.com/office/powerpoint/2010/main" val="20544002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Reprocessed Earlier Runs so they are all using the following settings:</a:t>
            </a:r>
            <a:endParaRPr lang="en-US" dirty="0"/>
          </a:p>
        </p:txBody>
      </p:sp>
      <p:sp>
        <p:nvSpPr>
          <p:cNvPr id="3" name="Content Placeholder 2"/>
          <p:cNvSpPr>
            <a:spLocks noGrp="1"/>
          </p:cNvSpPr>
          <p:nvPr>
            <p:ph idx="1"/>
          </p:nvPr>
        </p:nvSpPr>
        <p:spPr>
          <a:xfrm>
            <a:off x="838200" y="1825625"/>
            <a:ext cx="5124450" cy="4351338"/>
          </a:xfrm>
        </p:spPr>
        <p:txBody>
          <a:bodyPr/>
          <a:lstStyle/>
          <a:p>
            <a:r>
              <a:rPr lang="en-US" dirty="0" smtClean="0"/>
              <a:t>Using the </a:t>
            </a:r>
            <a:r>
              <a:rPr lang="en-US" dirty="0" err="1" smtClean="0"/>
              <a:t>config</a:t>
            </a:r>
            <a:r>
              <a:rPr lang="en-US" dirty="0" smtClean="0"/>
              <a:t> file: ‘p10_2000torr.gui_ini’</a:t>
            </a:r>
          </a:p>
          <a:p>
            <a:r>
              <a:rPr lang="en-US" dirty="0" smtClean="0"/>
              <a:t>RUN 0006 IS GIVING US ERRORS, SEE SLIDE 11 (on </a:t>
            </a:r>
            <a:r>
              <a:rPr lang="en-US" dirty="0" err="1" smtClean="0"/>
              <a:t>fishtank</a:t>
            </a:r>
            <a:r>
              <a:rPr lang="en-US" dirty="0" smtClean="0"/>
              <a:t>)</a:t>
            </a:r>
          </a:p>
          <a:p>
            <a:r>
              <a:rPr lang="en-US" dirty="0" smtClean="0"/>
              <a:t>Run 7 is able to be reprocessed on </a:t>
            </a:r>
            <a:r>
              <a:rPr lang="en-US" dirty="0" err="1" smtClean="0"/>
              <a:t>fishtank</a:t>
            </a:r>
            <a:endParaRPr lang="en-US" dirty="0" smtClean="0"/>
          </a:p>
          <a:p>
            <a:r>
              <a:rPr lang="en-US" dirty="0" smtClean="0"/>
              <a:t>Run 8</a:t>
            </a:r>
            <a:endParaRPr lang="en-US" dirty="0"/>
          </a:p>
        </p:txBody>
      </p:sp>
      <p:pic>
        <p:nvPicPr>
          <p:cNvPr id="4" name="Picture 3"/>
          <p:cNvPicPr>
            <a:picLocks noChangeAspect="1"/>
          </p:cNvPicPr>
          <p:nvPr/>
        </p:nvPicPr>
        <p:blipFill>
          <a:blip r:embed="rId2"/>
          <a:stretch>
            <a:fillRect/>
          </a:stretch>
        </p:blipFill>
        <p:spPr>
          <a:xfrm>
            <a:off x="6076950" y="1997075"/>
            <a:ext cx="5276850" cy="4314825"/>
          </a:xfrm>
          <a:prstGeom prst="rect">
            <a:avLst/>
          </a:prstGeom>
        </p:spPr>
      </p:pic>
    </p:spTree>
    <p:extLst>
      <p:ext uri="{BB962C8B-B14F-4D97-AF65-F5344CB8AC3E}">
        <p14:creationId xmlns:p14="http://schemas.microsoft.com/office/powerpoint/2010/main" val="18736966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problems processing larger runs</a:t>
            </a:r>
            <a:endParaRPr lang="en-US" dirty="0"/>
          </a:p>
        </p:txBody>
      </p:sp>
      <p:sp>
        <p:nvSpPr>
          <p:cNvPr id="7" name="Content Placeholder 6"/>
          <p:cNvSpPr>
            <a:spLocks noGrp="1"/>
          </p:cNvSpPr>
          <p:nvPr>
            <p:ph idx="1"/>
          </p:nvPr>
        </p:nvSpPr>
        <p:spPr>
          <a:xfrm>
            <a:off x="838200" y="1825625"/>
            <a:ext cx="10515600" cy="973559"/>
          </a:xfrm>
        </p:spPr>
        <p:txBody>
          <a:bodyPr/>
          <a:lstStyle/>
          <a:p>
            <a:r>
              <a:rPr lang="en-US" dirty="0" smtClean="0"/>
              <a:t>The mac mini has what looks to be 32 GB of ram</a:t>
            </a:r>
            <a:endParaRPr lang="en-US" dirty="0"/>
          </a:p>
        </p:txBody>
      </p:sp>
      <p:pic>
        <p:nvPicPr>
          <p:cNvPr id="8" name="Picture 7"/>
          <p:cNvPicPr>
            <a:picLocks noChangeAspect="1"/>
          </p:cNvPicPr>
          <p:nvPr/>
        </p:nvPicPr>
        <p:blipFill>
          <a:blip r:embed="rId2"/>
          <a:stretch>
            <a:fillRect/>
          </a:stretch>
        </p:blipFill>
        <p:spPr>
          <a:xfrm>
            <a:off x="334347" y="2467892"/>
            <a:ext cx="11523306" cy="1309467"/>
          </a:xfrm>
          <a:prstGeom prst="rect">
            <a:avLst/>
          </a:prstGeom>
        </p:spPr>
      </p:pic>
      <p:sp>
        <p:nvSpPr>
          <p:cNvPr id="9" name="Content Placeholder 6"/>
          <p:cNvSpPr txBox="1">
            <a:spLocks/>
          </p:cNvSpPr>
          <p:nvPr/>
        </p:nvSpPr>
        <p:spPr>
          <a:xfrm>
            <a:off x="838200" y="4067783"/>
            <a:ext cx="10515600" cy="9735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smtClean="0"/>
              <a:t>Fishtank</a:t>
            </a:r>
            <a:r>
              <a:rPr lang="en-US" dirty="0" smtClean="0"/>
              <a:t> is a bit more complicated, maybe 12 GB available</a:t>
            </a:r>
            <a:endParaRPr lang="en-US" dirty="0"/>
          </a:p>
        </p:txBody>
      </p:sp>
      <p:pic>
        <p:nvPicPr>
          <p:cNvPr id="10" name="Picture 9"/>
          <p:cNvPicPr>
            <a:picLocks noChangeAspect="1"/>
          </p:cNvPicPr>
          <p:nvPr/>
        </p:nvPicPr>
        <p:blipFill>
          <a:blip r:embed="rId3"/>
          <a:stretch>
            <a:fillRect/>
          </a:stretch>
        </p:blipFill>
        <p:spPr>
          <a:xfrm>
            <a:off x="1914525" y="4789034"/>
            <a:ext cx="8362950" cy="676275"/>
          </a:xfrm>
          <a:prstGeom prst="rect">
            <a:avLst/>
          </a:prstGeom>
        </p:spPr>
      </p:pic>
    </p:spTree>
    <p:extLst>
      <p:ext uri="{BB962C8B-B14F-4D97-AF65-F5344CB8AC3E}">
        <p14:creationId xmlns:p14="http://schemas.microsoft.com/office/powerpoint/2010/main" val="3290885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 Test run 0421 (run on 05/29/24 as one of the first runs after not flowing gas for 5 days)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34665573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estimate</a:t>
            </a:r>
            <a:endParaRPr lang="en-US" dirty="0"/>
          </a:p>
        </p:txBody>
      </p:sp>
      <p:sp>
        <p:nvSpPr>
          <p:cNvPr id="3" name="Content Placeholder 2"/>
          <p:cNvSpPr>
            <a:spLocks noGrp="1"/>
          </p:cNvSpPr>
          <p:nvPr>
            <p:ph idx="1"/>
          </p:nvPr>
        </p:nvSpPr>
        <p:spPr/>
        <p:txBody>
          <a:bodyPr/>
          <a:lstStyle/>
          <a:p>
            <a:r>
              <a:rPr lang="en-US" dirty="0" smtClean="0"/>
              <a:t>Total events from production runs 1-30: 3.57 million</a:t>
            </a:r>
          </a:p>
          <a:p>
            <a:r>
              <a:rPr lang="en-US" dirty="0" smtClean="0"/>
              <a:t>Conservative estimate would say we have about 1 million alphas from </a:t>
            </a:r>
            <a:r>
              <a:rPr lang="en-US" baseline="30000" dirty="0" smtClean="0"/>
              <a:t>220</a:t>
            </a:r>
            <a:r>
              <a:rPr lang="en-US" dirty="0" smtClean="0"/>
              <a:t>Rn, assuming we get ~2.5 alphas per Radon decay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6286" y="3200857"/>
            <a:ext cx="5485714" cy="3657143"/>
          </a:xfrm>
          <a:prstGeom prst="rect">
            <a:avLst/>
          </a:prstGeom>
        </p:spPr>
      </p:pic>
    </p:spTree>
    <p:extLst>
      <p:ext uri="{BB962C8B-B14F-4D97-AF65-F5344CB8AC3E}">
        <p14:creationId xmlns:p14="http://schemas.microsoft.com/office/powerpoint/2010/main" val="635636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DNP Abstract</a:t>
            </a:r>
            <a:endParaRPr lang="en-US" dirty="0"/>
          </a:p>
        </p:txBody>
      </p:sp>
      <p:sp>
        <p:nvSpPr>
          <p:cNvPr id="3" name="Content Placeholder 2"/>
          <p:cNvSpPr>
            <a:spLocks noGrp="1"/>
          </p:cNvSpPr>
          <p:nvPr>
            <p:ph idx="1"/>
          </p:nvPr>
        </p:nvSpPr>
        <p:spPr/>
        <p:txBody>
          <a:bodyPr/>
          <a:lstStyle/>
          <a:p>
            <a:r>
              <a:rPr lang="en-US" dirty="0" smtClean="0"/>
              <a:t>Incorporated Chris’ comments and sent back to him for further revision</a:t>
            </a:r>
          </a:p>
          <a:p>
            <a:endParaRPr lang="en-US" dirty="0"/>
          </a:p>
        </p:txBody>
      </p:sp>
    </p:spTree>
    <p:extLst>
      <p:ext uri="{BB962C8B-B14F-4D97-AF65-F5344CB8AC3E}">
        <p14:creationId xmlns:p14="http://schemas.microsoft.com/office/powerpoint/2010/main" val="14235945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DNP Meeting Categories: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381125"/>
            <a:ext cx="6467929" cy="5476875"/>
          </a:xfrm>
          <a:prstGeom prst="rect">
            <a:avLst/>
          </a:prstGeom>
        </p:spPr>
      </p:pic>
      <p:pic>
        <p:nvPicPr>
          <p:cNvPr id="5" name="Picture 4"/>
          <p:cNvPicPr>
            <a:picLocks noChangeAspect="1"/>
          </p:cNvPicPr>
          <p:nvPr/>
        </p:nvPicPr>
        <p:blipFill>
          <a:blip r:embed="rId3"/>
          <a:stretch>
            <a:fillRect/>
          </a:stretch>
        </p:blipFill>
        <p:spPr>
          <a:xfrm>
            <a:off x="6481252" y="3095624"/>
            <a:ext cx="5710748" cy="3762375"/>
          </a:xfrm>
          <a:prstGeom prst="rect">
            <a:avLst/>
          </a:prstGeom>
        </p:spPr>
      </p:pic>
    </p:spTree>
    <p:extLst>
      <p:ext uri="{BB962C8B-B14F-4D97-AF65-F5344CB8AC3E}">
        <p14:creationId xmlns:p14="http://schemas.microsoft.com/office/powerpoint/2010/main" val="33872503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2024/06/24 MONDAY</a:t>
            </a:r>
            <a:endParaRPr lang="en-US" dirty="0"/>
          </a:p>
        </p:txBody>
      </p:sp>
      <p:sp>
        <p:nvSpPr>
          <p:cNvPr id="3" name="Content Placeholder 2"/>
          <p:cNvSpPr>
            <a:spLocks noGrp="1"/>
          </p:cNvSpPr>
          <p:nvPr>
            <p:ph idx="1"/>
          </p:nvPr>
        </p:nvSpPr>
        <p:spPr/>
        <p:txBody>
          <a:bodyPr/>
          <a:lstStyle/>
          <a:p>
            <a:r>
              <a:rPr lang="en-US" dirty="0" smtClean="0"/>
              <a:t>Combined production runs to produce </a:t>
            </a:r>
            <a:r>
              <a:rPr lang="en-US" dirty="0" err="1" smtClean="0"/>
              <a:t>RvE</a:t>
            </a:r>
            <a:r>
              <a:rPr lang="en-US" dirty="0" smtClean="0"/>
              <a:t> Histogram</a:t>
            </a:r>
          </a:p>
          <a:p>
            <a:endParaRPr lang="en-US" dirty="0"/>
          </a:p>
        </p:txBody>
      </p:sp>
    </p:spTree>
    <p:extLst>
      <p:ext uri="{BB962C8B-B14F-4D97-AF65-F5344CB8AC3E}">
        <p14:creationId xmlns:p14="http://schemas.microsoft.com/office/powerpoint/2010/main" val="30111664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RvE</a:t>
            </a:r>
            <a:r>
              <a:rPr lang="en-US" dirty="0" smtClean="0"/>
              <a:t> for production runs 1-31 (no veto) early runs with bad gain included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46388" y="1690688"/>
            <a:ext cx="5801784" cy="43513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28" y="1652897"/>
            <a:ext cx="5852172" cy="4389129"/>
          </a:xfrm>
          <a:prstGeom prst="rect">
            <a:avLst/>
          </a:prstGeom>
        </p:spPr>
      </p:pic>
      <p:sp>
        <p:nvSpPr>
          <p:cNvPr id="6" name="Content Placeholder 2"/>
          <p:cNvSpPr txBox="1">
            <a:spLocks/>
          </p:cNvSpPr>
          <p:nvPr/>
        </p:nvSpPr>
        <p:spPr>
          <a:xfrm>
            <a:off x="838200" y="1461731"/>
            <a:ext cx="711148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Total number of events: 3,375,536</a:t>
            </a:r>
          </a:p>
        </p:txBody>
      </p:sp>
    </p:spTree>
    <p:extLst>
      <p:ext uri="{BB962C8B-B14F-4D97-AF65-F5344CB8AC3E}">
        <p14:creationId xmlns:p14="http://schemas.microsoft.com/office/powerpoint/2010/main" val="39624723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RvE</a:t>
            </a:r>
            <a:r>
              <a:rPr lang="en-US" dirty="0" smtClean="0"/>
              <a:t> for production runs 1-31 (vetoed on &gt;150)</a:t>
            </a:r>
            <a:r>
              <a:rPr lang="en-US" dirty="0"/>
              <a:t> early runs with bad gain included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46388" y="1690688"/>
            <a:ext cx="5801784" cy="43513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28" y="1652897"/>
            <a:ext cx="5852172" cy="438912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815" y="1652897"/>
            <a:ext cx="5878405" cy="438912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690688"/>
            <a:ext cx="5852172" cy="4389129"/>
          </a:xfrm>
          <a:prstGeom prst="rect">
            <a:avLst/>
          </a:prstGeom>
        </p:spPr>
      </p:pic>
      <p:sp>
        <p:nvSpPr>
          <p:cNvPr id="7" name="Content Placeholder 2"/>
          <p:cNvSpPr txBox="1">
            <a:spLocks/>
          </p:cNvSpPr>
          <p:nvPr/>
        </p:nvSpPr>
        <p:spPr>
          <a:xfrm>
            <a:off x="838200" y="1461731"/>
            <a:ext cx="711148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Total number of events: 1,045,905</a:t>
            </a:r>
          </a:p>
        </p:txBody>
      </p:sp>
    </p:spTree>
    <p:extLst>
      <p:ext uri="{BB962C8B-B14F-4D97-AF65-F5344CB8AC3E}">
        <p14:creationId xmlns:p14="http://schemas.microsoft.com/office/powerpoint/2010/main" val="23133252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416" y="1825625"/>
            <a:ext cx="5237584" cy="3928188"/>
          </a:xfrm>
          <a:prstGeom prst="rect">
            <a:avLst/>
          </a:prstGeom>
        </p:spPr>
      </p:pic>
      <p:sp>
        <p:nvSpPr>
          <p:cNvPr id="2" name="Title 1"/>
          <p:cNvSpPr>
            <a:spLocks noGrp="1"/>
          </p:cNvSpPr>
          <p:nvPr>
            <p:ph type="title"/>
          </p:nvPr>
        </p:nvSpPr>
        <p:spPr/>
        <p:txBody>
          <a:bodyPr/>
          <a:lstStyle/>
          <a:p>
            <a:r>
              <a:rPr lang="en-US" dirty="0" err="1" smtClean="0"/>
              <a:t>RvE</a:t>
            </a:r>
            <a:r>
              <a:rPr lang="en-US" dirty="0" smtClean="0"/>
              <a:t> with cut on 6 MeV &amp; 150 veto condition</a:t>
            </a:r>
            <a:endParaRPr lang="en-US" dirty="0"/>
          </a:p>
        </p:txBody>
      </p:sp>
      <p:sp>
        <p:nvSpPr>
          <p:cNvPr id="3" name="Content Placeholder 2"/>
          <p:cNvSpPr>
            <a:spLocks noGrp="1"/>
          </p:cNvSpPr>
          <p:nvPr>
            <p:ph idx="1"/>
          </p:nvPr>
        </p:nvSpPr>
        <p:spPr>
          <a:xfrm>
            <a:off x="334346" y="1825625"/>
            <a:ext cx="7111483" cy="4351338"/>
          </a:xfrm>
        </p:spPr>
        <p:txBody>
          <a:bodyPr>
            <a:normAutofit fontScale="92500" lnSpcReduction="10000"/>
          </a:bodyPr>
          <a:lstStyle/>
          <a:p>
            <a:r>
              <a:rPr lang="en-US" dirty="0" smtClean="0"/>
              <a:t>This is 170 hours of data (a little over a week)</a:t>
            </a:r>
          </a:p>
          <a:p>
            <a:r>
              <a:rPr lang="en-US" dirty="0" smtClean="0"/>
              <a:t>We have 737495 events in the 6 MeV blob</a:t>
            </a:r>
          </a:p>
          <a:p>
            <a:r>
              <a:rPr lang="en-US" dirty="0" smtClean="0"/>
              <a:t>Worst case scenario we got 312498 events in that time frame (assuming the Po and Bi alphas have the save efficiency as the Ra alphas)</a:t>
            </a:r>
          </a:p>
          <a:p>
            <a:r>
              <a:rPr lang="en-US" dirty="0" smtClean="0"/>
              <a:t>This means we have a </a:t>
            </a:r>
            <a:r>
              <a:rPr lang="en-US" baseline="30000" dirty="0" smtClean="0"/>
              <a:t>220</a:t>
            </a:r>
            <a:r>
              <a:rPr lang="en-US" dirty="0" smtClean="0"/>
              <a:t>Rn decay rate of 1740 per hour, or ~0.48 per second (as a lower bound)</a:t>
            </a:r>
          </a:p>
          <a:p>
            <a:r>
              <a:rPr lang="en-US" dirty="0" smtClean="0"/>
              <a:t>Does this mean we can increase the flow rate? We based our current flow rate on the fact that our GET DAQ is collecting 5 events per second, which of course has no veto condition</a:t>
            </a:r>
            <a:endParaRPr lang="en-US" dirty="0"/>
          </a:p>
        </p:txBody>
      </p:sp>
    </p:spTree>
    <p:extLst>
      <p:ext uri="{BB962C8B-B14F-4D97-AF65-F5344CB8AC3E}">
        <p14:creationId xmlns:p14="http://schemas.microsoft.com/office/powerpoint/2010/main" val="5772127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416" y="1825625"/>
            <a:ext cx="5237584" cy="3928188"/>
          </a:xfrm>
          <a:prstGeom prst="rect">
            <a:avLst/>
          </a:prstGeom>
        </p:spPr>
      </p:pic>
      <p:sp>
        <p:nvSpPr>
          <p:cNvPr id="2" name="Title 1"/>
          <p:cNvSpPr>
            <a:spLocks noGrp="1"/>
          </p:cNvSpPr>
          <p:nvPr>
            <p:ph type="title"/>
          </p:nvPr>
        </p:nvSpPr>
        <p:spPr/>
        <p:txBody>
          <a:bodyPr/>
          <a:lstStyle/>
          <a:p>
            <a:r>
              <a:rPr lang="en-US" dirty="0" err="1" smtClean="0"/>
              <a:t>RvE</a:t>
            </a:r>
            <a:r>
              <a:rPr lang="en-US" dirty="0" smtClean="0"/>
              <a:t> with cut on 8 MeV </a:t>
            </a:r>
            <a:r>
              <a:rPr lang="en-US" dirty="0"/>
              <a:t>&amp; 150 veto condition</a:t>
            </a:r>
          </a:p>
        </p:txBody>
      </p:sp>
      <p:sp>
        <p:nvSpPr>
          <p:cNvPr id="3" name="Content Placeholder 2"/>
          <p:cNvSpPr>
            <a:spLocks noGrp="1"/>
          </p:cNvSpPr>
          <p:nvPr>
            <p:ph idx="1"/>
          </p:nvPr>
        </p:nvSpPr>
        <p:spPr>
          <a:xfrm>
            <a:off x="334346" y="1825625"/>
            <a:ext cx="7111483" cy="4351338"/>
          </a:xfrm>
        </p:spPr>
        <p:txBody>
          <a:bodyPr>
            <a:normAutofit/>
          </a:bodyPr>
          <a:lstStyle/>
          <a:p>
            <a:r>
              <a:rPr lang="en-US" dirty="0"/>
              <a:t>Total </a:t>
            </a:r>
            <a:r>
              <a:rPr lang="en-US" dirty="0" smtClean="0"/>
              <a:t>non-vetoed </a:t>
            </a:r>
            <a:r>
              <a:rPr lang="en-US" dirty="0"/>
              <a:t>events in the </a:t>
            </a:r>
            <a:r>
              <a:rPr lang="en-US" dirty="0" smtClean="0"/>
              <a:t>8 </a:t>
            </a:r>
            <a:r>
              <a:rPr lang="en-US" dirty="0"/>
              <a:t>MeV blob:  75233</a:t>
            </a:r>
            <a:endParaRPr lang="en-US" dirty="0" smtClean="0"/>
          </a:p>
        </p:txBody>
      </p:sp>
    </p:spTree>
    <p:extLst>
      <p:ext uri="{BB962C8B-B14F-4D97-AF65-F5344CB8AC3E}">
        <p14:creationId xmlns:p14="http://schemas.microsoft.com/office/powerpoint/2010/main" val="24129667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31 was the first run we introduced the source after a week of isolation</a:t>
            </a:r>
            <a:endParaRPr lang="en-US" dirty="0"/>
          </a:p>
        </p:txBody>
      </p:sp>
      <p:sp>
        <p:nvSpPr>
          <p:cNvPr id="3" name="Content Placeholder 2"/>
          <p:cNvSpPr>
            <a:spLocks noGrp="1"/>
          </p:cNvSpPr>
          <p:nvPr>
            <p:ph idx="1"/>
          </p:nvPr>
        </p:nvSpPr>
        <p:spPr/>
        <p:txBody>
          <a:bodyPr/>
          <a:lstStyle/>
          <a:p>
            <a:r>
              <a:rPr lang="en-US" dirty="0" smtClean="0"/>
              <a:t>Events in the 8 MeV: 5804</a:t>
            </a:r>
          </a:p>
          <a:p>
            <a:r>
              <a:rPr lang="en-US" dirty="0" smtClean="0"/>
              <a:t>Events in the 6 MeV: 102833</a:t>
            </a:r>
          </a:p>
          <a:p>
            <a:r>
              <a:rPr lang="en-US" dirty="0" smtClean="0"/>
              <a:t>6-8 Ratio in run 31: 17.718</a:t>
            </a:r>
          </a:p>
          <a:p>
            <a:r>
              <a:rPr lang="en-US" dirty="0" smtClean="0"/>
              <a:t>6-8 Ratio in production runs 1-31: 9.8028</a:t>
            </a:r>
            <a:endParaRPr lang="en-US" dirty="0"/>
          </a:p>
        </p:txBody>
      </p:sp>
      <p:pic>
        <p:nvPicPr>
          <p:cNvPr id="4" name="Picture 3"/>
          <p:cNvPicPr>
            <a:picLocks noChangeAspect="1"/>
          </p:cNvPicPr>
          <p:nvPr/>
        </p:nvPicPr>
        <p:blipFill>
          <a:blip r:embed="rId2"/>
          <a:stretch>
            <a:fillRect/>
          </a:stretch>
        </p:blipFill>
        <p:spPr>
          <a:xfrm>
            <a:off x="8172157" y="3924782"/>
            <a:ext cx="3181643" cy="2595401"/>
          </a:xfrm>
          <a:prstGeom prst="rect">
            <a:avLst/>
          </a:prstGeom>
        </p:spPr>
      </p:pic>
      <p:pic>
        <p:nvPicPr>
          <p:cNvPr id="5" name="Picture 4"/>
          <p:cNvPicPr>
            <a:picLocks noChangeAspect="1"/>
          </p:cNvPicPr>
          <p:nvPr/>
        </p:nvPicPr>
        <p:blipFill>
          <a:blip r:embed="rId3"/>
          <a:stretch>
            <a:fillRect/>
          </a:stretch>
        </p:blipFill>
        <p:spPr>
          <a:xfrm>
            <a:off x="4530496" y="3848272"/>
            <a:ext cx="3641661" cy="2748423"/>
          </a:xfrm>
          <a:prstGeom prst="rect">
            <a:avLst/>
          </a:prstGeom>
        </p:spPr>
      </p:pic>
      <p:pic>
        <p:nvPicPr>
          <p:cNvPr id="6" name="Picture 5"/>
          <p:cNvPicPr>
            <a:picLocks noChangeAspect="1"/>
          </p:cNvPicPr>
          <p:nvPr/>
        </p:nvPicPr>
        <p:blipFill>
          <a:blip r:embed="rId4"/>
          <a:stretch>
            <a:fillRect/>
          </a:stretch>
        </p:blipFill>
        <p:spPr>
          <a:xfrm>
            <a:off x="888835" y="3852587"/>
            <a:ext cx="3641661" cy="2744108"/>
          </a:xfrm>
          <a:prstGeom prst="rect">
            <a:avLst/>
          </a:prstGeom>
        </p:spPr>
      </p:pic>
    </p:spTree>
    <p:extLst>
      <p:ext uri="{BB962C8B-B14F-4D97-AF65-F5344CB8AC3E}">
        <p14:creationId xmlns:p14="http://schemas.microsoft.com/office/powerpoint/2010/main" val="21949604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1 Event 155318 (crosstalk between </a:t>
            </a:r>
            <a:r>
              <a:rPr lang="en-US" dirty="0" err="1" smtClean="0"/>
              <a:t>vetos</a:t>
            </a:r>
            <a:r>
              <a:rPr lang="en-US" dirty="0" smtClean="0"/>
              <a:t> and adjacent pads)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961032" y="1825625"/>
            <a:ext cx="8269935" cy="4600539"/>
          </a:xfrm>
          <a:prstGeom prst="rect">
            <a:avLst/>
          </a:prstGeom>
        </p:spPr>
      </p:pic>
    </p:spTree>
    <p:extLst>
      <p:ext uri="{BB962C8B-B14F-4D97-AF65-F5344CB8AC3E}">
        <p14:creationId xmlns:p14="http://schemas.microsoft.com/office/powerpoint/2010/main" val="2822052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0003</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cxnSp>
        <p:nvCxnSpPr>
          <p:cNvPr id="5" name="Straight Connector 4"/>
          <p:cNvCxnSpPr/>
          <p:nvPr/>
        </p:nvCxnSpPr>
        <p:spPr>
          <a:xfrm flipV="1">
            <a:off x="3914775" y="2781300"/>
            <a:ext cx="365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914775" y="3619500"/>
            <a:ext cx="365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019800" y="2781300"/>
            <a:ext cx="0" cy="29260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762750" y="2781300"/>
            <a:ext cx="0" cy="29260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9239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61031" y="1825624"/>
            <a:ext cx="8269935" cy="4555355"/>
          </a:xfrm>
          <a:prstGeom prst="rect">
            <a:avLst/>
          </a:prstGeom>
        </p:spPr>
      </p:pic>
      <p:sp>
        <p:nvSpPr>
          <p:cNvPr id="2" name="Title 1"/>
          <p:cNvSpPr>
            <a:spLocks noGrp="1"/>
          </p:cNvSpPr>
          <p:nvPr>
            <p:ph type="title"/>
          </p:nvPr>
        </p:nvSpPr>
        <p:spPr/>
        <p:txBody>
          <a:bodyPr/>
          <a:lstStyle/>
          <a:p>
            <a:r>
              <a:rPr lang="en-US" dirty="0" smtClean="0"/>
              <a:t>Run 3 Event 1093</a:t>
            </a:r>
            <a:endParaRPr lang="en-US" dirty="0"/>
          </a:p>
        </p:txBody>
      </p:sp>
    </p:spTree>
    <p:extLst>
      <p:ext uri="{BB962C8B-B14F-4D97-AF65-F5344CB8AC3E}">
        <p14:creationId xmlns:p14="http://schemas.microsoft.com/office/powerpoint/2010/main" val="39005464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61031" y="1825625"/>
            <a:ext cx="8269935" cy="4579106"/>
          </a:xfrm>
          <a:prstGeom prst="rect">
            <a:avLst/>
          </a:prstGeom>
        </p:spPr>
      </p:pic>
      <p:sp>
        <p:nvSpPr>
          <p:cNvPr id="2" name="Title 1"/>
          <p:cNvSpPr>
            <a:spLocks noGrp="1"/>
          </p:cNvSpPr>
          <p:nvPr>
            <p:ph type="title"/>
          </p:nvPr>
        </p:nvSpPr>
        <p:spPr/>
        <p:txBody>
          <a:bodyPr/>
          <a:lstStyle/>
          <a:p>
            <a:r>
              <a:rPr lang="en-US" dirty="0" smtClean="0"/>
              <a:t>Run 3 Event 1614</a:t>
            </a:r>
            <a:endParaRPr lang="en-US" dirty="0"/>
          </a:p>
        </p:txBody>
      </p:sp>
    </p:spTree>
    <p:extLst>
      <p:ext uri="{BB962C8B-B14F-4D97-AF65-F5344CB8AC3E}">
        <p14:creationId xmlns:p14="http://schemas.microsoft.com/office/powerpoint/2010/main" val="29530016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61031" y="1825625"/>
            <a:ext cx="8274162" cy="4579106"/>
          </a:xfrm>
          <a:prstGeom prst="rect">
            <a:avLst/>
          </a:prstGeom>
        </p:spPr>
      </p:pic>
      <p:sp>
        <p:nvSpPr>
          <p:cNvPr id="2" name="Title 1"/>
          <p:cNvSpPr>
            <a:spLocks noGrp="1"/>
          </p:cNvSpPr>
          <p:nvPr>
            <p:ph type="title"/>
          </p:nvPr>
        </p:nvSpPr>
        <p:spPr/>
        <p:txBody>
          <a:bodyPr/>
          <a:lstStyle/>
          <a:p>
            <a:r>
              <a:rPr lang="en-US" dirty="0" smtClean="0"/>
              <a:t>Run 5 Event 50650</a:t>
            </a:r>
            <a:endParaRPr lang="en-US" dirty="0"/>
          </a:p>
        </p:txBody>
      </p:sp>
    </p:spTree>
    <p:extLst>
      <p:ext uri="{BB962C8B-B14F-4D97-AF65-F5344CB8AC3E}">
        <p14:creationId xmlns:p14="http://schemas.microsoft.com/office/powerpoint/2010/main" val="15292641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961031" y="1825624"/>
            <a:ext cx="8357647" cy="4600539"/>
          </a:xfrm>
          <a:prstGeom prst="rect">
            <a:avLst/>
          </a:prstGeom>
        </p:spPr>
      </p:pic>
      <p:sp>
        <p:nvSpPr>
          <p:cNvPr id="2" name="Title 1"/>
          <p:cNvSpPr>
            <a:spLocks noGrp="1"/>
          </p:cNvSpPr>
          <p:nvPr>
            <p:ph type="title"/>
          </p:nvPr>
        </p:nvSpPr>
        <p:spPr/>
        <p:txBody>
          <a:bodyPr/>
          <a:lstStyle/>
          <a:p>
            <a:r>
              <a:rPr lang="en-US" dirty="0" smtClean="0"/>
              <a:t>Run 5 Event 85566</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2329291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61031" y="1825623"/>
            <a:ext cx="8287891" cy="4600540"/>
          </a:xfrm>
          <a:prstGeom prst="rect">
            <a:avLst/>
          </a:prstGeom>
        </p:spPr>
      </p:pic>
      <p:sp>
        <p:nvSpPr>
          <p:cNvPr id="2" name="Title 1"/>
          <p:cNvSpPr>
            <a:spLocks noGrp="1"/>
          </p:cNvSpPr>
          <p:nvPr>
            <p:ph type="title"/>
          </p:nvPr>
        </p:nvSpPr>
        <p:spPr/>
        <p:txBody>
          <a:bodyPr/>
          <a:lstStyle/>
          <a:p>
            <a:r>
              <a:rPr lang="en-US" dirty="0" smtClean="0"/>
              <a:t>Run 5 Event 103991</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989647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61031" y="1870766"/>
            <a:ext cx="8253633" cy="4555397"/>
          </a:xfrm>
          <a:prstGeom prst="rect">
            <a:avLst/>
          </a:prstGeom>
        </p:spPr>
      </p:pic>
      <p:sp>
        <p:nvSpPr>
          <p:cNvPr id="2" name="Title 1"/>
          <p:cNvSpPr>
            <a:spLocks noGrp="1"/>
          </p:cNvSpPr>
          <p:nvPr>
            <p:ph type="title"/>
          </p:nvPr>
        </p:nvSpPr>
        <p:spPr/>
        <p:txBody>
          <a:bodyPr/>
          <a:lstStyle/>
          <a:p>
            <a:r>
              <a:rPr lang="en-US" dirty="0" smtClean="0"/>
              <a:t>Run 5 Event 110804</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203475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61031" y="1870766"/>
            <a:ext cx="8253633" cy="4563936"/>
          </a:xfrm>
          <a:prstGeom prst="rect">
            <a:avLst/>
          </a:prstGeom>
        </p:spPr>
      </p:pic>
      <p:sp>
        <p:nvSpPr>
          <p:cNvPr id="2" name="Title 1"/>
          <p:cNvSpPr>
            <a:spLocks noGrp="1"/>
          </p:cNvSpPr>
          <p:nvPr>
            <p:ph type="title"/>
          </p:nvPr>
        </p:nvSpPr>
        <p:spPr/>
        <p:txBody>
          <a:bodyPr/>
          <a:lstStyle/>
          <a:p>
            <a:r>
              <a:rPr lang="en-US" dirty="0" smtClean="0"/>
              <a:t>Run 5 Event 113758</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5917697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61030" y="1870766"/>
            <a:ext cx="8263491" cy="4563936"/>
          </a:xfrm>
          <a:prstGeom prst="rect">
            <a:avLst/>
          </a:prstGeom>
        </p:spPr>
      </p:pic>
      <p:sp>
        <p:nvSpPr>
          <p:cNvPr id="2" name="Title 1"/>
          <p:cNvSpPr>
            <a:spLocks noGrp="1"/>
          </p:cNvSpPr>
          <p:nvPr>
            <p:ph type="title"/>
          </p:nvPr>
        </p:nvSpPr>
        <p:spPr/>
        <p:txBody>
          <a:bodyPr/>
          <a:lstStyle/>
          <a:p>
            <a:r>
              <a:rPr lang="en-US" dirty="0" smtClean="0"/>
              <a:t>Run 5 Event 162886</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3589257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61029" y="1870766"/>
            <a:ext cx="8263491" cy="4553211"/>
          </a:xfrm>
          <a:prstGeom prst="rect">
            <a:avLst/>
          </a:prstGeom>
        </p:spPr>
      </p:pic>
      <p:sp>
        <p:nvSpPr>
          <p:cNvPr id="2" name="Title 1"/>
          <p:cNvSpPr>
            <a:spLocks noGrp="1"/>
          </p:cNvSpPr>
          <p:nvPr>
            <p:ph type="title"/>
          </p:nvPr>
        </p:nvSpPr>
        <p:spPr/>
        <p:txBody>
          <a:bodyPr/>
          <a:lstStyle/>
          <a:p>
            <a:r>
              <a:rPr lang="en-US" dirty="0" smtClean="0"/>
              <a:t>Run 5 Event 245601</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6983817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61029" y="1870765"/>
            <a:ext cx="8257869" cy="4553211"/>
          </a:xfrm>
          <a:prstGeom prst="rect">
            <a:avLst/>
          </a:prstGeom>
        </p:spPr>
      </p:pic>
      <p:sp>
        <p:nvSpPr>
          <p:cNvPr id="2" name="Title 1"/>
          <p:cNvSpPr>
            <a:spLocks noGrp="1"/>
          </p:cNvSpPr>
          <p:nvPr>
            <p:ph type="title"/>
          </p:nvPr>
        </p:nvSpPr>
        <p:spPr/>
        <p:txBody>
          <a:bodyPr/>
          <a:lstStyle/>
          <a:p>
            <a:r>
              <a:rPr lang="en-US" dirty="0" smtClean="0"/>
              <a:t>Run 5 Event 295365</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076476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0004</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cxnSp>
        <p:nvCxnSpPr>
          <p:cNvPr id="5" name="Straight Connector 4"/>
          <p:cNvCxnSpPr/>
          <p:nvPr/>
        </p:nvCxnSpPr>
        <p:spPr>
          <a:xfrm flipV="1">
            <a:off x="3914775" y="2781300"/>
            <a:ext cx="365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914775" y="3619500"/>
            <a:ext cx="365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019800" y="2781300"/>
            <a:ext cx="0" cy="29260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762750" y="2781300"/>
            <a:ext cx="0" cy="29260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40929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61029" y="1870764"/>
            <a:ext cx="8272929" cy="4553211"/>
          </a:xfrm>
          <a:prstGeom prst="rect">
            <a:avLst/>
          </a:prstGeom>
        </p:spPr>
      </p:pic>
      <p:sp>
        <p:nvSpPr>
          <p:cNvPr id="2" name="Title 1"/>
          <p:cNvSpPr>
            <a:spLocks noGrp="1"/>
          </p:cNvSpPr>
          <p:nvPr>
            <p:ph type="title"/>
          </p:nvPr>
        </p:nvSpPr>
        <p:spPr/>
        <p:txBody>
          <a:bodyPr/>
          <a:lstStyle/>
          <a:p>
            <a:r>
              <a:rPr lang="en-US" dirty="0" smtClean="0"/>
              <a:t>Run 5 Event 324309</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7707386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61029" y="1870764"/>
            <a:ext cx="8272929" cy="4553211"/>
          </a:xfrm>
          <a:prstGeom prst="rect">
            <a:avLst/>
          </a:prstGeom>
        </p:spPr>
      </p:pic>
      <p:sp>
        <p:nvSpPr>
          <p:cNvPr id="2" name="Title 1"/>
          <p:cNvSpPr>
            <a:spLocks noGrp="1"/>
          </p:cNvSpPr>
          <p:nvPr>
            <p:ph type="title"/>
          </p:nvPr>
        </p:nvSpPr>
        <p:spPr/>
        <p:txBody>
          <a:bodyPr/>
          <a:lstStyle/>
          <a:p>
            <a:r>
              <a:rPr lang="en-US" dirty="0" smtClean="0"/>
              <a:t>Run 5 Event 326950</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1961029" y="1825625"/>
            <a:ext cx="8301998" cy="4598350"/>
          </a:xfrm>
          <a:prstGeom prst="rect">
            <a:avLst/>
          </a:prstGeom>
        </p:spPr>
      </p:pic>
    </p:spTree>
    <p:extLst>
      <p:ext uri="{BB962C8B-B14F-4D97-AF65-F5344CB8AC3E}">
        <p14:creationId xmlns:p14="http://schemas.microsoft.com/office/powerpoint/2010/main" val="5131549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961029" y="1870764"/>
            <a:ext cx="8272929" cy="4569149"/>
          </a:xfrm>
          <a:prstGeom prst="rect">
            <a:avLst/>
          </a:prstGeom>
        </p:spPr>
      </p:pic>
      <p:sp>
        <p:nvSpPr>
          <p:cNvPr id="2" name="Title 1"/>
          <p:cNvSpPr>
            <a:spLocks noGrp="1"/>
          </p:cNvSpPr>
          <p:nvPr>
            <p:ph type="title"/>
          </p:nvPr>
        </p:nvSpPr>
        <p:spPr/>
        <p:txBody>
          <a:bodyPr/>
          <a:lstStyle/>
          <a:p>
            <a:r>
              <a:rPr lang="en-US" dirty="0" smtClean="0"/>
              <a:t>Run 7 Event 65771</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9592197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61028" y="1870764"/>
            <a:ext cx="8274239" cy="4569149"/>
          </a:xfrm>
          <a:prstGeom prst="rect">
            <a:avLst/>
          </a:prstGeom>
        </p:spPr>
      </p:pic>
      <p:sp>
        <p:nvSpPr>
          <p:cNvPr id="2" name="Title 1"/>
          <p:cNvSpPr>
            <a:spLocks noGrp="1"/>
          </p:cNvSpPr>
          <p:nvPr>
            <p:ph type="title"/>
          </p:nvPr>
        </p:nvSpPr>
        <p:spPr/>
        <p:txBody>
          <a:bodyPr/>
          <a:lstStyle/>
          <a:p>
            <a:r>
              <a:rPr lang="en-US" dirty="0" smtClean="0"/>
              <a:t>Run 7 Event 90308</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0077119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61028" y="1870764"/>
            <a:ext cx="8281150" cy="4569149"/>
          </a:xfrm>
          <a:prstGeom prst="rect">
            <a:avLst/>
          </a:prstGeom>
        </p:spPr>
      </p:pic>
      <p:sp>
        <p:nvSpPr>
          <p:cNvPr id="2" name="Title 1"/>
          <p:cNvSpPr>
            <a:spLocks noGrp="1"/>
          </p:cNvSpPr>
          <p:nvPr>
            <p:ph type="title"/>
          </p:nvPr>
        </p:nvSpPr>
        <p:spPr/>
        <p:txBody>
          <a:bodyPr/>
          <a:lstStyle/>
          <a:p>
            <a:r>
              <a:rPr lang="en-US" dirty="0" smtClean="0"/>
              <a:t>Run </a:t>
            </a:r>
            <a:r>
              <a:rPr lang="en-US" dirty="0"/>
              <a:t>8</a:t>
            </a:r>
            <a:r>
              <a:rPr lang="en-US" dirty="0" smtClean="0"/>
              <a:t> Event 165420</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2768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61027" y="1870763"/>
            <a:ext cx="8290627" cy="4569149"/>
          </a:xfrm>
          <a:prstGeom prst="rect">
            <a:avLst/>
          </a:prstGeom>
        </p:spPr>
      </p:pic>
      <p:sp>
        <p:nvSpPr>
          <p:cNvPr id="2" name="Title 1"/>
          <p:cNvSpPr>
            <a:spLocks noGrp="1"/>
          </p:cNvSpPr>
          <p:nvPr>
            <p:ph type="title"/>
          </p:nvPr>
        </p:nvSpPr>
        <p:spPr/>
        <p:txBody>
          <a:bodyPr/>
          <a:lstStyle/>
          <a:p>
            <a:r>
              <a:rPr lang="en-US" dirty="0" smtClean="0"/>
              <a:t>Run </a:t>
            </a:r>
            <a:r>
              <a:rPr lang="en-US" dirty="0"/>
              <a:t>8</a:t>
            </a:r>
            <a:r>
              <a:rPr lang="en-US" dirty="0" smtClean="0"/>
              <a:t> Event 261100</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09178653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61027" y="1870763"/>
            <a:ext cx="8288064" cy="4569149"/>
          </a:xfrm>
          <a:prstGeom prst="rect">
            <a:avLst/>
          </a:prstGeom>
        </p:spPr>
      </p:pic>
      <p:sp>
        <p:nvSpPr>
          <p:cNvPr id="2" name="Title 1"/>
          <p:cNvSpPr>
            <a:spLocks noGrp="1"/>
          </p:cNvSpPr>
          <p:nvPr>
            <p:ph type="title"/>
          </p:nvPr>
        </p:nvSpPr>
        <p:spPr/>
        <p:txBody>
          <a:bodyPr/>
          <a:lstStyle/>
          <a:p>
            <a:r>
              <a:rPr lang="en-US" dirty="0" smtClean="0"/>
              <a:t>Run 10 Event 160001 (Double Alpha?)</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90615791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61026" y="1825625"/>
            <a:ext cx="8290627" cy="4548474"/>
          </a:xfrm>
          <a:prstGeom prst="rect">
            <a:avLst/>
          </a:prstGeom>
        </p:spPr>
      </p:pic>
      <p:sp>
        <p:nvSpPr>
          <p:cNvPr id="2" name="Title 1"/>
          <p:cNvSpPr>
            <a:spLocks noGrp="1"/>
          </p:cNvSpPr>
          <p:nvPr>
            <p:ph type="title"/>
          </p:nvPr>
        </p:nvSpPr>
        <p:spPr/>
        <p:txBody>
          <a:bodyPr/>
          <a:lstStyle/>
          <a:p>
            <a:r>
              <a:rPr lang="en-US" dirty="0" smtClean="0"/>
              <a:t>Run 10 Event 258053</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84056837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61026" y="1825626"/>
            <a:ext cx="8290627" cy="4587480"/>
          </a:xfrm>
          <a:prstGeom prst="rect">
            <a:avLst/>
          </a:prstGeom>
        </p:spPr>
      </p:pic>
      <p:sp>
        <p:nvSpPr>
          <p:cNvPr id="2" name="Title 1"/>
          <p:cNvSpPr>
            <a:spLocks noGrp="1"/>
          </p:cNvSpPr>
          <p:nvPr>
            <p:ph type="title"/>
          </p:nvPr>
        </p:nvSpPr>
        <p:spPr/>
        <p:txBody>
          <a:bodyPr/>
          <a:lstStyle/>
          <a:p>
            <a:r>
              <a:rPr lang="en-US" dirty="0" smtClean="0"/>
              <a:t>Run 12 Event 176748</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5329815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61025" y="1825624"/>
            <a:ext cx="8290627" cy="4584392"/>
          </a:xfrm>
          <a:prstGeom prst="rect">
            <a:avLst/>
          </a:prstGeom>
        </p:spPr>
      </p:pic>
      <p:sp>
        <p:nvSpPr>
          <p:cNvPr id="2" name="Title 1"/>
          <p:cNvSpPr>
            <a:spLocks noGrp="1"/>
          </p:cNvSpPr>
          <p:nvPr>
            <p:ph type="title"/>
          </p:nvPr>
        </p:nvSpPr>
        <p:spPr/>
        <p:txBody>
          <a:bodyPr/>
          <a:lstStyle/>
          <a:p>
            <a:r>
              <a:rPr lang="en-US" dirty="0" smtClean="0"/>
              <a:t>Run 14 Event 23030 </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0417576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36511</TotalTime>
  <Words>2119</Words>
  <Application>Microsoft Office PowerPoint</Application>
  <PresentationFormat>Widescreen</PresentationFormat>
  <Paragraphs>247</Paragraphs>
  <Slides>133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133</vt:i4>
      </vt:variant>
    </vt:vector>
  </HeadingPairs>
  <TitlesOfParts>
    <vt:vector size="137" baseType="lpstr">
      <vt:lpstr>Arial</vt:lpstr>
      <vt:lpstr>Calibri</vt:lpstr>
      <vt:lpstr>Calibri Light</vt:lpstr>
      <vt:lpstr>Office Theme</vt:lpstr>
      <vt:lpstr>e24joe</vt:lpstr>
      <vt:lpstr>06/03/2024</vt:lpstr>
      <vt:lpstr>152Eu Ge calibration runs</vt:lpstr>
      <vt:lpstr>Germanium Detectors’ XYZ</vt:lpstr>
      <vt:lpstr>228Th Decay Chain</vt:lpstr>
      <vt:lpstr>Gas Test run 0418 (run on 05/24/24, when gas had been flowing all day)</vt:lpstr>
      <vt:lpstr>Gas Test run 0421 (run on 05/29/24 as one of the first runs after not flowing gas for 5 days)</vt:lpstr>
      <vt:lpstr>Run 0003</vt:lpstr>
      <vt:lpstr>Run 0004</vt:lpstr>
      <vt:lpstr>Run 0005</vt:lpstr>
      <vt:lpstr>Run 0006</vt:lpstr>
      <vt:lpstr>Run 0007</vt:lpstr>
      <vt:lpstr>Run 0008</vt:lpstr>
      <vt:lpstr>Run 0010</vt:lpstr>
      <vt:lpstr>Run 0011</vt:lpstr>
      <vt:lpstr>Run 0012</vt:lpstr>
      <vt:lpstr>Run 0013</vt:lpstr>
      <vt:lpstr>Run 0014</vt:lpstr>
      <vt:lpstr>Run 0015</vt:lpstr>
      <vt:lpstr>Run 0016</vt:lpstr>
      <vt:lpstr>Run 0017</vt:lpstr>
      <vt:lpstr>Run 0018 (no 220Rn flow)</vt:lpstr>
      <vt:lpstr>Run 0019 (no 220Rn flow)</vt:lpstr>
      <vt:lpstr>Run 0020 (no 220Rn flow)</vt:lpstr>
      <vt:lpstr>Run 0021 (no 220Rn flow)</vt:lpstr>
      <vt:lpstr>Run 0022 (no 220Rn flow)</vt:lpstr>
      <vt:lpstr>Run 0023 (evacuated upstream)</vt:lpstr>
      <vt:lpstr>Run 0024 (evacuated upstream)</vt:lpstr>
      <vt:lpstr>Run 0025 (evacuated upstream)</vt:lpstr>
      <vt:lpstr>Run 0026 (evacuated upstream)</vt:lpstr>
      <vt:lpstr>Run 0027 (evacuated upstream)</vt:lpstr>
      <vt:lpstr>Run 0028 (Source Still Isolated, flow 24 sccm)</vt:lpstr>
      <vt:lpstr>Run 0029 (Source Still Isolated, flow 175 sccm)</vt:lpstr>
      <vt:lpstr>Run 0030 (Source Still Isolated, flow 521 sccm)</vt:lpstr>
      <vt:lpstr>Run 1</vt:lpstr>
      <vt:lpstr>Run 2</vt:lpstr>
      <vt:lpstr>Run 3</vt:lpstr>
      <vt:lpstr>Run 4</vt:lpstr>
      <vt:lpstr>Run 5</vt:lpstr>
      <vt:lpstr>Run 6</vt:lpstr>
      <vt:lpstr>Run 7</vt:lpstr>
      <vt:lpstr>Run 8</vt:lpstr>
      <vt:lpstr>Run 9</vt:lpstr>
      <vt:lpstr>Run 10</vt:lpstr>
      <vt:lpstr>Run 11</vt:lpstr>
      <vt:lpstr>Run 12</vt:lpstr>
      <vt:lpstr>Run 13</vt:lpstr>
      <vt:lpstr>Run 14</vt:lpstr>
      <vt:lpstr>Run 15</vt:lpstr>
      <vt:lpstr>Run 16</vt:lpstr>
      <vt:lpstr>Run 17</vt:lpstr>
      <vt:lpstr>Run 31</vt:lpstr>
      <vt:lpstr>228Th Decay Chain</vt:lpstr>
      <vt:lpstr>2024/06/10</vt:lpstr>
      <vt:lpstr>241Am and 224Ra Decays</vt:lpstr>
      <vt:lpstr>Evidence of 224Ra? (most likely Lead-212 or Lead-214)</vt:lpstr>
      <vt:lpstr>Look at Mesh and Ge timing spectra (run 0017)</vt:lpstr>
      <vt:lpstr>2D Hist with Mesh Spectrum and Gamma data (Run 0017)</vt:lpstr>
      <vt:lpstr>Mesh Energy Spectrum and fit (Run 0017) XIA</vt:lpstr>
      <vt:lpstr>Mesh Energy Spectrum and fit (Run 0017) GET</vt:lpstr>
      <vt:lpstr>2024/06/13 THURSDAY</vt:lpstr>
      <vt:lpstr>Fit Mesh with constrained FWHM</vt:lpstr>
      <vt:lpstr>Increased Flow Rate Tests, source is still bypassed, we are just looking at ‘bg’ (runs 27-30)</vt:lpstr>
      <vt:lpstr>Wall Effect Mystery</vt:lpstr>
      <vt:lpstr>Decay Timestamp plot runs 0018-0030 (fitted with 2 decay curves 10 hours and 3.6 days)</vt:lpstr>
      <vt:lpstr>2024/06/17 MONDAY</vt:lpstr>
      <vt:lpstr>Fit Mesh Spectrum by hand</vt:lpstr>
      <vt:lpstr>Reprocessed Earlier Runs so they are all using the following settings:</vt:lpstr>
      <vt:lpstr>Some problems processing larger runs</vt:lpstr>
      <vt:lpstr>Event estimate</vt:lpstr>
      <vt:lpstr>DNP Abstract</vt:lpstr>
      <vt:lpstr>DNP Meeting Categories:</vt:lpstr>
      <vt:lpstr>2024/06/24 MONDAY</vt:lpstr>
      <vt:lpstr>RvE for production runs 1-31 (no veto) early runs with bad gain included</vt:lpstr>
      <vt:lpstr>RvE for production runs 1-31 (vetoed on &gt;150) early runs with bad gain included</vt:lpstr>
      <vt:lpstr>RvE with cut on 6 MeV &amp; 150 veto condition</vt:lpstr>
      <vt:lpstr>RvE with cut on 8 MeV &amp; 150 veto condition</vt:lpstr>
      <vt:lpstr>Run 31 was the first run we introduced the source after a week of isolation</vt:lpstr>
      <vt:lpstr>Run 1 Event 155318 (crosstalk between vetos and adjacent pads)</vt:lpstr>
      <vt:lpstr>Run 3 Event 1093</vt:lpstr>
      <vt:lpstr>Run 3 Event 1614</vt:lpstr>
      <vt:lpstr>Run 5 Event 50650</vt:lpstr>
      <vt:lpstr>Run 5 Event 85566</vt:lpstr>
      <vt:lpstr>Run 5 Event 103991</vt:lpstr>
      <vt:lpstr>Run 5 Event 110804</vt:lpstr>
      <vt:lpstr>Run 5 Event 113758</vt:lpstr>
      <vt:lpstr>Run 5 Event 162886</vt:lpstr>
      <vt:lpstr>Run 5 Event 245601</vt:lpstr>
      <vt:lpstr>Run 5 Event 295365</vt:lpstr>
      <vt:lpstr>Run 5 Event 324309</vt:lpstr>
      <vt:lpstr>Run 5 Event 326950</vt:lpstr>
      <vt:lpstr>Run 7 Event 65771</vt:lpstr>
      <vt:lpstr>Run 7 Event 90308</vt:lpstr>
      <vt:lpstr>Run 8 Event 165420</vt:lpstr>
      <vt:lpstr>Run 8 Event 261100</vt:lpstr>
      <vt:lpstr>Run 10 Event 160001 (Double Alpha?)</vt:lpstr>
      <vt:lpstr>Run 10 Event 258053</vt:lpstr>
      <vt:lpstr>Run 12 Event 176748</vt:lpstr>
      <vt:lpstr>Run 14 Event 23030 </vt:lpstr>
      <vt:lpstr>Run 14 Event 53275</vt:lpstr>
      <vt:lpstr>Run 14 Event 71891 (?)</vt:lpstr>
      <vt:lpstr>Run 14 Event 247782 (accidental coin?)</vt:lpstr>
      <vt:lpstr>Run 15 Event 137612 (scatter?)</vt:lpstr>
      <vt:lpstr>Run 16 Event 110785</vt:lpstr>
      <vt:lpstr>Run 16 Event 152872</vt:lpstr>
      <vt:lpstr>Run 31 Event 63736</vt:lpstr>
      <vt:lpstr>Run 31 Event 193219</vt:lpstr>
      <vt:lpstr>Run 31 Event 213088</vt:lpstr>
      <vt:lpstr>I want to confirm the back half of the decay chain is mainly decaying on the cathode</vt:lpstr>
      <vt:lpstr>Same plot as previous slide with veto condition enabled</vt:lpstr>
      <vt:lpstr>Plotted Angular distribution weighted by 1/sin(theta)</vt:lpstr>
      <vt:lpstr>2024/06/27 THURSDAY</vt:lpstr>
      <vt:lpstr>Cut on 6 MeV blob and looked at range projection to see if we can distinguish peaks</vt:lpstr>
      <vt:lpstr>ATTPCROOT Efficiency Sim to determine ratio of detected events</vt:lpstr>
      <vt:lpstr>Using PCA to extract ranges (run_0017)</vt:lpstr>
      <vt:lpstr>Data Estimate (up to run 46)</vt:lpstr>
      <vt:lpstr>Processing Run 49 gave this message, but seemed to complete the processing</vt:lpstr>
      <vt:lpstr>PowerPoint Presentation</vt:lpstr>
      <vt:lpstr>PowerPoint Presentation</vt:lpstr>
      <vt:lpstr>PowerPoint Presentation</vt:lpstr>
      <vt:lpstr>PowerPoint Presentation</vt:lpstr>
      <vt:lpstr>Gain matching GET energy spectra on a sub run basis</vt:lpstr>
      <vt:lpstr>Tchain gamma data together to look for alpha-gamma events</vt:lpstr>
      <vt:lpstr>Looking for 232U in the gamma data</vt:lpstr>
      <vt:lpstr>Python GUI graphical cut</vt:lpstr>
      <vt:lpstr>Testing attpc merger with evt and graw files</vt:lpstr>
      <vt:lpstr>Convection/Diffusion Model for Radon distribution in the TPC active area</vt:lpstr>
      <vt:lpstr>FYI Slides</vt:lpstr>
      <vt:lpstr>CHANGING GAS PRESSURE running ATTPCROOT</vt:lpstr>
      <vt:lpstr>Evt to root files</vt:lpstr>
      <vt:lpstr>Chain loading root files</vt:lpstr>
      <vt:lpstr>Checking energy resolution at higher pressure with Michael Roosa’s code</vt:lpstr>
      <vt:lpstr>Argonne Cf source</vt:lpstr>
    </vt:vector>
  </TitlesOfParts>
  <Company>MSU NSCL/FRIB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Dopfer, Joseph</dc:creator>
  <cp:lastModifiedBy>Dopfer, Joseph</cp:lastModifiedBy>
  <cp:revision>171</cp:revision>
  <dcterms:created xsi:type="dcterms:W3CDTF">2024-06-03T20:11:24Z</dcterms:created>
  <dcterms:modified xsi:type="dcterms:W3CDTF">2024-07-02T13:55:37Z</dcterms:modified>
</cp:coreProperties>
</file>