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74" r:id="rId3"/>
    <p:sldId id="271" r:id="rId4"/>
    <p:sldId id="272" r:id="rId5"/>
    <p:sldId id="273" r:id="rId6"/>
    <p:sldId id="280" r:id="rId7"/>
    <p:sldId id="275" r:id="rId8"/>
    <p:sldId id="282" r:id="rId9"/>
    <p:sldId id="276" r:id="rId10"/>
    <p:sldId id="283" r:id="rId11"/>
    <p:sldId id="277" r:id="rId12"/>
    <p:sldId id="264" r:id="rId13"/>
    <p:sldId id="262" r:id="rId14"/>
    <p:sldId id="267" r:id="rId15"/>
    <p:sldId id="281" r:id="rId16"/>
    <p:sldId id="279" r:id="rId17"/>
  </p:sldIdLst>
  <p:sldSz cx="12192000" cy="6858000"/>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445"/>
    <a:srgbClr val="18453B"/>
    <a:srgbClr val="00FFFF"/>
    <a:srgbClr val="FF00FF"/>
    <a:srgbClr val="00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660" autoAdjust="0"/>
  </p:normalViewPr>
  <p:slideViewPr>
    <p:cSldViewPr snapToGrid="0">
      <p:cViewPr varScale="1">
        <p:scale>
          <a:sx n="103" d="100"/>
          <a:sy n="103" d="100"/>
        </p:scale>
        <p:origin x="150" y="1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5138"/>
          </a:xfrm>
          <a:prstGeom prst="rect">
            <a:avLst/>
          </a:prstGeom>
        </p:spPr>
        <p:txBody>
          <a:bodyPr vert="horz" lIns="91440" tIns="45720" rIns="91440" bIns="45720" rtlCol="0"/>
          <a:lstStyle>
            <a:lvl1pPr algn="r">
              <a:defRPr sz="1200"/>
            </a:lvl1pPr>
          </a:lstStyle>
          <a:p>
            <a:fld id="{739217DF-5C2A-432A-A266-4EF1DE2802E6}" type="datetimeFigureOut">
              <a:rPr lang="en-US" smtClean="0"/>
              <a:t>4/25/2014</a:t>
            </a:fld>
            <a:endParaRPr lang="en-US"/>
          </a:p>
        </p:txBody>
      </p:sp>
      <p:sp>
        <p:nvSpPr>
          <p:cNvPr id="4" name="Footer Placeholder 3"/>
          <p:cNvSpPr>
            <a:spLocks noGrp="1"/>
          </p:cNvSpPr>
          <p:nvPr>
            <p:ph type="ftr" sz="quarter" idx="2"/>
          </p:nvPr>
        </p:nvSpPr>
        <p:spPr>
          <a:xfrm>
            <a:off x="0" y="8805863"/>
            <a:ext cx="3032125"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05863"/>
            <a:ext cx="3032125" cy="465137"/>
          </a:xfrm>
          <a:prstGeom prst="rect">
            <a:avLst/>
          </a:prstGeom>
        </p:spPr>
        <p:txBody>
          <a:bodyPr vert="horz" lIns="91440" tIns="45720" rIns="91440" bIns="45720" rtlCol="0" anchor="b"/>
          <a:lstStyle>
            <a:lvl1pPr algn="r">
              <a:defRPr sz="1200"/>
            </a:lvl1pPr>
          </a:lstStyle>
          <a:p>
            <a:fld id="{0B33764F-9180-4032-B216-BEC08BEE0025}" type="slidenum">
              <a:rPr lang="en-US" smtClean="0"/>
              <a:t>‹#›</a:t>
            </a:fld>
            <a:endParaRPr lang="en-US"/>
          </a:p>
        </p:txBody>
      </p:sp>
    </p:spTree>
    <p:extLst>
      <p:ext uri="{BB962C8B-B14F-4D97-AF65-F5344CB8AC3E}">
        <p14:creationId xmlns:p14="http://schemas.microsoft.com/office/powerpoint/2010/main" val="2151610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516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63744" y="0"/>
            <a:ext cx="3032337" cy="465160"/>
          </a:xfrm>
          <a:prstGeom prst="rect">
            <a:avLst/>
          </a:prstGeom>
        </p:spPr>
        <p:txBody>
          <a:bodyPr vert="horz" lIns="92958" tIns="46479" rIns="92958" bIns="46479" rtlCol="0"/>
          <a:lstStyle>
            <a:lvl1pPr algn="r">
              <a:defRPr sz="1200"/>
            </a:lvl1pPr>
          </a:lstStyle>
          <a:p>
            <a:fld id="{49F8A6AD-09EF-4539-8ACA-6C32C31FC74C}" type="datetimeFigureOut">
              <a:rPr lang="en-US" smtClean="0"/>
              <a:t>4/25/2014</a:t>
            </a:fld>
            <a:endParaRPr lang="en-US"/>
          </a:p>
        </p:txBody>
      </p:sp>
      <p:sp>
        <p:nvSpPr>
          <p:cNvPr id="4" name="Slide Image Placeholder 3"/>
          <p:cNvSpPr>
            <a:spLocks noGrp="1" noRot="1" noChangeAspect="1"/>
          </p:cNvSpPr>
          <p:nvPr>
            <p:ph type="sldImg" idx="2"/>
          </p:nvPr>
        </p:nvSpPr>
        <p:spPr>
          <a:xfrm>
            <a:off x="717550" y="1158875"/>
            <a:ext cx="5562600" cy="3128963"/>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9770" y="4461669"/>
            <a:ext cx="5598160" cy="3650456"/>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2337" cy="465159"/>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05841"/>
            <a:ext cx="3032337" cy="465159"/>
          </a:xfrm>
          <a:prstGeom prst="rect">
            <a:avLst/>
          </a:prstGeom>
        </p:spPr>
        <p:txBody>
          <a:bodyPr vert="horz" lIns="92958" tIns="46479" rIns="92958" bIns="46479" rtlCol="0" anchor="b"/>
          <a:lstStyle>
            <a:lvl1pPr algn="r">
              <a:defRPr sz="1200"/>
            </a:lvl1pPr>
          </a:lstStyle>
          <a:p>
            <a:fld id="{F90E5668-CC5F-4E7D-8118-1B8E447B7DF2}" type="slidenum">
              <a:rPr lang="en-US" smtClean="0"/>
              <a:t>‹#›</a:t>
            </a:fld>
            <a:endParaRPr lang="en-US"/>
          </a:p>
        </p:txBody>
      </p:sp>
    </p:spTree>
    <p:extLst>
      <p:ext uri="{BB962C8B-B14F-4D97-AF65-F5344CB8AC3E}">
        <p14:creationId xmlns:p14="http://schemas.microsoft.com/office/powerpoint/2010/main" val="1516808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58875"/>
            <a:ext cx="5562600" cy="31289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E5668-CC5F-4E7D-8118-1B8E447B7DF2}" type="slidenum">
              <a:rPr lang="en-US" smtClean="0"/>
              <a:t>1</a:t>
            </a:fld>
            <a:endParaRPr lang="en-US"/>
          </a:p>
        </p:txBody>
      </p:sp>
    </p:spTree>
    <p:extLst>
      <p:ext uri="{BB962C8B-B14F-4D97-AF65-F5344CB8AC3E}">
        <p14:creationId xmlns:p14="http://schemas.microsoft.com/office/powerpoint/2010/main" val="118352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X-ray </a:t>
            </a:r>
            <a:r>
              <a:rPr lang="en-US" dirty="0" err="1" smtClean="0"/>
              <a:t>bursters</a:t>
            </a:r>
            <a:r>
              <a:rPr lang="en-US" dirty="0" smtClean="0"/>
              <a:t> are explosions on the surface of neutron stars which accrete material from a companion star in a stellar binary system. They are </a:t>
            </a:r>
            <a:r>
              <a:rPr lang="en-US" dirty="0" err="1" smtClean="0"/>
              <a:t>characterised</a:t>
            </a:r>
            <a:r>
              <a:rPr lang="en-US" dirty="0" smtClean="0"/>
              <a:t> by intense short-lived bursts of X-rays. A key question about such explosions is the trigger for the break-out from the hot-CNO cycle into the </a:t>
            </a:r>
            <a:r>
              <a:rPr lang="en-US" dirty="0" err="1" smtClean="0"/>
              <a:t>rp</a:t>
            </a:r>
            <a:r>
              <a:rPr lang="en-US" dirty="0" smtClean="0"/>
              <a:t>-process.</a:t>
            </a:r>
          </a:p>
          <a:p>
            <a:r>
              <a:rPr lang="en-US" dirty="0" smtClean="0"/>
              <a:t>There are a number of reactions of interest in terms of the break-out from the hot-CNO cycle. These include </a:t>
            </a:r>
            <a:r>
              <a:rPr lang="en-US" baseline="30000" dirty="0" smtClean="0"/>
              <a:t>15</a:t>
            </a:r>
            <a:r>
              <a:rPr lang="en-US" dirty="0" smtClean="0"/>
              <a:t>O(α,γ), </a:t>
            </a:r>
            <a:r>
              <a:rPr lang="en-US" baseline="30000" dirty="0" smtClean="0"/>
              <a:t>14</a:t>
            </a:r>
            <a:r>
              <a:rPr lang="en-US" dirty="0" smtClean="0"/>
              <a:t>O(α,p) and </a:t>
            </a:r>
            <a:r>
              <a:rPr lang="en-US" baseline="30000" dirty="0" smtClean="0"/>
              <a:t>18</a:t>
            </a:r>
            <a:r>
              <a:rPr lang="en-US" dirty="0" smtClean="0"/>
              <a:t>Ne(α,p). Ideally, we would study these reactions directly and obtain astrophysical reaction rates for them for the complete temperature regime of interest. In practice, this is extremely challenging as each of the nuclei are short-lived radioactive species. Such nuclei can be produced as accelerated radioactive beams at facilities such as Oak Ridge National Laboratory in the US, REX-ISOLDE in CERN, ISAC in Vancouver and CRIB in Japan. It has not been possible, however, to obtain these beams with sufficient intensity to make direct measurements with a useful precision, or at energies corresponding to sufficiently low temperatures.</a:t>
            </a:r>
          </a:p>
          <a:p>
            <a:endParaRPr lang="en-US" dirty="0"/>
          </a:p>
        </p:txBody>
      </p:sp>
      <p:sp>
        <p:nvSpPr>
          <p:cNvPr id="4" name="Slide Number Placeholder 3"/>
          <p:cNvSpPr>
            <a:spLocks noGrp="1"/>
          </p:cNvSpPr>
          <p:nvPr>
            <p:ph type="sldNum" sz="quarter" idx="10"/>
          </p:nvPr>
        </p:nvSpPr>
        <p:spPr/>
        <p:txBody>
          <a:bodyPr/>
          <a:lstStyle/>
          <a:p>
            <a:fld id="{F90E5668-CC5F-4E7D-8118-1B8E447B7DF2}" type="slidenum">
              <a:rPr lang="en-US" smtClean="0"/>
              <a:t>3</a:t>
            </a:fld>
            <a:endParaRPr lang="en-US"/>
          </a:p>
        </p:txBody>
      </p:sp>
    </p:spTree>
    <p:extLst>
      <p:ext uri="{BB962C8B-B14F-4D97-AF65-F5344CB8AC3E}">
        <p14:creationId xmlns:p14="http://schemas.microsoft.com/office/powerpoint/2010/main" val="19403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E5668-CC5F-4E7D-8118-1B8E447B7DF2}" type="slidenum">
              <a:rPr lang="en-US" smtClean="0"/>
              <a:t>4</a:t>
            </a:fld>
            <a:endParaRPr lang="en-US"/>
          </a:p>
        </p:txBody>
      </p:sp>
    </p:spTree>
    <p:extLst>
      <p:ext uri="{BB962C8B-B14F-4D97-AF65-F5344CB8AC3E}">
        <p14:creationId xmlns:p14="http://schemas.microsoft.com/office/powerpoint/2010/main" val="3523166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E5668-CC5F-4E7D-8118-1B8E447B7DF2}" type="slidenum">
              <a:rPr lang="en-US" smtClean="0"/>
              <a:t>9</a:t>
            </a:fld>
            <a:endParaRPr lang="en-US"/>
          </a:p>
        </p:txBody>
      </p:sp>
    </p:spTree>
    <p:extLst>
      <p:ext uri="{BB962C8B-B14F-4D97-AF65-F5344CB8AC3E}">
        <p14:creationId xmlns:p14="http://schemas.microsoft.com/office/powerpoint/2010/main" val="256432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4E64A61D-6282-8B4E-BE3E-B601DCB26877}" type="slidenum">
              <a:rPr lang="en-US" smtClean="0"/>
              <a:t>11</a:t>
            </a:fld>
            <a:endParaRPr lang="en-US"/>
          </a:p>
        </p:txBody>
      </p:sp>
    </p:spTree>
    <p:extLst>
      <p:ext uri="{BB962C8B-B14F-4D97-AF65-F5344CB8AC3E}">
        <p14:creationId xmlns:p14="http://schemas.microsoft.com/office/powerpoint/2010/main" val="2968444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18453B"/>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18453B"/>
                </a:solidFill>
                <a:latin typeface="Helvetica" panose="020B0604020202020204" pitchFamily="34" charset="0"/>
                <a:cs typeface="Helvetica"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04/25/2014</a:t>
            </a:r>
            <a:endParaRPr lang="en-US"/>
          </a:p>
        </p:txBody>
      </p:sp>
      <p:sp>
        <p:nvSpPr>
          <p:cNvPr id="5" name="Footer Placeholder 4"/>
          <p:cNvSpPr>
            <a:spLocks noGrp="1"/>
          </p:cNvSpPr>
          <p:nvPr>
            <p:ph type="ftr" sz="quarter" idx="11"/>
          </p:nvPr>
        </p:nvSpPr>
        <p:spPr/>
        <p:txBody>
          <a:bodyPr/>
          <a:lstStyle/>
          <a:p>
            <a:r>
              <a:rPr lang="en-US" smtClean="0"/>
              <a:t>David Perez Loureiro</a:t>
            </a:r>
            <a:endParaRPr lang="en-US"/>
          </a:p>
        </p:txBody>
      </p:sp>
      <p:sp>
        <p:nvSpPr>
          <p:cNvPr id="6" name="Slide Number Placeholder 5"/>
          <p:cNvSpPr>
            <a:spLocks noGrp="1"/>
          </p:cNvSpPr>
          <p:nvPr>
            <p:ph type="sldNum" sz="quarter" idx="12"/>
          </p:nvPr>
        </p:nvSpPr>
        <p:spPr/>
        <p:txBody>
          <a:bodyPr/>
          <a:lstStyle/>
          <a:p>
            <a:fld id="{545F7DD1-236F-4152-9DB8-B205D1383C26}" type="slidenum">
              <a:rPr lang="en-US" smtClean="0"/>
              <a:t>‹#›</a:t>
            </a:fld>
            <a:endParaRPr lang="en-US"/>
          </a:p>
        </p:txBody>
      </p:sp>
      <p:sp>
        <p:nvSpPr>
          <p:cNvPr id="16" name="Date Placeholder 3"/>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04/25/2014</a:t>
            </a:r>
            <a:endParaRPr lang="en-US"/>
          </a:p>
        </p:txBody>
      </p:sp>
      <p:sp>
        <p:nvSpPr>
          <p:cNvPr id="17" name="Footer Placeholder 4"/>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a:p>
        </p:txBody>
      </p:sp>
      <p:sp>
        <p:nvSpPr>
          <p:cNvPr id="18" name="Slide Number Placeholder 5"/>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endParaRPr lang="en-US"/>
          </a:p>
        </p:txBody>
      </p:sp>
      <p:sp>
        <p:nvSpPr>
          <p:cNvPr id="19" name="Rectangle 18"/>
          <p:cNvSpPr/>
          <p:nvPr userDrawn="1"/>
        </p:nvSpPr>
        <p:spPr>
          <a:xfrm rot="5400000">
            <a:off x="6203506" y="869506"/>
            <a:ext cx="568712" cy="11408275"/>
          </a:xfrm>
          <a:prstGeom prst="rect">
            <a:avLst/>
          </a:prstGeom>
          <a:solidFill>
            <a:srgbClr val="016445"/>
          </a:solidFill>
          <a:ln>
            <a:solidFill>
              <a:srgbClr val="016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18001" y="-11151"/>
            <a:ext cx="479502" cy="6858000"/>
          </a:xfrm>
          <a:prstGeom prst="rect">
            <a:avLst/>
          </a:prstGeom>
          <a:solidFill>
            <a:srgbClr val="016445"/>
          </a:solidFill>
          <a:ln>
            <a:solidFill>
              <a:srgbClr val="016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descr="http://www.nscl.msu.edu/~wrede/nscl_logo.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0" y="5876692"/>
            <a:ext cx="791855" cy="99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3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04/25/2014</a:t>
            </a:r>
            <a:endParaRPr lang="en-US"/>
          </a:p>
        </p:txBody>
      </p:sp>
      <p:sp>
        <p:nvSpPr>
          <p:cNvPr id="5" name="Footer Placeholder 4"/>
          <p:cNvSpPr>
            <a:spLocks noGrp="1"/>
          </p:cNvSpPr>
          <p:nvPr>
            <p:ph type="ftr" sz="quarter" idx="11"/>
          </p:nvPr>
        </p:nvSpPr>
        <p:spPr/>
        <p:txBody>
          <a:bodyPr/>
          <a:lstStyle/>
          <a:p>
            <a:r>
              <a:rPr lang="en-US" smtClean="0"/>
              <a:t>David Perez Loureiro</a:t>
            </a:r>
            <a:endParaRPr lang="en-US"/>
          </a:p>
        </p:txBody>
      </p:sp>
      <p:sp>
        <p:nvSpPr>
          <p:cNvPr id="6" name="Slide Number Placeholder 5"/>
          <p:cNvSpPr>
            <a:spLocks noGrp="1"/>
          </p:cNvSpPr>
          <p:nvPr>
            <p:ph type="sldNum" sz="quarter" idx="12"/>
          </p:nvPr>
        </p:nvSpPr>
        <p:spPr/>
        <p:txBody>
          <a:bodyPr/>
          <a:lstStyle/>
          <a:p>
            <a:fld id="{545F7DD1-236F-4152-9DB8-B205D1383C26}" type="slidenum">
              <a:rPr lang="en-US" smtClean="0"/>
              <a:t>‹#›</a:t>
            </a:fld>
            <a:endParaRPr lang="en-US"/>
          </a:p>
        </p:txBody>
      </p:sp>
      <p:sp>
        <p:nvSpPr>
          <p:cNvPr id="7" name="Date Placeholder 1"/>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04/25/2014</a:t>
            </a:r>
            <a:endParaRPr lang="en-US"/>
          </a:p>
        </p:txBody>
      </p:sp>
      <p:sp>
        <p:nvSpPr>
          <p:cNvPr id="8" name="Footer Placeholder 2"/>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a:p>
        </p:txBody>
      </p:sp>
      <p:sp>
        <p:nvSpPr>
          <p:cNvPr id="9" name="Slide Number Placeholder 3"/>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endParaRPr lang="en-US"/>
          </a:p>
        </p:txBody>
      </p:sp>
      <p:sp>
        <p:nvSpPr>
          <p:cNvPr id="10" name="Rectangle 9"/>
          <p:cNvSpPr/>
          <p:nvPr userDrawn="1"/>
        </p:nvSpPr>
        <p:spPr>
          <a:xfrm rot="5400000">
            <a:off x="6203506" y="869506"/>
            <a:ext cx="568712" cy="11408275"/>
          </a:xfrm>
          <a:prstGeom prst="rect">
            <a:avLst/>
          </a:prstGeom>
          <a:solidFill>
            <a:srgbClr val="016445"/>
          </a:solidFill>
          <a:ln>
            <a:solidFill>
              <a:srgbClr val="016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8001" y="-11151"/>
            <a:ext cx="479502" cy="6858000"/>
          </a:xfrm>
          <a:prstGeom prst="rect">
            <a:avLst/>
          </a:prstGeom>
          <a:solidFill>
            <a:srgbClr val="016445"/>
          </a:solidFill>
          <a:ln>
            <a:solidFill>
              <a:srgbClr val="016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04/25/2014</a:t>
            </a:r>
            <a:endParaRPr lang="en-US" dirty="0"/>
          </a:p>
        </p:txBody>
      </p:sp>
      <p:sp>
        <p:nvSpPr>
          <p:cNvPr id="13"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dirty="0"/>
          </a:p>
        </p:txBody>
      </p:sp>
      <p:sp>
        <p:nvSpPr>
          <p:cNvPr id="14"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r>
              <a:rPr lang="en-US" dirty="0" smtClean="0"/>
              <a:t>/16</a:t>
            </a:r>
            <a:endParaRPr lang="en-US" dirty="0"/>
          </a:p>
        </p:txBody>
      </p:sp>
      <p:pic>
        <p:nvPicPr>
          <p:cNvPr id="15" name="Picture 2" descr="http://www.nscl.msu.edu/~wrede/nscl_logo.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0" y="5876692"/>
            <a:ext cx="791855" cy="9924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nscl.msu.edu/%7Ewrede/msu_logo_pos.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04581" y="19439"/>
            <a:ext cx="2381250" cy="81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6232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04/25/2014</a:t>
            </a:r>
            <a:endParaRPr lang="en-US"/>
          </a:p>
        </p:txBody>
      </p:sp>
      <p:sp>
        <p:nvSpPr>
          <p:cNvPr id="5" name="Footer Placeholder 4"/>
          <p:cNvSpPr>
            <a:spLocks noGrp="1"/>
          </p:cNvSpPr>
          <p:nvPr>
            <p:ph type="ftr" sz="quarter" idx="11"/>
          </p:nvPr>
        </p:nvSpPr>
        <p:spPr/>
        <p:txBody>
          <a:bodyPr/>
          <a:lstStyle/>
          <a:p>
            <a:r>
              <a:rPr lang="en-US" smtClean="0"/>
              <a:t>David Perez Loureiro</a:t>
            </a:r>
            <a:endParaRPr lang="en-US"/>
          </a:p>
        </p:txBody>
      </p:sp>
      <p:sp>
        <p:nvSpPr>
          <p:cNvPr id="6" name="Slide Number Placeholder 5"/>
          <p:cNvSpPr>
            <a:spLocks noGrp="1"/>
          </p:cNvSpPr>
          <p:nvPr>
            <p:ph type="sldNum" sz="quarter" idx="12"/>
          </p:nvPr>
        </p:nvSpPr>
        <p:spPr/>
        <p:txBody>
          <a:bodyPr/>
          <a:lstStyle/>
          <a:p>
            <a:fld id="{545F7DD1-236F-4152-9DB8-B205D1383C26}" type="slidenum">
              <a:rPr lang="en-US" smtClean="0"/>
              <a:t>‹#›</a:t>
            </a:fld>
            <a:endParaRPr lang="en-US"/>
          </a:p>
        </p:txBody>
      </p:sp>
      <p:sp>
        <p:nvSpPr>
          <p:cNvPr id="7" name="Date Placeholder 1"/>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04/25/2014</a:t>
            </a:r>
            <a:endParaRPr lang="en-US"/>
          </a:p>
        </p:txBody>
      </p:sp>
      <p:sp>
        <p:nvSpPr>
          <p:cNvPr id="8" name="Footer Placeholder 2"/>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a:p>
        </p:txBody>
      </p:sp>
      <p:sp>
        <p:nvSpPr>
          <p:cNvPr id="9" name="Slide Number Placeholder 3"/>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endParaRPr lang="en-US"/>
          </a:p>
        </p:txBody>
      </p:sp>
      <p:sp>
        <p:nvSpPr>
          <p:cNvPr id="10" name="Rectangle 9"/>
          <p:cNvSpPr/>
          <p:nvPr userDrawn="1"/>
        </p:nvSpPr>
        <p:spPr>
          <a:xfrm rot="5400000">
            <a:off x="6203506" y="869506"/>
            <a:ext cx="568712" cy="11408275"/>
          </a:xfrm>
          <a:prstGeom prst="rect">
            <a:avLst/>
          </a:prstGeom>
          <a:solidFill>
            <a:srgbClr val="016445"/>
          </a:solidFill>
          <a:ln>
            <a:solidFill>
              <a:srgbClr val="016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8001" y="-11151"/>
            <a:ext cx="479502" cy="6858000"/>
          </a:xfrm>
          <a:prstGeom prst="rect">
            <a:avLst/>
          </a:prstGeom>
          <a:solidFill>
            <a:srgbClr val="016445"/>
          </a:solidFill>
          <a:ln>
            <a:solidFill>
              <a:srgbClr val="016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04/25/2014</a:t>
            </a:r>
            <a:endParaRPr lang="en-US" dirty="0"/>
          </a:p>
        </p:txBody>
      </p:sp>
      <p:sp>
        <p:nvSpPr>
          <p:cNvPr id="13"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dirty="0"/>
          </a:p>
        </p:txBody>
      </p:sp>
      <p:sp>
        <p:nvSpPr>
          <p:cNvPr id="14"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r>
              <a:rPr lang="en-US" dirty="0" smtClean="0"/>
              <a:t>/15</a:t>
            </a:r>
            <a:endParaRPr lang="en-US" dirty="0"/>
          </a:p>
        </p:txBody>
      </p:sp>
      <p:pic>
        <p:nvPicPr>
          <p:cNvPr id="15" name="Picture 2" descr="http://www.nscl.msu.edu/~wrede/nscl_logo.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0" y="5876692"/>
            <a:ext cx="791855" cy="9924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nscl.msu.edu/%7Ewrede/msu_logo_pos.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04581" y="19439"/>
            <a:ext cx="2381250" cy="81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4193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8453B"/>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18453B"/>
                </a:solidFill>
              </a:defRPr>
            </a:lvl1pPr>
            <a:lvl2pPr>
              <a:defRPr>
                <a:solidFill>
                  <a:srgbClr val="18453B"/>
                </a:solidFill>
              </a:defRPr>
            </a:lvl2pPr>
            <a:lvl3pPr>
              <a:defRPr>
                <a:solidFill>
                  <a:srgbClr val="18453B"/>
                </a:solidFill>
              </a:defRPr>
            </a:lvl3pPr>
            <a:lvl4pPr>
              <a:defRPr>
                <a:solidFill>
                  <a:srgbClr val="18453B"/>
                </a:solidFill>
              </a:defRPr>
            </a:lvl4pPr>
            <a:lvl5pPr>
              <a:defRPr>
                <a:solidFill>
                  <a:srgbClr val="18453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04/25/2014</a:t>
            </a:r>
            <a:endParaRPr lang="en-US"/>
          </a:p>
        </p:txBody>
      </p:sp>
      <p:sp>
        <p:nvSpPr>
          <p:cNvPr id="5" name="Footer Placeholder 4"/>
          <p:cNvSpPr>
            <a:spLocks noGrp="1"/>
          </p:cNvSpPr>
          <p:nvPr>
            <p:ph type="ftr" sz="quarter" idx="11"/>
          </p:nvPr>
        </p:nvSpPr>
        <p:spPr/>
        <p:txBody>
          <a:bodyPr/>
          <a:lstStyle/>
          <a:p>
            <a:r>
              <a:rPr lang="en-US" smtClean="0"/>
              <a:t>David Perez Loureiro</a:t>
            </a:r>
            <a:endParaRPr lang="en-US"/>
          </a:p>
        </p:txBody>
      </p:sp>
      <p:sp>
        <p:nvSpPr>
          <p:cNvPr id="6" name="Slide Number Placeholder 5"/>
          <p:cNvSpPr>
            <a:spLocks noGrp="1"/>
          </p:cNvSpPr>
          <p:nvPr>
            <p:ph type="sldNum" sz="quarter" idx="12"/>
          </p:nvPr>
        </p:nvSpPr>
        <p:spPr/>
        <p:txBody>
          <a:bodyPr/>
          <a:lstStyle/>
          <a:p>
            <a:fld id="{545F7DD1-236F-4152-9DB8-B205D1383C26}" type="slidenum">
              <a:rPr lang="en-US" smtClean="0"/>
              <a:t>‹#›</a:t>
            </a:fld>
            <a:endParaRPr lang="en-US"/>
          </a:p>
        </p:txBody>
      </p:sp>
      <p:sp>
        <p:nvSpPr>
          <p:cNvPr id="7" name="Rectangle 6"/>
          <p:cNvSpPr/>
          <p:nvPr userDrawn="1"/>
        </p:nvSpPr>
        <p:spPr>
          <a:xfrm rot="5400000">
            <a:off x="6203506" y="869506"/>
            <a:ext cx="568712" cy="11408275"/>
          </a:xfrm>
          <a:prstGeom prst="rect">
            <a:avLst/>
          </a:prstGeom>
          <a:solidFill>
            <a:srgbClr val="016445"/>
          </a:solidFill>
          <a:ln>
            <a:solidFill>
              <a:srgbClr val="016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8001" y="-11151"/>
            <a:ext cx="479502" cy="6858000"/>
          </a:xfrm>
          <a:prstGeom prst="rect">
            <a:avLst/>
          </a:prstGeom>
          <a:solidFill>
            <a:srgbClr val="016445"/>
          </a:solidFill>
          <a:ln>
            <a:solidFill>
              <a:srgbClr val="016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04/25/2014</a:t>
            </a:r>
            <a:endParaRPr lang="en-US" dirty="0"/>
          </a:p>
        </p:txBody>
      </p:sp>
      <p:sp>
        <p:nvSpPr>
          <p:cNvPr id="10"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dirty="0"/>
          </a:p>
        </p:txBody>
      </p:sp>
      <p:sp>
        <p:nvSpPr>
          <p:cNvPr id="11"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r>
              <a:rPr lang="en-US" dirty="0" smtClean="0"/>
              <a:t>/</a:t>
            </a:r>
            <a:r>
              <a:rPr lang="en-US" dirty="0" smtClean="0"/>
              <a:t>16</a:t>
            </a:r>
            <a:endParaRPr lang="en-US" dirty="0" smtClean="0"/>
          </a:p>
        </p:txBody>
      </p:sp>
      <p:pic>
        <p:nvPicPr>
          <p:cNvPr id="12" name="Picture 2" descr="http://www.nscl.msu.edu/~wrede/nscl_logo.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0" y="5876692"/>
            <a:ext cx="791855" cy="9924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nscl.msu.edu/%7Ewrede/msu_logo_pos.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04581" y="19439"/>
            <a:ext cx="2381250" cy="81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9885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04/25/2014</a:t>
            </a:r>
            <a:endParaRPr lang="en-US"/>
          </a:p>
        </p:txBody>
      </p:sp>
      <p:sp>
        <p:nvSpPr>
          <p:cNvPr id="5" name="Footer Placeholder 4"/>
          <p:cNvSpPr>
            <a:spLocks noGrp="1"/>
          </p:cNvSpPr>
          <p:nvPr>
            <p:ph type="ftr" sz="quarter" idx="11"/>
          </p:nvPr>
        </p:nvSpPr>
        <p:spPr/>
        <p:txBody>
          <a:bodyPr/>
          <a:lstStyle/>
          <a:p>
            <a:r>
              <a:rPr lang="en-US" smtClean="0"/>
              <a:t>David Perez Loureiro</a:t>
            </a:r>
            <a:endParaRPr lang="en-US"/>
          </a:p>
        </p:txBody>
      </p:sp>
      <p:sp>
        <p:nvSpPr>
          <p:cNvPr id="6" name="Slide Number Placeholder 5"/>
          <p:cNvSpPr>
            <a:spLocks noGrp="1"/>
          </p:cNvSpPr>
          <p:nvPr>
            <p:ph type="sldNum" sz="quarter" idx="12"/>
          </p:nvPr>
        </p:nvSpPr>
        <p:spPr/>
        <p:txBody>
          <a:bodyPr/>
          <a:lstStyle/>
          <a:p>
            <a:fld id="{545F7DD1-236F-4152-9DB8-B205D1383C26}" type="slidenum">
              <a:rPr lang="en-US" smtClean="0"/>
              <a:t>‹#›</a:t>
            </a:fld>
            <a:endParaRPr lang="en-US"/>
          </a:p>
        </p:txBody>
      </p:sp>
    </p:spTree>
    <p:extLst>
      <p:ext uri="{BB962C8B-B14F-4D97-AF65-F5344CB8AC3E}">
        <p14:creationId xmlns:p14="http://schemas.microsoft.com/office/powerpoint/2010/main" val="422798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p:cNvSpPr/>
          <p:nvPr userDrawn="1"/>
        </p:nvSpPr>
        <p:spPr>
          <a:xfrm rot="5400000">
            <a:off x="6203506" y="869506"/>
            <a:ext cx="568712" cy="11408275"/>
          </a:xfrm>
          <a:prstGeom prst="rect">
            <a:avLst/>
          </a:prstGeom>
          <a:solidFill>
            <a:srgbClr val="016445"/>
          </a:solidFill>
          <a:ln>
            <a:solidFill>
              <a:srgbClr val="016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8001" y="-11151"/>
            <a:ext cx="479502" cy="6858000"/>
          </a:xfrm>
          <a:prstGeom prst="rect">
            <a:avLst/>
          </a:prstGeom>
          <a:solidFill>
            <a:srgbClr val="016445"/>
          </a:solidFill>
          <a:ln>
            <a:solidFill>
              <a:srgbClr val="016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18453B"/>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18453B"/>
                </a:solidFill>
                <a:latin typeface="Helvetica" panose="020B0604020202020204" pitchFamily="34" charset="0"/>
                <a:cs typeface="Helvetica" panose="020B0604020202020204" pitchFamily="34" charset="0"/>
              </a:defRPr>
            </a:lvl1pPr>
            <a:lvl2pPr>
              <a:defRPr>
                <a:solidFill>
                  <a:srgbClr val="18453B"/>
                </a:solidFill>
                <a:latin typeface="Helvetica" panose="020B0604020202020204" pitchFamily="34" charset="0"/>
                <a:cs typeface="Helvetica" panose="020B0604020202020204" pitchFamily="34" charset="0"/>
              </a:defRPr>
            </a:lvl2pPr>
            <a:lvl3pPr>
              <a:defRPr>
                <a:solidFill>
                  <a:srgbClr val="18453B"/>
                </a:solidFill>
                <a:latin typeface="Helvetica" panose="020B0604020202020204" pitchFamily="34" charset="0"/>
                <a:cs typeface="Helvetica" panose="020B0604020202020204" pitchFamily="34" charset="0"/>
              </a:defRPr>
            </a:lvl3pPr>
            <a:lvl4pPr>
              <a:defRPr>
                <a:solidFill>
                  <a:srgbClr val="18453B"/>
                </a:solidFill>
                <a:latin typeface="Helvetica" panose="020B0604020202020204" pitchFamily="34" charset="0"/>
                <a:cs typeface="Helvetica" panose="020B0604020202020204" pitchFamily="34" charset="0"/>
              </a:defRPr>
            </a:lvl4pPr>
            <a:lvl5pPr>
              <a:defRPr>
                <a:solidFill>
                  <a:srgbClr val="18453B"/>
                </a:solidFill>
                <a:latin typeface="Helvetica" panose="020B0604020202020204" pitchFamily="34" charset="0"/>
                <a:cs typeface="Helvetica"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18453B"/>
                </a:solidFill>
                <a:latin typeface="Helvetica" panose="020B0604020202020204" pitchFamily="34" charset="0"/>
                <a:cs typeface="Helvetica" panose="020B0604020202020204" pitchFamily="34" charset="0"/>
              </a:defRPr>
            </a:lvl1pPr>
            <a:lvl2pPr>
              <a:defRPr>
                <a:solidFill>
                  <a:srgbClr val="18453B"/>
                </a:solidFill>
                <a:latin typeface="Helvetica" panose="020B0604020202020204" pitchFamily="34" charset="0"/>
                <a:cs typeface="Helvetica" panose="020B0604020202020204" pitchFamily="34" charset="0"/>
              </a:defRPr>
            </a:lvl2pPr>
            <a:lvl3pPr>
              <a:defRPr>
                <a:solidFill>
                  <a:srgbClr val="18453B"/>
                </a:solidFill>
                <a:latin typeface="Helvetica" panose="020B0604020202020204" pitchFamily="34" charset="0"/>
                <a:cs typeface="Helvetica" panose="020B0604020202020204" pitchFamily="34" charset="0"/>
              </a:defRPr>
            </a:lvl3pPr>
            <a:lvl4pPr>
              <a:defRPr>
                <a:solidFill>
                  <a:srgbClr val="18453B"/>
                </a:solidFill>
                <a:latin typeface="Helvetica" panose="020B0604020202020204" pitchFamily="34" charset="0"/>
                <a:cs typeface="Helvetica" panose="020B0604020202020204" pitchFamily="34" charset="0"/>
              </a:defRPr>
            </a:lvl4pPr>
            <a:lvl5pPr>
              <a:defRPr>
                <a:solidFill>
                  <a:srgbClr val="18453B"/>
                </a:solidFill>
                <a:latin typeface="Helvetica" panose="020B0604020202020204" pitchFamily="34" charset="0"/>
                <a:cs typeface="Helvetica"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r>
              <a:rPr lang="en-US" dirty="0" smtClean="0"/>
              <a:t>04/25/2014</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smtClean="0"/>
              <a:t>David Perez Loureiro</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45F7DD1-236F-4152-9DB8-B205D1383C26}" type="slidenum">
              <a:rPr lang="en-US" smtClean="0"/>
              <a:pPr/>
              <a:t>‹#›</a:t>
            </a:fld>
            <a:r>
              <a:rPr lang="en-US" dirty="0" smtClean="0"/>
              <a:t>/16</a:t>
            </a:r>
            <a:endParaRPr lang="en-US" dirty="0"/>
          </a:p>
        </p:txBody>
      </p:sp>
      <p:pic>
        <p:nvPicPr>
          <p:cNvPr id="3074" name="Picture 2" descr="http://www.nscl.msu.edu/~wrede/nscl_logo.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0" y="5876692"/>
            <a:ext cx="791855" cy="9924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nscl.msu.edu/%7Ewrede/msu_logo_pos.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04581" y="19439"/>
            <a:ext cx="2381250" cy="81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2555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04/25/2014</a:t>
            </a:r>
            <a:endParaRPr lang="en-US"/>
          </a:p>
        </p:txBody>
      </p:sp>
      <p:sp>
        <p:nvSpPr>
          <p:cNvPr id="8" name="Footer Placeholder 7"/>
          <p:cNvSpPr>
            <a:spLocks noGrp="1"/>
          </p:cNvSpPr>
          <p:nvPr>
            <p:ph type="ftr" sz="quarter" idx="11"/>
          </p:nvPr>
        </p:nvSpPr>
        <p:spPr/>
        <p:txBody>
          <a:bodyPr/>
          <a:lstStyle/>
          <a:p>
            <a:r>
              <a:rPr lang="en-US" smtClean="0"/>
              <a:t>David Perez Loureiro</a:t>
            </a:r>
            <a:endParaRPr lang="en-US"/>
          </a:p>
        </p:txBody>
      </p:sp>
      <p:sp>
        <p:nvSpPr>
          <p:cNvPr id="9" name="Slide Number Placeholder 8"/>
          <p:cNvSpPr>
            <a:spLocks noGrp="1"/>
          </p:cNvSpPr>
          <p:nvPr>
            <p:ph type="sldNum" sz="quarter" idx="12"/>
          </p:nvPr>
        </p:nvSpPr>
        <p:spPr/>
        <p:txBody>
          <a:bodyPr/>
          <a:lstStyle/>
          <a:p>
            <a:fld id="{545F7DD1-236F-4152-9DB8-B205D1383C26}" type="slidenum">
              <a:rPr lang="en-US" smtClean="0"/>
              <a:t>‹#›</a:t>
            </a:fld>
            <a:endParaRPr lang="en-US"/>
          </a:p>
        </p:txBody>
      </p:sp>
      <p:sp>
        <p:nvSpPr>
          <p:cNvPr id="10" name="Date Placeholder 1"/>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04/25/2014</a:t>
            </a:r>
            <a:endParaRPr lang="en-US"/>
          </a:p>
        </p:txBody>
      </p:sp>
      <p:sp>
        <p:nvSpPr>
          <p:cNvPr id="11" name="Footer Placeholder 2"/>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a:p>
        </p:txBody>
      </p:sp>
      <p:sp>
        <p:nvSpPr>
          <p:cNvPr id="12" name="Slide Number Placeholder 3"/>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endParaRPr lang="en-US"/>
          </a:p>
        </p:txBody>
      </p:sp>
      <p:sp>
        <p:nvSpPr>
          <p:cNvPr id="13" name="Rectangle 12"/>
          <p:cNvSpPr/>
          <p:nvPr userDrawn="1"/>
        </p:nvSpPr>
        <p:spPr>
          <a:xfrm rot="5400000">
            <a:off x="6203506" y="869506"/>
            <a:ext cx="568712" cy="11408275"/>
          </a:xfrm>
          <a:prstGeom prst="rect">
            <a:avLst/>
          </a:prstGeom>
          <a:solidFill>
            <a:srgbClr val="016445"/>
          </a:solidFill>
          <a:ln>
            <a:solidFill>
              <a:srgbClr val="016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8001" y="-11151"/>
            <a:ext cx="479502" cy="6858000"/>
          </a:xfrm>
          <a:prstGeom prst="rect">
            <a:avLst/>
          </a:prstGeom>
          <a:solidFill>
            <a:srgbClr val="016445"/>
          </a:solidFill>
          <a:ln>
            <a:solidFill>
              <a:srgbClr val="016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04/25/2014</a:t>
            </a:r>
            <a:endParaRPr lang="en-US" dirty="0"/>
          </a:p>
        </p:txBody>
      </p:sp>
      <p:sp>
        <p:nvSpPr>
          <p:cNvPr id="16"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dirty="0"/>
          </a:p>
        </p:txBody>
      </p:sp>
      <p:sp>
        <p:nvSpPr>
          <p:cNvPr id="17"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r>
              <a:rPr lang="en-US" dirty="0" smtClean="0"/>
              <a:t>/15</a:t>
            </a:r>
            <a:endParaRPr lang="en-US" dirty="0"/>
          </a:p>
        </p:txBody>
      </p:sp>
      <p:pic>
        <p:nvPicPr>
          <p:cNvPr id="18" name="Picture 2" descr="http://www.nscl.msu.edu/~wrede/nscl_logo.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0" y="5876692"/>
            <a:ext cx="791855" cy="99245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www.nscl.msu.edu/%7Ewrede/msu_logo_pos.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04581" y="19439"/>
            <a:ext cx="2381250" cy="81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8319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04/25/2014</a:t>
            </a:r>
            <a:endParaRPr lang="en-US"/>
          </a:p>
        </p:txBody>
      </p:sp>
      <p:sp>
        <p:nvSpPr>
          <p:cNvPr id="4" name="Footer Placeholder 3"/>
          <p:cNvSpPr>
            <a:spLocks noGrp="1"/>
          </p:cNvSpPr>
          <p:nvPr>
            <p:ph type="ftr" sz="quarter" idx="11"/>
          </p:nvPr>
        </p:nvSpPr>
        <p:spPr/>
        <p:txBody>
          <a:bodyPr/>
          <a:lstStyle/>
          <a:p>
            <a:r>
              <a:rPr lang="en-US" smtClean="0"/>
              <a:t>David Perez Loureiro</a:t>
            </a:r>
            <a:endParaRPr lang="en-US"/>
          </a:p>
        </p:txBody>
      </p:sp>
      <p:sp>
        <p:nvSpPr>
          <p:cNvPr id="5" name="Slide Number Placeholder 4"/>
          <p:cNvSpPr>
            <a:spLocks noGrp="1"/>
          </p:cNvSpPr>
          <p:nvPr>
            <p:ph type="sldNum" sz="quarter" idx="12"/>
          </p:nvPr>
        </p:nvSpPr>
        <p:spPr/>
        <p:txBody>
          <a:bodyPr/>
          <a:lstStyle/>
          <a:p>
            <a:fld id="{545F7DD1-236F-4152-9DB8-B205D1383C26}" type="slidenum">
              <a:rPr lang="en-US" smtClean="0"/>
              <a:t>‹#›</a:t>
            </a:fld>
            <a:endParaRPr lang="en-US"/>
          </a:p>
        </p:txBody>
      </p:sp>
      <p:sp>
        <p:nvSpPr>
          <p:cNvPr id="6" name="Rectangle 5"/>
          <p:cNvSpPr/>
          <p:nvPr userDrawn="1"/>
        </p:nvSpPr>
        <p:spPr>
          <a:xfrm rot="5400000">
            <a:off x="6203506" y="869506"/>
            <a:ext cx="568712" cy="11408275"/>
          </a:xfrm>
          <a:prstGeom prst="rect">
            <a:avLst/>
          </a:prstGeom>
          <a:solidFill>
            <a:srgbClr val="016445"/>
          </a:solidFill>
          <a:ln>
            <a:solidFill>
              <a:srgbClr val="016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8001" y="-11151"/>
            <a:ext cx="479502" cy="6858000"/>
          </a:xfrm>
          <a:prstGeom prst="rect">
            <a:avLst/>
          </a:prstGeom>
          <a:solidFill>
            <a:srgbClr val="016445"/>
          </a:solidFill>
          <a:ln>
            <a:solidFill>
              <a:srgbClr val="016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04/25/2014</a:t>
            </a:r>
            <a:endParaRPr lang="en-US" dirty="0"/>
          </a:p>
        </p:txBody>
      </p:sp>
      <p:sp>
        <p:nvSpPr>
          <p:cNvPr id="9"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dirty="0"/>
          </a:p>
        </p:txBody>
      </p:sp>
      <p:sp>
        <p:nvSpPr>
          <p:cNvPr id="10"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r>
              <a:rPr lang="en-US" dirty="0" smtClean="0"/>
              <a:t>/</a:t>
            </a:r>
            <a:r>
              <a:rPr lang="en-US" dirty="0" smtClean="0"/>
              <a:t>16</a:t>
            </a:r>
            <a:endParaRPr lang="en-US" dirty="0"/>
          </a:p>
        </p:txBody>
      </p:sp>
      <p:pic>
        <p:nvPicPr>
          <p:cNvPr id="11" name="Picture 2" descr="http://www.nscl.msu.edu/~wrede/nscl_logo.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0" y="5876692"/>
            <a:ext cx="791855" cy="992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nscl.msu.edu/%7Ewrede/msu_logo_pos.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04581" y="19439"/>
            <a:ext cx="2381250" cy="81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9885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04/25/2014</a:t>
            </a:r>
            <a:endParaRPr lang="en-US"/>
          </a:p>
        </p:txBody>
      </p:sp>
      <p:sp>
        <p:nvSpPr>
          <p:cNvPr id="3" name="Footer Placeholder 2"/>
          <p:cNvSpPr>
            <a:spLocks noGrp="1"/>
          </p:cNvSpPr>
          <p:nvPr>
            <p:ph type="ftr" sz="quarter" idx="11"/>
          </p:nvPr>
        </p:nvSpPr>
        <p:spPr/>
        <p:txBody>
          <a:bodyPr/>
          <a:lstStyle/>
          <a:p>
            <a:r>
              <a:rPr lang="en-US" smtClean="0"/>
              <a:t>David Perez Loureiro</a:t>
            </a:r>
            <a:endParaRPr lang="en-US"/>
          </a:p>
        </p:txBody>
      </p:sp>
      <p:sp>
        <p:nvSpPr>
          <p:cNvPr id="4" name="Slide Number Placeholder 3"/>
          <p:cNvSpPr>
            <a:spLocks noGrp="1"/>
          </p:cNvSpPr>
          <p:nvPr>
            <p:ph type="sldNum" sz="quarter" idx="12"/>
          </p:nvPr>
        </p:nvSpPr>
        <p:spPr/>
        <p:txBody>
          <a:bodyPr/>
          <a:lstStyle/>
          <a:p>
            <a:fld id="{545F7DD1-236F-4152-9DB8-B205D1383C26}" type="slidenum">
              <a:rPr lang="en-US" smtClean="0"/>
              <a:t>‹#›</a:t>
            </a:fld>
            <a:endParaRPr lang="en-US"/>
          </a:p>
        </p:txBody>
      </p:sp>
      <p:sp>
        <p:nvSpPr>
          <p:cNvPr id="5" name="Rectangle 4"/>
          <p:cNvSpPr/>
          <p:nvPr userDrawn="1"/>
        </p:nvSpPr>
        <p:spPr>
          <a:xfrm rot="5400000">
            <a:off x="6203506" y="869506"/>
            <a:ext cx="568712" cy="11408275"/>
          </a:xfrm>
          <a:prstGeom prst="rect">
            <a:avLst/>
          </a:prstGeom>
          <a:solidFill>
            <a:srgbClr val="016445"/>
          </a:solidFill>
          <a:ln>
            <a:solidFill>
              <a:srgbClr val="016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18001" y="-11151"/>
            <a:ext cx="479502" cy="6858000"/>
          </a:xfrm>
          <a:prstGeom prst="rect">
            <a:avLst/>
          </a:prstGeom>
          <a:solidFill>
            <a:srgbClr val="016445"/>
          </a:solidFill>
          <a:ln>
            <a:solidFill>
              <a:srgbClr val="016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04/25/2014</a:t>
            </a:r>
            <a:endParaRPr lang="en-US" dirty="0"/>
          </a:p>
        </p:txBody>
      </p:sp>
      <p:sp>
        <p:nvSpPr>
          <p:cNvPr id="8"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dirty="0"/>
          </a:p>
        </p:txBody>
      </p:sp>
      <p:sp>
        <p:nvSpPr>
          <p:cNvPr id="9"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r>
              <a:rPr lang="en-US" dirty="0" smtClean="0"/>
              <a:t>/15</a:t>
            </a:r>
            <a:endParaRPr lang="en-US" dirty="0"/>
          </a:p>
        </p:txBody>
      </p:sp>
      <p:pic>
        <p:nvPicPr>
          <p:cNvPr id="10" name="Picture 2" descr="http://www.nscl.msu.edu/~wrede/nscl_logo.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0" y="5876692"/>
            <a:ext cx="791855" cy="992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nscl.msu.edu/%7Ewrede/msu_logo_pos.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04581" y="19439"/>
            <a:ext cx="2381250" cy="81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6587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04/25/2014</a:t>
            </a:r>
            <a:endParaRPr lang="en-US"/>
          </a:p>
        </p:txBody>
      </p:sp>
      <p:sp>
        <p:nvSpPr>
          <p:cNvPr id="6" name="Footer Placeholder 5"/>
          <p:cNvSpPr>
            <a:spLocks noGrp="1"/>
          </p:cNvSpPr>
          <p:nvPr>
            <p:ph type="ftr" sz="quarter" idx="11"/>
          </p:nvPr>
        </p:nvSpPr>
        <p:spPr/>
        <p:txBody>
          <a:bodyPr/>
          <a:lstStyle/>
          <a:p>
            <a:r>
              <a:rPr lang="en-US" smtClean="0"/>
              <a:t>David Perez Loureiro</a:t>
            </a:r>
            <a:endParaRPr lang="en-US"/>
          </a:p>
        </p:txBody>
      </p:sp>
      <p:sp>
        <p:nvSpPr>
          <p:cNvPr id="7" name="Slide Number Placeholder 6"/>
          <p:cNvSpPr>
            <a:spLocks noGrp="1"/>
          </p:cNvSpPr>
          <p:nvPr>
            <p:ph type="sldNum" sz="quarter" idx="12"/>
          </p:nvPr>
        </p:nvSpPr>
        <p:spPr/>
        <p:txBody>
          <a:bodyPr/>
          <a:lstStyle/>
          <a:p>
            <a:fld id="{545F7DD1-236F-4152-9DB8-B205D1383C26}" type="slidenum">
              <a:rPr lang="en-US" smtClean="0"/>
              <a:t>‹#›</a:t>
            </a:fld>
            <a:endParaRPr lang="en-US"/>
          </a:p>
        </p:txBody>
      </p:sp>
      <p:sp>
        <p:nvSpPr>
          <p:cNvPr id="8" name="Date Placeholder 1"/>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04/25/2014</a:t>
            </a:r>
            <a:endParaRPr lang="en-US"/>
          </a:p>
        </p:txBody>
      </p:sp>
      <p:sp>
        <p:nvSpPr>
          <p:cNvPr id="9" name="Footer Placeholder 2"/>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a:p>
        </p:txBody>
      </p:sp>
      <p:sp>
        <p:nvSpPr>
          <p:cNvPr id="10" name="Slide Number Placeholder 3"/>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endParaRPr lang="en-US"/>
          </a:p>
        </p:txBody>
      </p:sp>
      <p:sp>
        <p:nvSpPr>
          <p:cNvPr id="11" name="Rectangle 10"/>
          <p:cNvSpPr/>
          <p:nvPr userDrawn="1"/>
        </p:nvSpPr>
        <p:spPr>
          <a:xfrm rot="5400000">
            <a:off x="6203506" y="869506"/>
            <a:ext cx="568712" cy="11408275"/>
          </a:xfrm>
          <a:prstGeom prst="rect">
            <a:avLst/>
          </a:prstGeom>
          <a:solidFill>
            <a:srgbClr val="016445"/>
          </a:solidFill>
          <a:ln>
            <a:solidFill>
              <a:srgbClr val="016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8001" y="-11151"/>
            <a:ext cx="479502" cy="6858000"/>
          </a:xfrm>
          <a:prstGeom prst="rect">
            <a:avLst/>
          </a:prstGeom>
          <a:solidFill>
            <a:srgbClr val="016445"/>
          </a:solidFill>
          <a:ln>
            <a:solidFill>
              <a:srgbClr val="016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04/25/2014</a:t>
            </a:r>
            <a:endParaRPr lang="en-US" dirty="0"/>
          </a:p>
        </p:txBody>
      </p:sp>
      <p:sp>
        <p:nvSpPr>
          <p:cNvPr id="14"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dirty="0"/>
          </a:p>
        </p:txBody>
      </p:sp>
      <p:sp>
        <p:nvSpPr>
          <p:cNvPr id="15"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r>
              <a:rPr lang="en-US" dirty="0" smtClean="0"/>
              <a:t>/15</a:t>
            </a:r>
            <a:endParaRPr lang="en-US" dirty="0"/>
          </a:p>
        </p:txBody>
      </p:sp>
      <p:pic>
        <p:nvPicPr>
          <p:cNvPr id="16" name="Picture 2" descr="http://www.nscl.msu.edu/~wrede/nscl_logo.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0" y="5876692"/>
            <a:ext cx="791855" cy="99245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ww.nscl.msu.edu/%7Ewrede/msu_logo_pos.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04581" y="19439"/>
            <a:ext cx="2381250" cy="81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7789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04/25/2014</a:t>
            </a:r>
            <a:endParaRPr lang="en-US"/>
          </a:p>
        </p:txBody>
      </p:sp>
      <p:sp>
        <p:nvSpPr>
          <p:cNvPr id="6" name="Footer Placeholder 5"/>
          <p:cNvSpPr>
            <a:spLocks noGrp="1"/>
          </p:cNvSpPr>
          <p:nvPr>
            <p:ph type="ftr" sz="quarter" idx="11"/>
          </p:nvPr>
        </p:nvSpPr>
        <p:spPr/>
        <p:txBody>
          <a:bodyPr/>
          <a:lstStyle/>
          <a:p>
            <a:r>
              <a:rPr lang="en-US" smtClean="0"/>
              <a:t>David Perez Loureiro</a:t>
            </a:r>
            <a:endParaRPr lang="en-US"/>
          </a:p>
        </p:txBody>
      </p:sp>
      <p:sp>
        <p:nvSpPr>
          <p:cNvPr id="7" name="Slide Number Placeholder 6"/>
          <p:cNvSpPr>
            <a:spLocks noGrp="1"/>
          </p:cNvSpPr>
          <p:nvPr>
            <p:ph type="sldNum" sz="quarter" idx="12"/>
          </p:nvPr>
        </p:nvSpPr>
        <p:spPr/>
        <p:txBody>
          <a:bodyPr/>
          <a:lstStyle/>
          <a:p>
            <a:fld id="{545F7DD1-236F-4152-9DB8-B205D1383C26}" type="slidenum">
              <a:rPr lang="en-US" smtClean="0"/>
              <a:t>‹#›</a:t>
            </a:fld>
            <a:endParaRPr lang="en-US"/>
          </a:p>
        </p:txBody>
      </p:sp>
      <p:sp>
        <p:nvSpPr>
          <p:cNvPr id="8" name="Date Placeholder 1"/>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04/25/2014</a:t>
            </a:r>
            <a:endParaRPr lang="en-US"/>
          </a:p>
        </p:txBody>
      </p:sp>
      <p:sp>
        <p:nvSpPr>
          <p:cNvPr id="9" name="Footer Placeholder 2"/>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a:p>
        </p:txBody>
      </p:sp>
      <p:sp>
        <p:nvSpPr>
          <p:cNvPr id="10" name="Slide Number Placeholder 3"/>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endParaRPr lang="en-US"/>
          </a:p>
        </p:txBody>
      </p:sp>
      <p:sp>
        <p:nvSpPr>
          <p:cNvPr id="11" name="Rectangle 10"/>
          <p:cNvSpPr/>
          <p:nvPr userDrawn="1"/>
        </p:nvSpPr>
        <p:spPr>
          <a:xfrm rot="5400000">
            <a:off x="6203506" y="869506"/>
            <a:ext cx="568712" cy="11408275"/>
          </a:xfrm>
          <a:prstGeom prst="rect">
            <a:avLst/>
          </a:prstGeom>
          <a:solidFill>
            <a:srgbClr val="016445"/>
          </a:solidFill>
          <a:ln>
            <a:solidFill>
              <a:srgbClr val="016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8001" y="-11151"/>
            <a:ext cx="479502" cy="6858000"/>
          </a:xfrm>
          <a:prstGeom prst="rect">
            <a:avLst/>
          </a:prstGeom>
          <a:solidFill>
            <a:srgbClr val="016445"/>
          </a:solidFill>
          <a:ln>
            <a:solidFill>
              <a:srgbClr val="016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04/25/2014</a:t>
            </a:r>
            <a:endParaRPr lang="en-US" dirty="0"/>
          </a:p>
        </p:txBody>
      </p:sp>
      <p:sp>
        <p:nvSpPr>
          <p:cNvPr id="14"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dirty="0"/>
          </a:p>
        </p:txBody>
      </p:sp>
      <p:sp>
        <p:nvSpPr>
          <p:cNvPr id="15"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r>
              <a:rPr lang="en-US" dirty="0" smtClean="0"/>
              <a:t>/15</a:t>
            </a:r>
            <a:endParaRPr lang="en-US" dirty="0"/>
          </a:p>
        </p:txBody>
      </p:sp>
      <p:pic>
        <p:nvPicPr>
          <p:cNvPr id="16" name="Picture 2" descr="http://www.nscl.msu.edu/~wrede/nscl_logo.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0" y="5876692"/>
            <a:ext cx="791855" cy="99245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ww.nscl.msu.edu/%7Ewrede/msu_logo_pos.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04581" y="19439"/>
            <a:ext cx="2381250" cy="81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123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04/25/2014</a:t>
            </a:r>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David Perez Loureiro</a:t>
            </a:r>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F7DD1-236F-4152-9DB8-B205D1383C26}" type="slidenum">
              <a:rPr lang="en-US" smtClean="0"/>
              <a:t>‹#›</a:t>
            </a:fld>
            <a:endParaRPr lang="en-US"/>
          </a:p>
        </p:txBody>
      </p:sp>
    </p:spTree>
    <p:extLst>
      <p:ext uri="{BB962C8B-B14F-4D97-AF65-F5344CB8AC3E}">
        <p14:creationId xmlns:p14="http://schemas.microsoft.com/office/powerpoint/2010/main" val="247309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www.astroart.org/"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lise.nscl.msu.edu/lis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a:solidFill>
                  <a:srgbClr val="18453B"/>
                </a:solidFill>
                <a:latin typeface="Helvetica" panose="020B0604020202020204" pitchFamily="34" charset="0"/>
                <a:cs typeface="Helvetica" panose="020B0604020202020204" pitchFamily="34" charset="0"/>
              </a:rPr>
              <a:t>Conceptual Design and Simulation of a Proton Detector for studying low-energy resonances</a:t>
            </a:r>
            <a:br>
              <a:rPr lang="en-US" sz="4400" dirty="0">
                <a:solidFill>
                  <a:srgbClr val="18453B"/>
                </a:solidFill>
                <a:latin typeface="Helvetica" panose="020B0604020202020204" pitchFamily="34" charset="0"/>
                <a:cs typeface="Helvetica" panose="020B0604020202020204" pitchFamily="34" charset="0"/>
              </a:rPr>
            </a:br>
            <a:r>
              <a:rPr lang="en-US" sz="4400" dirty="0">
                <a:solidFill>
                  <a:srgbClr val="18453B"/>
                </a:solidFill>
                <a:latin typeface="Helvetica" panose="020B0604020202020204" pitchFamily="34" charset="0"/>
                <a:cs typeface="Helvetica" panose="020B0604020202020204" pitchFamily="34" charset="0"/>
              </a:rPr>
              <a:t>relevant in thermonuclear reactions</a:t>
            </a:r>
          </a:p>
        </p:txBody>
      </p:sp>
      <p:sp>
        <p:nvSpPr>
          <p:cNvPr id="3" name="Subtitle 2"/>
          <p:cNvSpPr>
            <a:spLocks noGrp="1"/>
          </p:cNvSpPr>
          <p:nvPr>
            <p:ph type="subTitle" idx="1"/>
          </p:nvPr>
        </p:nvSpPr>
        <p:spPr/>
        <p:txBody>
          <a:bodyPr/>
          <a:lstStyle/>
          <a:p>
            <a:r>
              <a:rPr lang="en-US" i="1" dirty="0" smtClean="0">
                <a:solidFill>
                  <a:srgbClr val="18453B"/>
                </a:solidFill>
              </a:rPr>
              <a:t>David Perez-Loureiro</a:t>
            </a:r>
          </a:p>
          <a:p>
            <a:r>
              <a:rPr lang="en-US" i="1" dirty="0" smtClean="0"/>
              <a:t>NSCL, Michigan State University</a:t>
            </a:r>
            <a:endParaRPr lang="en-US" i="1" dirty="0" smtClean="0">
              <a:solidFill>
                <a:srgbClr val="18453B"/>
              </a:solidFill>
            </a:endParaRPr>
          </a:p>
        </p:txBody>
      </p:sp>
      <p:pic>
        <p:nvPicPr>
          <p:cNvPr id="7" name="Picture 2" descr="http://www.nscl.msu.edu/~wrede/nscl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18049"/>
            <a:ext cx="1468045" cy="18399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nscl.msu.edu/%7Ewrede/msu_logo_po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9321" y="0"/>
            <a:ext cx="3262679" cy="11223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999341" y="5013997"/>
            <a:ext cx="7131183" cy="369332"/>
          </a:xfrm>
          <a:prstGeom prst="rect">
            <a:avLst/>
          </a:prstGeom>
        </p:spPr>
        <p:txBody>
          <a:bodyPr wrap="none">
            <a:spAutoFit/>
          </a:bodyPr>
          <a:lstStyle/>
          <a:p>
            <a:r>
              <a:rPr lang="en-US" dirty="0" smtClean="0">
                <a:solidFill>
                  <a:srgbClr val="18453B"/>
                </a:solidFill>
                <a:latin typeface="Helvetica" panose="020B0604020202020204" pitchFamily="34" charset="0"/>
                <a:cs typeface="Helvetica" panose="020B0604020202020204" pitchFamily="34" charset="0"/>
              </a:rPr>
              <a:t>Collaborators: C</a:t>
            </a:r>
            <a:r>
              <a:rPr lang="en-US" dirty="0">
                <a:solidFill>
                  <a:srgbClr val="18453B"/>
                </a:solidFill>
                <a:latin typeface="Helvetica" panose="020B0604020202020204" pitchFamily="34" charset="0"/>
                <a:cs typeface="Helvetica" panose="020B0604020202020204" pitchFamily="34" charset="0"/>
              </a:rPr>
              <a:t>. Wrede, E. Pollacco and the </a:t>
            </a:r>
            <a:r>
              <a:rPr lang="en-US" dirty="0" err="1">
                <a:solidFill>
                  <a:srgbClr val="18453B"/>
                </a:solidFill>
                <a:latin typeface="Helvetica" panose="020B0604020202020204" pitchFamily="34" charset="0"/>
                <a:cs typeface="Helvetica" panose="020B0604020202020204" pitchFamily="34" charset="0"/>
              </a:rPr>
              <a:t>AstroBox</a:t>
            </a:r>
            <a:r>
              <a:rPr lang="en-US" dirty="0">
                <a:solidFill>
                  <a:srgbClr val="18453B"/>
                </a:solidFill>
                <a:latin typeface="Helvetica" panose="020B0604020202020204" pitchFamily="34" charset="0"/>
                <a:cs typeface="Helvetica" panose="020B0604020202020204" pitchFamily="34" charset="0"/>
              </a:rPr>
              <a:t> collaboration</a:t>
            </a:r>
          </a:p>
        </p:txBody>
      </p:sp>
    </p:spTree>
    <p:extLst>
      <p:ext uri="{BB962C8B-B14F-4D97-AF65-F5344CB8AC3E}">
        <p14:creationId xmlns:p14="http://schemas.microsoft.com/office/powerpoint/2010/main" val="389944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generation</a:t>
            </a:r>
            <a:endParaRPr lang="en-US" dirty="0"/>
          </a:p>
        </p:txBody>
      </p:sp>
      <p:sp>
        <p:nvSpPr>
          <p:cNvPr id="4" name="Content Placeholder 3"/>
          <p:cNvSpPr>
            <a:spLocks noGrp="1"/>
          </p:cNvSpPr>
          <p:nvPr>
            <p:ph sz="half" idx="2"/>
          </p:nvPr>
        </p:nvSpPr>
        <p:spPr>
          <a:xfrm>
            <a:off x="990600" y="1513391"/>
            <a:ext cx="5181600" cy="4351338"/>
          </a:xfrm>
        </p:spPr>
        <p:txBody>
          <a:bodyPr/>
          <a:lstStyle/>
          <a:p>
            <a:r>
              <a:rPr lang="en-US" dirty="0" smtClean="0"/>
              <a:t>Two step simulations: </a:t>
            </a:r>
            <a:r>
              <a:rPr lang="en-US" dirty="0" err="1" smtClean="0"/>
              <a:t>Implantation+Decay</a:t>
            </a:r>
            <a:endParaRPr lang="en-US" dirty="0" smtClean="0"/>
          </a:p>
          <a:p>
            <a:r>
              <a:rPr lang="en-US" dirty="0" smtClean="0"/>
              <a:t>Initial beam properties calculated with LISE++ and inserted in GEANT</a:t>
            </a:r>
          </a:p>
          <a:p>
            <a:r>
              <a:rPr lang="en-US" dirty="0" smtClean="0"/>
              <a:t>Decay: Initial position distribution from Implantation stage</a:t>
            </a:r>
          </a:p>
          <a:p>
            <a:endParaRPr lang="en-US" dirty="0"/>
          </a:p>
        </p:txBody>
      </p:sp>
      <p:sp>
        <p:nvSpPr>
          <p:cNvPr id="5" name="Date Placeholder 4"/>
          <p:cNvSpPr>
            <a:spLocks noGrp="1"/>
          </p:cNvSpPr>
          <p:nvPr>
            <p:ph type="dt" sz="half" idx="10"/>
          </p:nvPr>
        </p:nvSpPr>
        <p:spPr/>
        <p:txBody>
          <a:bodyPr/>
          <a:lstStyle/>
          <a:p>
            <a:r>
              <a:rPr lang="en-US" smtClean="0"/>
              <a:t>04/25/2014</a:t>
            </a:r>
            <a:endParaRPr lang="en-US" dirty="0"/>
          </a:p>
        </p:txBody>
      </p:sp>
      <p:sp>
        <p:nvSpPr>
          <p:cNvPr id="6" name="Footer Placeholder 5"/>
          <p:cNvSpPr>
            <a:spLocks noGrp="1"/>
          </p:cNvSpPr>
          <p:nvPr>
            <p:ph type="ftr" sz="quarter" idx="11"/>
          </p:nvPr>
        </p:nvSpPr>
        <p:spPr/>
        <p:txBody>
          <a:bodyPr/>
          <a:lstStyle/>
          <a:p>
            <a:r>
              <a:rPr lang="en-US" smtClean="0"/>
              <a:t>David Perez Loureiro</a:t>
            </a:r>
            <a:endParaRPr lang="en-US" dirty="0"/>
          </a:p>
        </p:txBody>
      </p:sp>
      <p:sp>
        <p:nvSpPr>
          <p:cNvPr id="7" name="Slide Number Placeholder 6"/>
          <p:cNvSpPr>
            <a:spLocks noGrp="1"/>
          </p:cNvSpPr>
          <p:nvPr>
            <p:ph type="sldNum" sz="quarter" idx="12"/>
          </p:nvPr>
        </p:nvSpPr>
        <p:spPr/>
        <p:txBody>
          <a:bodyPr/>
          <a:lstStyle/>
          <a:p>
            <a:fld id="{545F7DD1-236F-4152-9DB8-B205D1383C26}" type="slidenum">
              <a:rPr lang="en-US" smtClean="0"/>
              <a:pPr/>
              <a:t>10</a:t>
            </a:fld>
            <a:r>
              <a:rPr lang="en-US" dirty="0" smtClean="0"/>
              <a:t>/16</a:t>
            </a:r>
            <a:endParaRPr lang="en-US" dirty="0"/>
          </a:p>
        </p:txBody>
      </p:sp>
      <p:sp>
        <p:nvSpPr>
          <p:cNvPr id="18" name="Rectangle 17"/>
          <p:cNvSpPr/>
          <p:nvPr/>
        </p:nvSpPr>
        <p:spPr>
          <a:xfrm>
            <a:off x="7655311" y="840660"/>
            <a:ext cx="3698489" cy="2121907"/>
          </a:xfrm>
          <a:prstGeom prst="rect">
            <a:avLst/>
          </a:prstGeom>
          <a:solidFill>
            <a:schemeClr val="accent4">
              <a:lumMod val="20000"/>
              <a:lumOff val="8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7655311" y="3794941"/>
            <a:ext cx="3698489" cy="2121907"/>
          </a:xfrm>
          <a:prstGeom prst="rect">
            <a:avLst/>
          </a:prstGeom>
          <a:solidFill>
            <a:schemeClr val="accent4">
              <a:lumMod val="20000"/>
              <a:lumOff val="8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V="1">
            <a:off x="6276200" y="2933221"/>
            <a:ext cx="2476962" cy="1315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213090" y="2636707"/>
            <a:ext cx="3921510" cy="3358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213090" y="2023279"/>
            <a:ext cx="3387710" cy="2338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213090" y="2819259"/>
            <a:ext cx="2724609" cy="1069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213090" y="2352229"/>
            <a:ext cx="3393645" cy="3822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213090" y="2184490"/>
            <a:ext cx="3387710" cy="4936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7" name="Freeform 5"/>
          <p:cNvSpPr>
            <a:spLocks/>
          </p:cNvSpPr>
          <p:nvPr/>
        </p:nvSpPr>
        <p:spPr bwMode="auto">
          <a:xfrm>
            <a:off x="8597510" y="1761236"/>
            <a:ext cx="2018451" cy="1215221"/>
          </a:xfrm>
          <a:custGeom>
            <a:avLst/>
            <a:gdLst>
              <a:gd name="T0" fmla="*/ 685 w 21540"/>
              <a:gd name="T1" fmla="*/ 13253 h 13455"/>
              <a:gd name="T2" fmla="*/ 1359 w 21540"/>
              <a:gd name="T3" fmla="*/ 13083 h 13455"/>
              <a:gd name="T4" fmla="*/ 2031 w 21540"/>
              <a:gd name="T5" fmla="*/ 12822 h 13455"/>
              <a:gd name="T6" fmla="*/ 2704 w 21540"/>
              <a:gd name="T7" fmla="*/ 12439 h 13455"/>
              <a:gd name="T8" fmla="*/ 3377 w 21540"/>
              <a:gd name="T9" fmla="*/ 11900 h 13455"/>
              <a:gd name="T10" fmla="*/ 4051 w 21540"/>
              <a:gd name="T11" fmla="*/ 11172 h 13455"/>
              <a:gd name="T12" fmla="*/ 4727 w 21540"/>
              <a:gd name="T13" fmla="*/ 10234 h 13455"/>
              <a:gd name="T14" fmla="*/ 5404 w 21540"/>
              <a:gd name="T15" fmla="*/ 9080 h 13455"/>
              <a:gd name="T16" fmla="*/ 6082 w 21540"/>
              <a:gd name="T17" fmla="*/ 7732 h 13455"/>
              <a:gd name="T18" fmla="*/ 6760 w 21540"/>
              <a:gd name="T19" fmla="*/ 6240 h 13455"/>
              <a:gd name="T20" fmla="*/ 7438 w 21540"/>
              <a:gd name="T21" fmla="*/ 4689 h 13455"/>
              <a:gd name="T22" fmla="*/ 8118 w 21540"/>
              <a:gd name="T23" fmla="*/ 3187 h 13455"/>
              <a:gd name="T24" fmla="*/ 8799 w 21540"/>
              <a:gd name="T25" fmla="*/ 1857 h 13455"/>
              <a:gd name="T26" fmla="*/ 9481 w 21540"/>
              <a:gd name="T27" fmla="*/ 821 h 13455"/>
              <a:gd name="T28" fmla="*/ 10173 w 21540"/>
              <a:gd name="T29" fmla="*/ 179 h 13455"/>
              <a:gd name="T30" fmla="*/ 10882 w 21540"/>
              <a:gd name="T31" fmla="*/ 7 h 13455"/>
              <a:gd name="T32" fmla="*/ 11586 w 21540"/>
              <a:gd name="T33" fmla="*/ 334 h 13455"/>
              <a:gd name="T34" fmla="*/ 12274 w 21540"/>
              <a:gd name="T35" fmla="*/ 1109 h 13455"/>
              <a:gd name="T36" fmla="*/ 12956 w 21540"/>
              <a:gd name="T37" fmla="*/ 2250 h 13455"/>
              <a:gd name="T38" fmla="*/ 13636 w 21540"/>
              <a:gd name="T39" fmla="*/ 3648 h 13455"/>
              <a:gd name="T40" fmla="*/ 14315 w 21540"/>
              <a:gd name="T41" fmla="*/ 5179 h 13455"/>
              <a:gd name="T42" fmla="*/ 14994 w 21540"/>
              <a:gd name="T43" fmla="*/ 6722 h 13455"/>
              <a:gd name="T44" fmla="*/ 15672 w 21540"/>
              <a:gd name="T45" fmla="*/ 8176 h 13455"/>
              <a:gd name="T46" fmla="*/ 16349 w 21540"/>
              <a:gd name="T47" fmla="*/ 9468 h 13455"/>
              <a:gd name="T48" fmla="*/ 17026 w 21540"/>
              <a:gd name="T49" fmla="*/ 10554 h 13455"/>
              <a:gd name="T50" fmla="*/ 17701 w 21540"/>
              <a:gd name="T51" fmla="*/ 11424 h 13455"/>
              <a:gd name="T52" fmla="*/ 18375 w 21540"/>
              <a:gd name="T53" fmla="*/ 12089 h 13455"/>
              <a:gd name="T54" fmla="*/ 19048 w 21540"/>
              <a:gd name="T55" fmla="*/ 12576 h 13455"/>
              <a:gd name="T56" fmla="*/ 19721 w 21540"/>
              <a:gd name="T57" fmla="*/ 12916 h 13455"/>
              <a:gd name="T58" fmla="*/ 20394 w 21540"/>
              <a:gd name="T59" fmla="*/ 13145 h 13455"/>
              <a:gd name="T60" fmla="*/ 21068 w 21540"/>
              <a:gd name="T61" fmla="*/ 13293 h 13455"/>
              <a:gd name="T62" fmla="*/ 21446 w 21540"/>
              <a:gd name="T63" fmla="*/ 13447 h 13455"/>
              <a:gd name="T64" fmla="*/ 20764 w 21540"/>
              <a:gd name="T65" fmla="*/ 13332 h 13455"/>
              <a:gd name="T66" fmla="*/ 20080 w 21540"/>
              <a:gd name="T67" fmla="*/ 13151 h 13455"/>
              <a:gd name="T68" fmla="*/ 19395 w 21540"/>
              <a:gd name="T69" fmla="*/ 12874 h 13455"/>
              <a:gd name="T70" fmla="*/ 18710 w 21540"/>
              <a:gd name="T71" fmla="*/ 12469 h 13455"/>
              <a:gd name="T72" fmla="*/ 18025 w 21540"/>
              <a:gd name="T73" fmla="*/ 11902 h 13455"/>
              <a:gd name="T74" fmla="*/ 17342 w 21540"/>
              <a:gd name="T75" fmla="*/ 11143 h 13455"/>
              <a:gd name="T76" fmla="*/ 16660 w 21540"/>
              <a:gd name="T77" fmla="*/ 10174 h 13455"/>
              <a:gd name="T78" fmla="*/ 15980 w 21540"/>
              <a:gd name="T79" fmla="*/ 8992 h 13455"/>
              <a:gd name="T80" fmla="*/ 15299 w 21540"/>
              <a:gd name="T81" fmla="*/ 7621 h 13455"/>
              <a:gd name="T82" fmla="*/ 14620 w 21540"/>
              <a:gd name="T83" fmla="*/ 6117 h 13455"/>
              <a:gd name="T84" fmla="*/ 13942 w 21540"/>
              <a:gd name="T85" fmla="*/ 4565 h 13455"/>
              <a:gd name="T86" fmla="*/ 13263 w 21540"/>
              <a:gd name="T87" fmla="*/ 3078 h 13455"/>
              <a:gd name="T88" fmla="*/ 12586 w 21540"/>
              <a:gd name="T89" fmla="*/ 1781 h 13455"/>
              <a:gd name="T90" fmla="*/ 11913 w 21540"/>
              <a:gd name="T91" fmla="*/ 795 h 13455"/>
              <a:gd name="T92" fmla="*/ 11249 w 21540"/>
              <a:gd name="T93" fmla="*/ 223 h 13455"/>
              <a:gd name="T94" fmla="*/ 10601 w 21540"/>
              <a:gd name="T95" fmla="*/ 112 h 13455"/>
              <a:gd name="T96" fmla="*/ 9944 w 21540"/>
              <a:gd name="T97" fmla="*/ 468 h 13455"/>
              <a:gd name="T98" fmla="*/ 9273 w 21540"/>
              <a:gd name="T99" fmla="*/ 1268 h 13455"/>
              <a:gd name="T100" fmla="*/ 8597 w 21540"/>
              <a:gd name="T101" fmla="*/ 2432 h 13455"/>
              <a:gd name="T102" fmla="*/ 7919 w 21540"/>
              <a:gd name="T103" fmla="*/ 3845 h 13455"/>
              <a:gd name="T104" fmla="*/ 7241 w 21540"/>
              <a:gd name="T105" fmla="*/ 5381 h 13455"/>
              <a:gd name="T106" fmla="*/ 6562 w 21540"/>
              <a:gd name="T107" fmla="*/ 6921 h 13455"/>
              <a:gd name="T108" fmla="*/ 5882 w 21540"/>
              <a:gd name="T109" fmla="*/ 8363 h 13455"/>
              <a:gd name="T110" fmla="*/ 5202 w 21540"/>
              <a:gd name="T111" fmla="*/ 9640 h 13455"/>
              <a:gd name="T112" fmla="*/ 4521 w 21540"/>
              <a:gd name="T113" fmla="*/ 10711 h 13455"/>
              <a:gd name="T114" fmla="*/ 3838 w 21540"/>
              <a:gd name="T115" fmla="*/ 11568 h 13455"/>
              <a:gd name="T116" fmla="*/ 3154 w 21540"/>
              <a:gd name="T117" fmla="*/ 12223 h 13455"/>
              <a:gd name="T118" fmla="*/ 2469 w 21540"/>
              <a:gd name="T119" fmla="*/ 12701 h 13455"/>
              <a:gd name="T120" fmla="*/ 1784 w 21540"/>
              <a:gd name="T121" fmla="*/ 13034 h 13455"/>
              <a:gd name="T122" fmla="*/ 1099 w 21540"/>
              <a:gd name="T123" fmla="*/ 13256 h 13455"/>
              <a:gd name="T124" fmla="*/ 416 w 21540"/>
              <a:gd name="T125" fmla="*/ 13399 h 13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40" h="13455">
                <a:moveTo>
                  <a:pt x="45" y="13356"/>
                </a:moveTo>
                <a:lnTo>
                  <a:pt x="80" y="13351"/>
                </a:lnTo>
                <a:lnTo>
                  <a:pt x="116" y="13346"/>
                </a:lnTo>
                <a:lnTo>
                  <a:pt x="152" y="13342"/>
                </a:lnTo>
                <a:lnTo>
                  <a:pt x="187" y="13337"/>
                </a:lnTo>
                <a:lnTo>
                  <a:pt x="223" y="13332"/>
                </a:lnTo>
                <a:lnTo>
                  <a:pt x="258" y="13327"/>
                </a:lnTo>
                <a:lnTo>
                  <a:pt x="294" y="13321"/>
                </a:lnTo>
                <a:lnTo>
                  <a:pt x="330" y="13316"/>
                </a:lnTo>
                <a:lnTo>
                  <a:pt x="364" y="13310"/>
                </a:lnTo>
                <a:lnTo>
                  <a:pt x="401" y="13305"/>
                </a:lnTo>
                <a:lnTo>
                  <a:pt x="436" y="13299"/>
                </a:lnTo>
                <a:lnTo>
                  <a:pt x="471" y="13293"/>
                </a:lnTo>
                <a:lnTo>
                  <a:pt x="507" y="13286"/>
                </a:lnTo>
                <a:lnTo>
                  <a:pt x="543" y="13280"/>
                </a:lnTo>
                <a:lnTo>
                  <a:pt x="578" y="13273"/>
                </a:lnTo>
                <a:lnTo>
                  <a:pt x="614" y="13267"/>
                </a:lnTo>
                <a:lnTo>
                  <a:pt x="649" y="13260"/>
                </a:lnTo>
                <a:lnTo>
                  <a:pt x="685" y="13253"/>
                </a:lnTo>
                <a:lnTo>
                  <a:pt x="721" y="13246"/>
                </a:lnTo>
                <a:lnTo>
                  <a:pt x="756" y="13239"/>
                </a:lnTo>
                <a:lnTo>
                  <a:pt x="792" y="13231"/>
                </a:lnTo>
                <a:lnTo>
                  <a:pt x="826" y="13223"/>
                </a:lnTo>
                <a:lnTo>
                  <a:pt x="863" y="13215"/>
                </a:lnTo>
                <a:lnTo>
                  <a:pt x="898" y="13207"/>
                </a:lnTo>
                <a:lnTo>
                  <a:pt x="933" y="13199"/>
                </a:lnTo>
                <a:lnTo>
                  <a:pt x="969" y="13190"/>
                </a:lnTo>
                <a:lnTo>
                  <a:pt x="1004" y="13181"/>
                </a:lnTo>
                <a:lnTo>
                  <a:pt x="1040" y="13172"/>
                </a:lnTo>
                <a:lnTo>
                  <a:pt x="1075" y="13163"/>
                </a:lnTo>
                <a:lnTo>
                  <a:pt x="1111" y="13154"/>
                </a:lnTo>
                <a:lnTo>
                  <a:pt x="1146" y="13145"/>
                </a:lnTo>
                <a:lnTo>
                  <a:pt x="1182" y="13135"/>
                </a:lnTo>
                <a:lnTo>
                  <a:pt x="1217" y="13125"/>
                </a:lnTo>
                <a:lnTo>
                  <a:pt x="1253" y="13114"/>
                </a:lnTo>
                <a:lnTo>
                  <a:pt x="1288" y="13104"/>
                </a:lnTo>
                <a:lnTo>
                  <a:pt x="1323" y="13093"/>
                </a:lnTo>
                <a:lnTo>
                  <a:pt x="1359" y="13083"/>
                </a:lnTo>
                <a:lnTo>
                  <a:pt x="1394" y="13071"/>
                </a:lnTo>
                <a:lnTo>
                  <a:pt x="1430" y="13060"/>
                </a:lnTo>
                <a:lnTo>
                  <a:pt x="1465" y="13048"/>
                </a:lnTo>
                <a:lnTo>
                  <a:pt x="1501" y="13036"/>
                </a:lnTo>
                <a:lnTo>
                  <a:pt x="1536" y="13024"/>
                </a:lnTo>
                <a:lnTo>
                  <a:pt x="1572" y="13011"/>
                </a:lnTo>
                <a:lnTo>
                  <a:pt x="1606" y="12998"/>
                </a:lnTo>
                <a:lnTo>
                  <a:pt x="1643" y="12985"/>
                </a:lnTo>
                <a:lnTo>
                  <a:pt x="1677" y="12972"/>
                </a:lnTo>
                <a:lnTo>
                  <a:pt x="1713" y="12958"/>
                </a:lnTo>
                <a:lnTo>
                  <a:pt x="1748" y="12944"/>
                </a:lnTo>
                <a:lnTo>
                  <a:pt x="1783" y="12930"/>
                </a:lnTo>
                <a:lnTo>
                  <a:pt x="1820" y="12915"/>
                </a:lnTo>
                <a:lnTo>
                  <a:pt x="1854" y="12901"/>
                </a:lnTo>
                <a:lnTo>
                  <a:pt x="1890" y="12885"/>
                </a:lnTo>
                <a:lnTo>
                  <a:pt x="1925" y="12870"/>
                </a:lnTo>
                <a:lnTo>
                  <a:pt x="1961" y="12854"/>
                </a:lnTo>
                <a:lnTo>
                  <a:pt x="1996" y="12838"/>
                </a:lnTo>
                <a:lnTo>
                  <a:pt x="2031" y="12822"/>
                </a:lnTo>
                <a:lnTo>
                  <a:pt x="2067" y="12805"/>
                </a:lnTo>
                <a:lnTo>
                  <a:pt x="2102" y="12788"/>
                </a:lnTo>
                <a:lnTo>
                  <a:pt x="2138" y="12770"/>
                </a:lnTo>
                <a:lnTo>
                  <a:pt x="2173" y="12753"/>
                </a:lnTo>
                <a:lnTo>
                  <a:pt x="2209" y="12734"/>
                </a:lnTo>
                <a:lnTo>
                  <a:pt x="2243" y="12716"/>
                </a:lnTo>
                <a:lnTo>
                  <a:pt x="2280" y="12697"/>
                </a:lnTo>
                <a:lnTo>
                  <a:pt x="2314" y="12677"/>
                </a:lnTo>
                <a:lnTo>
                  <a:pt x="2350" y="12658"/>
                </a:lnTo>
                <a:lnTo>
                  <a:pt x="2385" y="12638"/>
                </a:lnTo>
                <a:lnTo>
                  <a:pt x="2421" y="12617"/>
                </a:lnTo>
                <a:lnTo>
                  <a:pt x="2456" y="12597"/>
                </a:lnTo>
                <a:lnTo>
                  <a:pt x="2492" y="12575"/>
                </a:lnTo>
                <a:lnTo>
                  <a:pt x="2527" y="12554"/>
                </a:lnTo>
                <a:lnTo>
                  <a:pt x="2562" y="12531"/>
                </a:lnTo>
                <a:lnTo>
                  <a:pt x="2598" y="12509"/>
                </a:lnTo>
                <a:lnTo>
                  <a:pt x="2633" y="12486"/>
                </a:lnTo>
                <a:lnTo>
                  <a:pt x="2669" y="12463"/>
                </a:lnTo>
                <a:lnTo>
                  <a:pt x="2704" y="12439"/>
                </a:lnTo>
                <a:lnTo>
                  <a:pt x="2739" y="12415"/>
                </a:lnTo>
                <a:lnTo>
                  <a:pt x="2774" y="12390"/>
                </a:lnTo>
                <a:lnTo>
                  <a:pt x="2811" y="12365"/>
                </a:lnTo>
                <a:lnTo>
                  <a:pt x="2845" y="12340"/>
                </a:lnTo>
                <a:lnTo>
                  <a:pt x="2881" y="12314"/>
                </a:lnTo>
                <a:lnTo>
                  <a:pt x="2916" y="12288"/>
                </a:lnTo>
                <a:lnTo>
                  <a:pt x="2952" y="12261"/>
                </a:lnTo>
                <a:lnTo>
                  <a:pt x="2987" y="12233"/>
                </a:lnTo>
                <a:lnTo>
                  <a:pt x="3022" y="12205"/>
                </a:lnTo>
                <a:lnTo>
                  <a:pt x="3058" y="12177"/>
                </a:lnTo>
                <a:lnTo>
                  <a:pt x="3093" y="12148"/>
                </a:lnTo>
                <a:lnTo>
                  <a:pt x="3129" y="12119"/>
                </a:lnTo>
                <a:lnTo>
                  <a:pt x="3164" y="12089"/>
                </a:lnTo>
                <a:lnTo>
                  <a:pt x="3200" y="12059"/>
                </a:lnTo>
                <a:lnTo>
                  <a:pt x="3235" y="12028"/>
                </a:lnTo>
                <a:lnTo>
                  <a:pt x="3271" y="11997"/>
                </a:lnTo>
                <a:lnTo>
                  <a:pt x="3306" y="11965"/>
                </a:lnTo>
                <a:lnTo>
                  <a:pt x="3342" y="11933"/>
                </a:lnTo>
                <a:lnTo>
                  <a:pt x="3377" y="11900"/>
                </a:lnTo>
                <a:lnTo>
                  <a:pt x="3412" y="11867"/>
                </a:lnTo>
                <a:lnTo>
                  <a:pt x="3448" y="11833"/>
                </a:lnTo>
                <a:lnTo>
                  <a:pt x="3483" y="11799"/>
                </a:lnTo>
                <a:lnTo>
                  <a:pt x="3519" y="11763"/>
                </a:lnTo>
                <a:lnTo>
                  <a:pt x="3554" y="11728"/>
                </a:lnTo>
                <a:lnTo>
                  <a:pt x="3590" y="11692"/>
                </a:lnTo>
                <a:lnTo>
                  <a:pt x="3625" y="11656"/>
                </a:lnTo>
                <a:lnTo>
                  <a:pt x="3661" y="11618"/>
                </a:lnTo>
                <a:lnTo>
                  <a:pt x="3696" y="11581"/>
                </a:lnTo>
                <a:lnTo>
                  <a:pt x="3732" y="11542"/>
                </a:lnTo>
                <a:lnTo>
                  <a:pt x="3767" y="11504"/>
                </a:lnTo>
                <a:lnTo>
                  <a:pt x="3803" y="11464"/>
                </a:lnTo>
                <a:lnTo>
                  <a:pt x="3838" y="11424"/>
                </a:lnTo>
                <a:lnTo>
                  <a:pt x="3873" y="11384"/>
                </a:lnTo>
                <a:lnTo>
                  <a:pt x="3909" y="11343"/>
                </a:lnTo>
                <a:lnTo>
                  <a:pt x="3944" y="11301"/>
                </a:lnTo>
                <a:lnTo>
                  <a:pt x="3980" y="11258"/>
                </a:lnTo>
                <a:lnTo>
                  <a:pt x="4015" y="11216"/>
                </a:lnTo>
                <a:lnTo>
                  <a:pt x="4051" y="11172"/>
                </a:lnTo>
                <a:lnTo>
                  <a:pt x="4086" y="11129"/>
                </a:lnTo>
                <a:lnTo>
                  <a:pt x="4123" y="11084"/>
                </a:lnTo>
                <a:lnTo>
                  <a:pt x="4158" y="11039"/>
                </a:lnTo>
                <a:lnTo>
                  <a:pt x="4194" y="10993"/>
                </a:lnTo>
                <a:lnTo>
                  <a:pt x="4229" y="10947"/>
                </a:lnTo>
                <a:lnTo>
                  <a:pt x="4265" y="10899"/>
                </a:lnTo>
                <a:lnTo>
                  <a:pt x="4300" y="10852"/>
                </a:lnTo>
                <a:lnTo>
                  <a:pt x="4335" y="10804"/>
                </a:lnTo>
                <a:lnTo>
                  <a:pt x="4371" y="10755"/>
                </a:lnTo>
                <a:lnTo>
                  <a:pt x="4406" y="10706"/>
                </a:lnTo>
                <a:lnTo>
                  <a:pt x="4442" y="10656"/>
                </a:lnTo>
                <a:lnTo>
                  <a:pt x="4478" y="10605"/>
                </a:lnTo>
                <a:lnTo>
                  <a:pt x="4514" y="10554"/>
                </a:lnTo>
                <a:lnTo>
                  <a:pt x="4549" y="10502"/>
                </a:lnTo>
                <a:lnTo>
                  <a:pt x="4585" y="10449"/>
                </a:lnTo>
                <a:lnTo>
                  <a:pt x="4620" y="10397"/>
                </a:lnTo>
                <a:lnTo>
                  <a:pt x="4656" y="10343"/>
                </a:lnTo>
                <a:lnTo>
                  <a:pt x="4691" y="10289"/>
                </a:lnTo>
                <a:lnTo>
                  <a:pt x="4727" y="10234"/>
                </a:lnTo>
                <a:lnTo>
                  <a:pt x="4763" y="10178"/>
                </a:lnTo>
                <a:lnTo>
                  <a:pt x="4798" y="10123"/>
                </a:lnTo>
                <a:lnTo>
                  <a:pt x="4834" y="10066"/>
                </a:lnTo>
                <a:lnTo>
                  <a:pt x="4869" y="10009"/>
                </a:lnTo>
                <a:lnTo>
                  <a:pt x="4905" y="9951"/>
                </a:lnTo>
                <a:lnTo>
                  <a:pt x="4940" y="9893"/>
                </a:lnTo>
                <a:lnTo>
                  <a:pt x="4976" y="9833"/>
                </a:lnTo>
                <a:lnTo>
                  <a:pt x="5012" y="9774"/>
                </a:lnTo>
                <a:lnTo>
                  <a:pt x="5048" y="9713"/>
                </a:lnTo>
                <a:lnTo>
                  <a:pt x="5083" y="9653"/>
                </a:lnTo>
                <a:lnTo>
                  <a:pt x="5119" y="9591"/>
                </a:lnTo>
                <a:lnTo>
                  <a:pt x="5154" y="9530"/>
                </a:lnTo>
                <a:lnTo>
                  <a:pt x="5190" y="9467"/>
                </a:lnTo>
                <a:lnTo>
                  <a:pt x="5226" y="9404"/>
                </a:lnTo>
                <a:lnTo>
                  <a:pt x="5261" y="9341"/>
                </a:lnTo>
                <a:lnTo>
                  <a:pt x="5297" y="9276"/>
                </a:lnTo>
                <a:lnTo>
                  <a:pt x="5332" y="9211"/>
                </a:lnTo>
                <a:lnTo>
                  <a:pt x="5368" y="9146"/>
                </a:lnTo>
                <a:lnTo>
                  <a:pt x="5404" y="9080"/>
                </a:lnTo>
                <a:lnTo>
                  <a:pt x="5440" y="9014"/>
                </a:lnTo>
                <a:lnTo>
                  <a:pt x="5475" y="8947"/>
                </a:lnTo>
                <a:lnTo>
                  <a:pt x="5511" y="8879"/>
                </a:lnTo>
                <a:lnTo>
                  <a:pt x="5546" y="8811"/>
                </a:lnTo>
                <a:lnTo>
                  <a:pt x="5582" y="8743"/>
                </a:lnTo>
                <a:lnTo>
                  <a:pt x="5618" y="8673"/>
                </a:lnTo>
                <a:lnTo>
                  <a:pt x="5653" y="8604"/>
                </a:lnTo>
                <a:lnTo>
                  <a:pt x="5689" y="8534"/>
                </a:lnTo>
                <a:lnTo>
                  <a:pt x="5725" y="8463"/>
                </a:lnTo>
                <a:lnTo>
                  <a:pt x="5761" y="8392"/>
                </a:lnTo>
                <a:lnTo>
                  <a:pt x="5796" y="8321"/>
                </a:lnTo>
                <a:lnTo>
                  <a:pt x="5832" y="8249"/>
                </a:lnTo>
                <a:lnTo>
                  <a:pt x="5867" y="8176"/>
                </a:lnTo>
                <a:lnTo>
                  <a:pt x="5903" y="8103"/>
                </a:lnTo>
                <a:lnTo>
                  <a:pt x="5939" y="8030"/>
                </a:lnTo>
                <a:lnTo>
                  <a:pt x="5974" y="7956"/>
                </a:lnTo>
                <a:lnTo>
                  <a:pt x="6010" y="7881"/>
                </a:lnTo>
                <a:lnTo>
                  <a:pt x="6046" y="7807"/>
                </a:lnTo>
                <a:lnTo>
                  <a:pt x="6082" y="7732"/>
                </a:lnTo>
                <a:lnTo>
                  <a:pt x="6117" y="7656"/>
                </a:lnTo>
                <a:lnTo>
                  <a:pt x="6153" y="7580"/>
                </a:lnTo>
                <a:lnTo>
                  <a:pt x="6188" y="7504"/>
                </a:lnTo>
                <a:lnTo>
                  <a:pt x="6224" y="7427"/>
                </a:lnTo>
                <a:lnTo>
                  <a:pt x="6260" y="7350"/>
                </a:lnTo>
                <a:lnTo>
                  <a:pt x="6296" y="7273"/>
                </a:lnTo>
                <a:lnTo>
                  <a:pt x="6331" y="7195"/>
                </a:lnTo>
                <a:lnTo>
                  <a:pt x="6367" y="7117"/>
                </a:lnTo>
                <a:lnTo>
                  <a:pt x="6403" y="7039"/>
                </a:lnTo>
                <a:lnTo>
                  <a:pt x="6438" y="6960"/>
                </a:lnTo>
                <a:lnTo>
                  <a:pt x="6474" y="6881"/>
                </a:lnTo>
                <a:lnTo>
                  <a:pt x="6510" y="6802"/>
                </a:lnTo>
                <a:lnTo>
                  <a:pt x="6546" y="6722"/>
                </a:lnTo>
                <a:lnTo>
                  <a:pt x="6581" y="6642"/>
                </a:lnTo>
                <a:lnTo>
                  <a:pt x="6617" y="6562"/>
                </a:lnTo>
                <a:lnTo>
                  <a:pt x="6653" y="6482"/>
                </a:lnTo>
                <a:lnTo>
                  <a:pt x="6689" y="6402"/>
                </a:lnTo>
                <a:lnTo>
                  <a:pt x="6724" y="6321"/>
                </a:lnTo>
                <a:lnTo>
                  <a:pt x="6760" y="6240"/>
                </a:lnTo>
                <a:lnTo>
                  <a:pt x="6796" y="6159"/>
                </a:lnTo>
                <a:lnTo>
                  <a:pt x="6831" y="6078"/>
                </a:lnTo>
                <a:lnTo>
                  <a:pt x="6867" y="5997"/>
                </a:lnTo>
                <a:lnTo>
                  <a:pt x="6902" y="5915"/>
                </a:lnTo>
                <a:lnTo>
                  <a:pt x="6939" y="5834"/>
                </a:lnTo>
                <a:lnTo>
                  <a:pt x="6974" y="5752"/>
                </a:lnTo>
                <a:lnTo>
                  <a:pt x="7010" y="5670"/>
                </a:lnTo>
                <a:lnTo>
                  <a:pt x="7045" y="5589"/>
                </a:lnTo>
                <a:lnTo>
                  <a:pt x="7082" y="5507"/>
                </a:lnTo>
                <a:lnTo>
                  <a:pt x="7117" y="5425"/>
                </a:lnTo>
                <a:lnTo>
                  <a:pt x="7153" y="5343"/>
                </a:lnTo>
                <a:lnTo>
                  <a:pt x="7188" y="5261"/>
                </a:lnTo>
                <a:lnTo>
                  <a:pt x="7225" y="5179"/>
                </a:lnTo>
                <a:lnTo>
                  <a:pt x="7260" y="5097"/>
                </a:lnTo>
                <a:lnTo>
                  <a:pt x="7295" y="5016"/>
                </a:lnTo>
                <a:lnTo>
                  <a:pt x="7332" y="4934"/>
                </a:lnTo>
                <a:lnTo>
                  <a:pt x="7367" y="4852"/>
                </a:lnTo>
                <a:lnTo>
                  <a:pt x="7403" y="4771"/>
                </a:lnTo>
                <a:lnTo>
                  <a:pt x="7438" y="4689"/>
                </a:lnTo>
                <a:lnTo>
                  <a:pt x="7475" y="4608"/>
                </a:lnTo>
                <a:lnTo>
                  <a:pt x="7510" y="4527"/>
                </a:lnTo>
                <a:lnTo>
                  <a:pt x="7546" y="4445"/>
                </a:lnTo>
                <a:lnTo>
                  <a:pt x="7582" y="4365"/>
                </a:lnTo>
                <a:lnTo>
                  <a:pt x="7618" y="4284"/>
                </a:lnTo>
                <a:lnTo>
                  <a:pt x="7653" y="4204"/>
                </a:lnTo>
                <a:lnTo>
                  <a:pt x="7689" y="4123"/>
                </a:lnTo>
                <a:lnTo>
                  <a:pt x="7725" y="4043"/>
                </a:lnTo>
                <a:lnTo>
                  <a:pt x="7760" y="3964"/>
                </a:lnTo>
                <a:lnTo>
                  <a:pt x="7796" y="3885"/>
                </a:lnTo>
                <a:lnTo>
                  <a:pt x="7832" y="3806"/>
                </a:lnTo>
                <a:lnTo>
                  <a:pt x="7868" y="3727"/>
                </a:lnTo>
                <a:lnTo>
                  <a:pt x="7903" y="3649"/>
                </a:lnTo>
                <a:lnTo>
                  <a:pt x="7939" y="3570"/>
                </a:lnTo>
                <a:lnTo>
                  <a:pt x="7975" y="3493"/>
                </a:lnTo>
                <a:lnTo>
                  <a:pt x="8011" y="3416"/>
                </a:lnTo>
                <a:lnTo>
                  <a:pt x="8046" y="3339"/>
                </a:lnTo>
                <a:lnTo>
                  <a:pt x="8083" y="3263"/>
                </a:lnTo>
                <a:lnTo>
                  <a:pt x="8118" y="3187"/>
                </a:lnTo>
                <a:lnTo>
                  <a:pt x="8154" y="3112"/>
                </a:lnTo>
                <a:lnTo>
                  <a:pt x="8190" y="3037"/>
                </a:lnTo>
                <a:lnTo>
                  <a:pt x="8225" y="2962"/>
                </a:lnTo>
                <a:lnTo>
                  <a:pt x="8261" y="2888"/>
                </a:lnTo>
                <a:lnTo>
                  <a:pt x="8297" y="2815"/>
                </a:lnTo>
                <a:lnTo>
                  <a:pt x="8333" y="2742"/>
                </a:lnTo>
                <a:lnTo>
                  <a:pt x="8368" y="2670"/>
                </a:lnTo>
                <a:lnTo>
                  <a:pt x="8405" y="2598"/>
                </a:lnTo>
                <a:lnTo>
                  <a:pt x="8440" y="2528"/>
                </a:lnTo>
                <a:lnTo>
                  <a:pt x="8476" y="2458"/>
                </a:lnTo>
                <a:lnTo>
                  <a:pt x="8512" y="2388"/>
                </a:lnTo>
                <a:lnTo>
                  <a:pt x="8548" y="2319"/>
                </a:lnTo>
                <a:lnTo>
                  <a:pt x="8583" y="2251"/>
                </a:lnTo>
                <a:lnTo>
                  <a:pt x="8619" y="2183"/>
                </a:lnTo>
                <a:lnTo>
                  <a:pt x="8655" y="2116"/>
                </a:lnTo>
                <a:lnTo>
                  <a:pt x="8691" y="2051"/>
                </a:lnTo>
                <a:lnTo>
                  <a:pt x="8727" y="1985"/>
                </a:lnTo>
                <a:lnTo>
                  <a:pt x="8762" y="1921"/>
                </a:lnTo>
                <a:lnTo>
                  <a:pt x="8799" y="1857"/>
                </a:lnTo>
                <a:lnTo>
                  <a:pt x="8834" y="1794"/>
                </a:lnTo>
                <a:lnTo>
                  <a:pt x="8871" y="1732"/>
                </a:lnTo>
                <a:lnTo>
                  <a:pt x="8906" y="1671"/>
                </a:lnTo>
                <a:lnTo>
                  <a:pt x="8942" y="1611"/>
                </a:lnTo>
                <a:lnTo>
                  <a:pt x="8978" y="1551"/>
                </a:lnTo>
                <a:lnTo>
                  <a:pt x="9014" y="1493"/>
                </a:lnTo>
                <a:lnTo>
                  <a:pt x="9050" y="1435"/>
                </a:lnTo>
                <a:lnTo>
                  <a:pt x="9085" y="1379"/>
                </a:lnTo>
                <a:lnTo>
                  <a:pt x="9122" y="1323"/>
                </a:lnTo>
                <a:lnTo>
                  <a:pt x="9157" y="1268"/>
                </a:lnTo>
                <a:lnTo>
                  <a:pt x="9194" y="1214"/>
                </a:lnTo>
                <a:lnTo>
                  <a:pt x="9229" y="1162"/>
                </a:lnTo>
                <a:lnTo>
                  <a:pt x="9266" y="1109"/>
                </a:lnTo>
                <a:lnTo>
                  <a:pt x="9301" y="1059"/>
                </a:lnTo>
                <a:lnTo>
                  <a:pt x="9338" y="1009"/>
                </a:lnTo>
                <a:lnTo>
                  <a:pt x="9373" y="961"/>
                </a:lnTo>
                <a:lnTo>
                  <a:pt x="9409" y="913"/>
                </a:lnTo>
                <a:lnTo>
                  <a:pt x="9446" y="866"/>
                </a:lnTo>
                <a:lnTo>
                  <a:pt x="9481" y="821"/>
                </a:lnTo>
                <a:lnTo>
                  <a:pt x="9518" y="777"/>
                </a:lnTo>
                <a:lnTo>
                  <a:pt x="9553" y="733"/>
                </a:lnTo>
                <a:lnTo>
                  <a:pt x="9590" y="691"/>
                </a:lnTo>
                <a:lnTo>
                  <a:pt x="9626" y="650"/>
                </a:lnTo>
                <a:lnTo>
                  <a:pt x="9662" y="610"/>
                </a:lnTo>
                <a:lnTo>
                  <a:pt x="9698" y="572"/>
                </a:lnTo>
                <a:lnTo>
                  <a:pt x="9735" y="534"/>
                </a:lnTo>
                <a:lnTo>
                  <a:pt x="9771" y="498"/>
                </a:lnTo>
                <a:lnTo>
                  <a:pt x="9808" y="463"/>
                </a:lnTo>
                <a:lnTo>
                  <a:pt x="9844" y="429"/>
                </a:lnTo>
                <a:lnTo>
                  <a:pt x="9880" y="396"/>
                </a:lnTo>
                <a:lnTo>
                  <a:pt x="9917" y="365"/>
                </a:lnTo>
                <a:lnTo>
                  <a:pt x="9953" y="335"/>
                </a:lnTo>
                <a:lnTo>
                  <a:pt x="9990" y="305"/>
                </a:lnTo>
                <a:lnTo>
                  <a:pt x="10026" y="278"/>
                </a:lnTo>
                <a:lnTo>
                  <a:pt x="10063" y="251"/>
                </a:lnTo>
                <a:lnTo>
                  <a:pt x="10099" y="226"/>
                </a:lnTo>
                <a:lnTo>
                  <a:pt x="10136" y="202"/>
                </a:lnTo>
                <a:lnTo>
                  <a:pt x="10173" y="179"/>
                </a:lnTo>
                <a:lnTo>
                  <a:pt x="10210" y="158"/>
                </a:lnTo>
                <a:lnTo>
                  <a:pt x="10246" y="138"/>
                </a:lnTo>
                <a:lnTo>
                  <a:pt x="10283" y="119"/>
                </a:lnTo>
                <a:lnTo>
                  <a:pt x="10321" y="102"/>
                </a:lnTo>
                <a:lnTo>
                  <a:pt x="10357" y="86"/>
                </a:lnTo>
                <a:lnTo>
                  <a:pt x="10395" y="71"/>
                </a:lnTo>
                <a:lnTo>
                  <a:pt x="10431" y="58"/>
                </a:lnTo>
                <a:lnTo>
                  <a:pt x="10469" y="46"/>
                </a:lnTo>
                <a:lnTo>
                  <a:pt x="10506" y="35"/>
                </a:lnTo>
                <a:lnTo>
                  <a:pt x="10544" y="26"/>
                </a:lnTo>
                <a:lnTo>
                  <a:pt x="10581" y="19"/>
                </a:lnTo>
                <a:lnTo>
                  <a:pt x="10619" y="12"/>
                </a:lnTo>
                <a:lnTo>
                  <a:pt x="10656" y="7"/>
                </a:lnTo>
                <a:lnTo>
                  <a:pt x="10694" y="3"/>
                </a:lnTo>
                <a:lnTo>
                  <a:pt x="10731" y="1"/>
                </a:lnTo>
                <a:lnTo>
                  <a:pt x="10769" y="0"/>
                </a:lnTo>
                <a:lnTo>
                  <a:pt x="10806" y="1"/>
                </a:lnTo>
                <a:lnTo>
                  <a:pt x="10844" y="3"/>
                </a:lnTo>
                <a:lnTo>
                  <a:pt x="10882" y="7"/>
                </a:lnTo>
                <a:lnTo>
                  <a:pt x="10919" y="12"/>
                </a:lnTo>
                <a:lnTo>
                  <a:pt x="10956" y="18"/>
                </a:lnTo>
                <a:lnTo>
                  <a:pt x="10994" y="26"/>
                </a:lnTo>
                <a:lnTo>
                  <a:pt x="11031" y="35"/>
                </a:lnTo>
                <a:lnTo>
                  <a:pt x="11068" y="45"/>
                </a:lnTo>
                <a:lnTo>
                  <a:pt x="11106" y="57"/>
                </a:lnTo>
                <a:lnTo>
                  <a:pt x="11143" y="71"/>
                </a:lnTo>
                <a:lnTo>
                  <a:pt x="11180" y="85"/>
                </a:lnTo>
                <a:lnTo>
                  <a:pt x="11218" y="101"/>
                </a:lnTo>
                <a:lnTo>
                  <a:pt x="11254" y="118"/>
                </a:lnTo>
                <a:lnTo>
                  <a:pt x="11291" y="137"/>
                </a:lnTo>
                <a:lnTo>
                  <a:pt x="11329" y="157"/>
                </a:lnTo>
                <a:lnTo>
                  <a:pt x="11365" y="178"/>
                </a:lnTo>
                <a:lnTo>
                  <a:pt x="11402" y="201"/>
                </a:lnTo>
                <a:lnTo>
                  <a:pt x="11439" y="225"/>
                </a:lnTo>
                <a:lnTo>
                  <a:pt x="11476" y="250"/>
                </a:lnTo>
                <a:lnTo>
                  <a:pt x="11513" y="277"/>
                </a:lnTo>
                <a:lnTo>
                  <a:pt x="11549" y="305"/>
                </a:lnTo>
                <a:lnTo>
                  <a:pt x="11586" y="334"/>
                </a:lnTo>
                <a:lnTo>
                  <a:pt x="11622" y="364"/>
                </a:lnTo>
                <a:lnTo>
                  <a:pt x="11659" y="396"/>
                </a:lnTo>
                <a:lnTo>
                  <a:pt x="11695" y="428"/>
                </a:lnTo>
                <a:lnTo>
                  <a:pt x="11731" y="463"/>
                </a:lnTo>
                <a:lnTo>
                  <a:pt x="11768" y="497"/>
                </a:lnTo>
                <a:lnTo>
                  <a:pt x="11804" y="534"/>
                </a:lnTo>
                <a:lnTo>
                  <a:pt x="11840" y="571"/>
                </a:lnTo>
                <a:lnTo>
                  <a:pt x="11877" y="610"/>
                </a:lnTo>
                <a:lnTo>
                  <a:pt x="11913" y="650"/>
                </a:lnTo>
                <a:lnTo>
                  <a:pt x="11949" y="691"/>
                </a:lnTo>
                <a:lnTo>
                  <a:pt x="11985" y="733"/>
                </a:lnTo>
                <a:lnTo>
                  <a:pt x="12021" y="776"/>
                </a:lnTo>
                <a:lnTo>
                  <a:pt x="12058" y="821"/>
                </a:lnTo>
                <a:lnTo>
                  <a:pt x="12094" y="866"/>
                </a:lnTo>
                <a:lnTo>
                  <a:pt x="12129" y="913"/>
                </a:lnTo>
                <a:lnTo>
                  <a:pt x="12166" y="960"/>
                </a:lnTo>
                <a:lnTo>
                  <a:pt x="12202" y="1009"/>
                </a:lnTo>
                <a:lnTo>
                  <a:pt x="12238" y="1059"/>
                </a:lnTo>
                <a:lnTo>
                  <a:pt x="12274" y="1109"/>
                </a:lnTo>
                <a:lnTo>
                  <a:pt x="12310" y="1161"/>
                </a:lnTo>
                <a:lnTo>
                  <a:pt x="12346" y="1214"/>
                </a:lnTo>
                <a:lnTo>
                  <a:pt x="12382" y="1268"/>
                </a:lnTo>
                <a:lnTo>
                  <a:pt x="12418" y="1323"/>
                </a:lnTo>
                <a:lnTo>
                  <a:pt x="12454" y="1378"/>
                </a:lnTo>
                <a:lnTo>
                  <a:pt x="12490" y="1435"/>
                </a:lnTo>
                <a:lnTo>
                  <a:pt x="12525" y="1493"/>
                </a:lnTo>
                <a:lnTo>
                  <a:pt x="12561" y="1551"/>
                </a:lnTo>
                <a:lnTo>
                  <a:pt x="12597" y="1611"/>
                </a:lnTo>
                <a:lnTo>
                  <a:pt x="12633" y="1671"/>
                </a:lnTo>
                <a:lnTo>
                  <a:pt x="12669" y="1732"/>
                </a:lnTo>
                <a:lnTo>
                  <a:pt x="12705" y="1794"/>
                </a:lnTo>
                <a:lnTo>
                  <a:pt x="12741" y="1857"/>
                </a:lnTo>
                <a:lnTo>
                  <a:pt x="12777" y="1920"/>
                </a:lnTo>
                <a:lnTo>
                  <a:pt x="12813" y="1985"/>
                </a:lnTo>
                <a:lnTo>
                  <a:pt x="12848" y="2050"/>
                </a:lnTo>
                <a:lnTo>
                  <a:pt x="12884" y="2116"/>
                </a:lnTo>
                <a:lnTo>
                  <a:pt x="12920" y="2183"/>
                </a:lnTo>
                <a:lnTo>
                  <a:pt x="12956" y="2250"/>
                </a:lnTo>
                <a:lnTo>
                  <a:pt x="12992" y="2319"/>
                </a:lnTo>
                <a:lnTo>
                  <a:pt x="13028" y="2388"/>
                </a:lnTo>
                <a:lnTo>
                  <a:pt x="13063" y="2458"/>
                </a:lnTo>
                <a:lnTo>
                  <a:pt x="13099" y="2528"/>
                </a:lnTo>
                <a:lnTo>
                  <a:pt x="13135" y="2598"/>
                </a:lnTo>
                <a:lnTo>
                  <a:pt x="13171" y="2670"/>
                </a:lnTo>
                <a:lnTo>
                  <a:pt x="13207" y="2742"/>
                </a:lnTo>
                <a:lnTo>
                  <a:pt x="13242" y="2815"/>
                </a:lnTo>
                <a:lnTo>
                  <a:pt x="13278" y="2889"/>
                </a:lnTo>
                <a:lnTo>
                  <a:pt x="13314" y="2962"/>
                </a:lnTo>
                <a:lnTo>
                  <a:pt x="13350" y="3037"/>
                </a:lnTo>
                <a:lnTo>
                  <a:pt x="13385" y="3111"/>
                </a:lnTo>
                <a:lnTo>
                  <a:pt x="13421" y="3187"/>
                </a:lnTo>
                <a:lnTo>
                  <a:pt x="13457" y="3263"/>
                </a:lnTo>
                <a:lnTo>
                  <a:pt x="13493" y="3339"/>
                </a:lnTo>
                <a:lnTo>
                  <a:pt x="13529" y="3416"/>
                </a:lnTo>
                <a:lnTo>
                  <a:pt x="13564" y="3493"/>
                </a:lnTo>
                <a:lnTo>
                  <a:pt x="13600" y="3570"/>
                </a:lnTo>
                <a:lnTo>
                  <a:pt x="13636" y="3648"/>
                </a:lnTo>
                <a:lnTo>
                  <a:pt x="13672" y="3727"/>
                </a:lnTo>
                <a:lnTo>
                  <a:pt x="13708" y="3805"/>
                </a:lnTo>
                <a:lnTo>
                  <a:pt x="13743" y="3885"/>
                </a:lnTo>
                <a:lnTo>
                  <a:pt x="13779" y="3964"/>
                </a:lnTo>
                <a:lnTo>
                  <a:pt x="13815" y="4043"/>
                </a:lnTo>
                <a:lnTo>
                  <a:pt x="13850" y="4123"/>
                </a:lnTo>
                <a:lnTo>
                  <a:pt x="13886" y="4203"/>
                </a:lnTo>
                <a:lnTo>
                  <a:pt x="13922" y="4284"/>
                </a:lnTo>
                <a:lnTo>
                  <a:pt x="13958" y="4364"/>
                </a:lnTo>
                <a:lnTo>
                  <a:pt x="13993" y="4446"/>
                </a:lnTo>
                <a:lnTo>
                  <a:pt x="14029" y="4526"/>
                </a:lnTo>
                <a:lnTo>
                  <a:pt x="14065" y="4608"/>
                </a:lnTo>
                <a:lnTo>
                  <a:pt x="14101" y="4689"/>
                </a:lnTo>
                <a:lnTo>
                  <a:pt x="14136" y="4771"/>
                </a:lnTo>
                <a:lnTo>
                  <a:pt x="14172" y="4852"/>
                </a:lnTo>
                <a:lnTo>
                  <a:pt x="14208" y="4934"/>
                </a:lnTo>
                <a:lnTo>
                  <a:pt x="14244" y="5016"/>
                </a:lnTo>
                <a:lnTo>
                  <a:pt x="14279" y="5097"/>
                </a:lnTo>
                <a:lnTo>
                  <a:pt x="14315" y="5179"/>
                </a:lnTo>
                <a:lnTo>
                  <a:pt x="14351" y="5261"/>
                </a:lnTo>
                <a:lnTo>
                  <a:pt x="14386" y="5343"/>
                </a:lnTo>
                <a:lnTo>
                  <a:pt x="14422" y="5425"/>
                </a:lnTo>
                <a:lnTo>
                  <a:pt x="14458" y="5507"/>
                </a:lnTo>
                <a:lnTo>
                  <a:pt x="14494" y="5589"/>
                </a:lnTo>
                <a:lnTo>
                  <a:pt x="14529" y="5670"/>
                </a:lnTo>
                <a:lnTo>
                  <a:pt x="14565" y="5752"/>
                </a:lnTo>
                <a:lnTo>
                  <a:pt x="14601" y="5834"/>
                </a:lnTo>
                <a:lnTo>
                  <a:pt x="14637" y="5915"/>
                </a:lnTo>
                <a:lnTo>
                  <a:pt x="14672" y="5997"/>
                </a:lnTo>
                <a:lnTo>
                  <a:pt x="14708" y="6078"/>
                </a:lnTo>
                <a:lnTo>
                  <a:pt x="14744" y="6159"/>
                </a:lnTo>
                <a:lnTo>
                  <a:pt x="14779" y="6240"/>
                </a:lnTo>
                <a:lnTo>
                  <a:pt x="14815" y="6321"/>
                </a:lnTo>
                <a:lnTo>
                  <a:pt x="14851" y="6402"/>
                </a:lnTo>
                <a:lnTo>
                  <a:pt x="14887" y="6482"/>
                </a:lnTo>
                <a:lnTo>
                  <a:pt x="14922" y="6562"/>
                </a:lnTo>
                <a:lnTo>
                  <a:pt x="14958" y="6642"/>
                </a:lnTo>
                <a:lnTo>
                  <a:pt x="14994" y="6722"/>
                </a:lnTo>
                <a:lnTo>
                  <a:pt x="15030" y="6802"/>
                </a:lnTo>
                <a:lnTo>
                  <a:pt x="15065" y="6881"/>
                </a:lnTo>
                <a:lnTo>
                  <a:pt x="15101" y="6960"/>
                </a:lnTo>
                <a:lnTo>
                  <a:pt x="15137" y="7038"/>
                </a:lnTo>
                <a:lnTo>
                  <a:pt x="15172" y="7117"/>
                </a:lnTo>
                <a:lnTo>
                  <a:pt x="15208" y="7195"/>
                </a:lnTo>
                <a:lnTo>
                  <a:pt x="15244" y="7273"/>
                </a:lnTo>
                <a:lnTo>
                  <a:pt x="15280" y="7350"/>
                </a:lnTo>
                <a:lnTo>
                  <a:pt x="15315" y="7427"/>
                </a:lnTo>
                <a:lnTo>
                  <a:pt x="15351" y="7504"/>
                </a:lnTo>
                <a:lnTo>
                  <a:pt x="15386" y="7580"/>
                </a:lnTo>
                <a:lnTo>
                  <a:pt x="15422" y="7656"/>
                </a:lnTo>
                <a:lnTo>
                  <a:pt x="15458" y="7732"/>
                </a:lnTo>
                <a:lnTo>
                  <a:pt x="15494" y="7807"/>
                </a:lnTo>
                <a:lnTo>
                  <a:pt x="15529" y="7882"/>
                </a:lnTo>
                <a:lnTo>
                  <a:pt x="15565" y="7956"/>
                </a:lnTo>
                <a:lnTo>
                  <a:pt x="15601" y="8029"/>
                </a:lnTo>
                <a:lnTo>
                  <a:pt x="15636" y="8103"/>
                </a:lnTo>
                <a:lnTo>
                  <a:pt x="15672" y="8176"/>
                </a:lnTo>
                <a:lnTo>
                  <a:pt x="15708" y="8249"/>
                </a:lnTo>
                <a:lnTo>
                  <a:pt x="15743" y="8321"/>
                </a:lnTo>
                <a:lnTo>
                  <a:pt x="15779" y="8392"/>
                </a:lnTo>
                <a:lnTo>
                  <a:pt x="15815" y="8463"/>
                </a:lnTo>
                <a:lnTo>
                  <a:pt x="15850" y="8534"/>
                </a:lnTo>
                <a:lnTo>
                  <a:pt x="15886" y="8604"/>
                </a:lnTo>
                <a:lnTo>
                  <a:pt x="15922" y="8674"/>
                </a:lnTo>
                <a:lnTo>
                  <a:pt x="15957" y="8743"/>
                </a:lnTo>
                <a:lnTo>
                  <a:pt x="15993" y="8811"/>
                </a:lnTo>
                <a:lnTo>
                  <a:pt x="16029" y="8879"/>
                </a:lnTo>
                <a:lnTo>
                  <a:pt x="16064" y="8946"/>
                </a:lnTo>
                <a:lnTo>
                  <a:pt x="16100" y="9014"/>
                </a:lnTo>
                <a:lnTo>
                  <a:pt x="16136" y="9080"/>
                </a:lnTo>
                <a:lnTo>
                  <a:pt x="16171" y="9146"/>
                </a:lnTo>
                <a:lnTo>
                  <a:pt x="16207" y="9211"/>
                </a:lnTo>
                <a:lnTo>
                  <a:pt x="16243" y="9276"/>
                </a:lnTo>
                <a:lnTo>
                  <a:pt x="16278" y="9341"/>
                </a:lnTo>
                <a:lnTo>
                  <a:pt x="16314" y="9404"/>
                </a:lnTo>
                <a:lnTo>
                  <a:pt x="16349" y="9468"/>
                </a:lnTo>
                <a:lnTo>
                  <a:pt x="16385" y="9530"/>
                </a:lnTo>
                <a:lnTo>
                  <a:pt x="16421" y="9592"/>
                </a:lnTo>
                <a:lnTo>
                  <a:pt x="16456" y="9653"/>
                </a:lnTo>
                <a:lnTo>
                  <a:pt x="16492" y="9714"/>
                </a:lnTo>
                <a:lnTo>
                  <a:pt x="16528" y="9774"/>
                </a:lnTo>
                <a:lnTo>
                  <a:pt x="16563" y="9834"/>
                </a:lnTo>
                <a:lnTo>
                  <a:pt x="16599" y="9892"/>
                </a:lnTo>
                <a:lnTo>
                  <a:pt x="16635" y="9951"/>
                </a:lnTo>
                <a:lnTo>
                  <a:pt x="16670" y="10009"/>
                </a:lnTo>
                <a:lnTo>
                  <a:pt x="16706" y="10066"/>
                </a:lnTo>
                <a:lnTo>
                  <a:pt x="16742" y="10123"/>
                </a:lnTo>
                <a:lnTo>
                  <a:pt x="16777" y="10179"/>
                </a:lnTo>
                <a:lnTo>
                  <a:pt x="16812" y="10234"/>
                </a:lnTo>
                <a:lnTo>
                  <a:pt x="16848" y="10289"/>
                </a:lnTo>
                <a:lnTo>
                  <a:pt x="16884" y="10343"/>
                </a:lnTo>
                <a:lnTo>
                  <a:pt x="16919" y="10397"/>
                </a:lnTo>
                <a:lnTo>
                  <a:pt x="16955" y="10450"/>
                </a:lnTo>
                <a:lnTo>
                  <a:pt x="16991" y="10502"/>
                </a:lnTo>
                <a:lnTo>
                  <a:pt x="17026" y="10554"/>
                </a:lnTo>
                <a:lnTo>
                  <a:pt x="17062" y="10605"/>
                </a:lnTo>
                <a:lnTo>
                  <a:pt x="17097" y="10656"/>
                </a:lnTo>
                <a:lnTo>
                  <a:pt x="17133" y="10706"/>
                </a:lnTo>
                <a:lnTo>
                  <a:pt x="17168" y="10755"/>
                </a:lnTo>
                <a:lnTo>
                  <a:pt x="17204" y="10804"/>
                </a:lnTo>
                <a:lnTo>
                  <a:pt x="17240" y="10852"/>
                </a:lnTo>
                <a:lnTo>
                  <a:pt x="17275" y="10900"/>
                </a:lnTo>
                <a:lnTo>
                  <a:pt x="17311" y="10947"/>
                </a:lnTo>
                <a:lnTo>
                  <a:pt x="17346" y="10993"/>
                </a:lnTo>
                <a:lnTo>
                  <a:pt x="17382" y="11039"/>
                </a:lnTo>
                <a:lnTo>
                  <a:pt x="17417" y="11084"/>
                </a:lnTo>
                <a:lnTo>
                  <a:pt x="17453" y="11128"/>
                </a:lnTo>
                <a:lnTo>
                  <a:pt x="17488" y="11173"/>
                </a:lnTo>
                <a:lnTo>
                  <a:pt x="17524" y="11216"/>
                </a:lnTo>
                <a:lnTo>
                  <a:pt x="17559" y="11259"/>
                </a:lnTo>
                <a:lnTo>
                  <a:pt x="17595" y="11301"/>
                </a:lnTo>
                <a:lnTo>
                  <a:pt x="17631" y="11343"/>
                </a:lnTo>
                <a:lnTo>
                  <a:pt x="17666" y="11384"/>
                </a:lnTo>
                <a:lnTo>
                  <a:pt x="17701" y="11424"/>
                </a:lnTo>
                <a:lnTo>
                  <a:pt x="17737" y="11465"/>
                </a:lnTo>
                <a:lnTo>
                  <a:pt x="17772" y="11504"/>
                </a:lnTo>
                <a:lnTo>
                  <a:pt x="17808" y="11543"/>
                </a:lnTo>
                <a:lnTo>
                  <a:pt x="17844" y="11581"/>
                </a:lnTo>
                <a:lnTo>
                  <a:pt x="17879" y="11619"/>
                </a:lnTo>
                <a:lnTo>
                  <a:pt x="17915" y="11656"/>
                </a:lnTo>
                <a:lnTo>
                  <a:pt x="17950" y="11692"/>
                </a:lnTo>
                <a:lnTo>
                  <a:pt x="17986" y="11728"/>
                </a:lnTo>
                <a:lnTo>
                  <a:pt x="18021" y="11764"/>
                </a:lnTo>
                <a:lnTo>
                  <a:pt x="18057" y="11799"/>
                </a:lnTo>
                <a:lnTo>
                  <a:pt x="18092" y="11833"/>
                </a:lnTo>
                <a:lnTo>
                  <a:pt x="18127" y="11867"/>
                </a:lnTo>
                <a:lnTo>
                  <a:pt x="18163" y="11901"/>
                </a:lnTo>
                <a:lnTo>
                  <a:pt x="18198" y="11933"/>
                </a:lnTo>
                <a:lnTo>
                  <a:pt x="18234" y="11965"/>
                </a:lnTo>
                <a:lnTo>
                  <a:pt x="18269" y="11997"/>
                </a:lnTo>
                <a:lnTo>
                  <a:pt x="18305" y="12028"/>
                </a:lnTo>
                <a:lnTo>
                  <a:pt x="18340" y="12059"/>
                </a:lnTo>
                <a:lnTo>
                  <a:pt x="18375" y="12089"/>
                </a:lnTo>
                <a:lnTo>
                  <a:pt x="18411" y="12119"/>
                </a:lnTo>
                <a:lnTo>
                  <a:pt x="18446" y="12148"/>
                </a:lnTo>
                <a:lnTo>
                  <a:pt x="18482" y="12177"/>
                </a:lnTo>
                <a:lnTo>
                  <a:pt x="18517" y="12206"/>
                </a:lnTo>
                <a:lnTo>
                  <a:pt x="18552" y="12233"/>
                </a:lnTo>
                <a:lnTo>
                  <a:pt x="18588" y="12261"/>
                </a:lnTo>
                <a:lnTo>
                  <a:pt x="18623" y="12288"/>
                </a:lnTo>
                <a:lnTo>
                  <a:pt x="18659" y="12314"/>
                </a:lnTo>
                <a:lnTo>
                  <a:pt x="18694" y="12340"/>
                </a:lnTo>
                <a:lnTo>
                  <a:pt x="18730" y="12366"/>
                </a:lnTo>
                <a:lnTo>
                  <a:pt x="18765" y="12390"/>
                </a:lnTo>
                <a:lnTo>
                  <a:pt x="18801" y="12415"/>
                </a:lnTo>
                <a:lnTo>
                  <a:pt x="18836" y="12439"/>
                </a:lnTo>
                <a:lnTo>
                  <a:pt x="18871" y="12463"/>
                </a:lnTo>
                <a:lnTo>
                  <a:pt x="18907" y="12486"/>
                </a:lnTo>
                <a:lnTo>
                  <a:pt x="18942" y="12509"/>
                </a:lnTo>
                <a:lnTo>
                  <a:pt x="18977" y="12531"/>
                </a:lnTo>
                <a:lnTo>
                  <a:pt x="19013" y="12554"/>
                </a:lnTo>
                <a:lnTo>
                  <a:pt x="19048" y="12576"/>
                </a:lnTo>
                <a:lnTo>
                  <a:pt x="19084" y="12597"/>
                </a:lnTo>
                <a:lnTo>
                  <a:pt x="19119" y="12618"/>
                </a:lnTo>
                <a:lnTo>
                  <a:pt x="19154" y="12638"/>
                </a:lnTo>
                <a:lnTo>
                  <a:pt x="19190" y="12658"/>
                </a:lnTo>
                <a:lnTo>
                  <a:pt x="19225" y="12678"/>
                </a:lnTo>
                <a:lnTo>
                  <a:pt x="19261" y="12697"/>
                </a:lnTo>
                <a:lnTo>
                  <a:pt x="19296" y="12716"/>
                </a:lnTo>
                <a:lnTo>
                  <a:pt x="19332" y="12735"/>
                </a:lnTo>
                <a:lnTo>
                  <a:pt x="19367" y="12753"/>
                </a:lnTo>
                <a:lnTo>
                  <a:pt x="19402" y="12771"/>
                </a:lnTo>
                <a:lnTo>
                  <a:pt x="19437" y="12788"/>
                </a:lnTo>
                <a:lnTo>
                  <a:pt x="19473" y="12805"/>
                </a:lnTo>
                <a:lnTo>
                  <a:pt x="19508" y="12821"/>
                </a:lnTo>
                <a:lnTo>
                  <a:pt x="19544" y="12839"/>
                </a:lnTo>
                <a:lnTo>
                  <a:pt x="19579" y="12854"/>
                </a:lnTo>
                <a:lnTo>
                  <a:pt x="19614" y="12870"/>
                </a:lnTo>
                <a:lnTo>
                  <a:pt x="19650" y="12885"/>
                </a:lnTo>
                <a:lnTo>
                  <a:pt x="19685" y="12901"/>
                </a:lnTo>
                <a:lnTo>
                  <a:pt x="19721" y="12916"/>
                </a:lnTo>
                <a:lnTo>
                  <a:pt x="19756" y="12930"/>
                </a:lnTo>
                <a:lnTo>
                  <a:pt x="19791" y="12944"/>
                </a:lnTo>
                <a:lnTo>
                  <a:pt x="19827" y="12958"/>
                </a:lnTo>
                <a:lnTo>
                  <a:pt x="19862" y="12972"/>
                </a:lnTo>
                <a:lnTo>
                  <a:pt x="19898" y="12986"/>
                </a:lnTo>
                <a:lnTo>
                  <a:pt x="19933" y="12998"/>
                </a:lnTo>
                <a:lnTo>
                  <a:pt x="19968" y="13011"/>
                </a:lnTo>
                <a:lnTo>
                  <a:pt x="20004" y="13024"/>
                </a:lnTo>
                <a:lnTo>
                  <a:pt x="20039" y="13036"/>
                </a:lnTo>
                <a:lnTo>
                  <a:pt x="20075" y="13048"/>
                </a:lnTo>
                <a:lnTo>
                  <a:pt x="20110" y="13060"/>
                </a:lnTo>
                <a:lnTo>
                  <a:pt x="20146" y="13071"/>
                </a:lnTo>
                <a:lnTo>
                  <a:pt x="20181" y="13083"/>
                </a:lnTo>
                <a:lnTo>
                  <a:pt x="20216" y="13094"/>
                </a:lnTo>
                <a:lnTo>
                  <a:pt x="20251" y="13104"/>
                </a:lnTo>
                <a:lnTo>
                  <a:pt x="20287" y="13114"/>
                </a:lnTo>
                <a:lnTo>
                  <a:pt x="20323" y="13125"/>
                </a:lnTo>
                <a:lnTo>
                  <a:pt x="20358" y="13135"/>
                </a:lnTo>
                <a:lnTo>
                  <a:pt x="20394" y="13145"/>
                </a:lnTo>
                <a:lnTo>
                  <a:pt x="20429" y="13154"/>
                </a:lnTo>
                <a:lnTo>
                  <a:pt x="20465" y="13164"/>
                </a:lnTo>
                <a:lnTo>
                  <a:pt x="20500" y="13172"/>
                </a:lnTo>
                <a:lnTo>
                  <a:pt x="20536" y="13181"/>
                </a:lnTo>
                <a:lnTo>
                  <a:pt x="20571" y="13190"/>
                </a:lnTo>
                <a:lnTo>
                  <a:pt x="20606" y="13199"/>
                </a:lnTo>
                <a:lnTo>
                  <a:pt x="20642" y="13207"/>
                </a:lnTo>
                <a:lnTo>
                  <a:pt x="20677" y="13215"/>
                </a:lnTo>
                <a:lnTo>
                  <a:pt x="20713" y="13223"/>
                </a:lnTo>
                <a:lnTo>
                  <a:pt x="20749" y="13231"/>
                </a:lnTo>
                <a:lnTo>
                  <a:pt x="20784" y="13238"/>
                </a:lnTo>
                <a:lnTo>
                  <a:pt x="20819" y="13246"/>
                </a:lnTo>
                <a:lnTo>
                  <a:pt x="20855" y="13253"/>
                </a:lnTo>
                <a:lnTo>
                  <a:pt x="20890" y="13260"/>
                </a:lnTo>
                <a:lnTo>
                  <a:pt x="20926" y="13267"/>
                </a:lnTo>
                <a:lnTo>
                  <a:pt x="20961" y="13273"/>
                </a:lnTo>
                <a:lnTo>
                  <a:pt x="20998" y="13280"/>
                </a:lnTo>
                <a:lnTo>
                  <a:pt x="21032" y="13286"/>
                </a:lnTo>
                <a:lnTo>
                  <a:pt x="21068" y="13293"/>
                </a:lnTo>
                <a:lnTo>
                  <a:pt x="21103" y="13299"/>
                </a:lnTo>
                <a:lnTo>
                  <a:pt x="21139" y="13305"/>
                </a:lnTo>
                <a:lnTo>
                  <a:pt x="21174" y="13310"/>
                </a:lnTo>
                <a:lnTo>
                  <a:pt x="21210" y="13316"/>
                </a:lnTo>
                <a:lnTo>
                  <a:pt x="21246" y="13322"/>
                </a:lnTo>
                <a:lnTo>
                  <a:pt x="21281" y="13326"/>
                </a:lnTo>
                <a:lnTo>
                  <a:pt x="21317" y="13332"/>
                </a:lnTo>
                <a:lnTo>
                  <a:pt x="21352" y="13337"/>
                </a:lnTo>
                <a:lnTo>
                  <a:pt x="21388" y="13342"/>
                </a:lnTo>
                <a:lnTo>
                  <a:pt x="21423" y="13346"/>
                </a:lnTo>
                <a:lnTo>
                  <a:pt x="21460" y="13351"/>
                </a:lnTo>
                <a:lnTo>
                  <a:pt x="21479" y="13354"/>
                </a:lnTo>
                <a:lnTo>
                  <a:pt x="21487" y="13355"/>
                </a:lnTo>
                <a:lnTo>
                  <a:pt x="21496" y="13356"/>
                </a:lnTo>
                <a:cubicBezTo>
                  <a:pt x="21522" y="13360"/>
                  <a:pt x="21540" y="13385"/>
                  <a:pt x="21536" y="13411"/>
                </a:cubicBezTo>
                <a:cubicBezTo>
                  <a:pt x="21532" y="13437"/>
                  <a:pt x="21507" y="13455"/>
                  <a:pt x="21481" y="13451"/>
                </a:cubicBezTo>
                <a:lnTo>
                  <a:pt x="21477" y="13450"/>
                </a:lnTo>
                <a:lnTo>
                  <a:pt x="21467" y="13449"/>
                </a:lnTo>
                <a:lnTo>
                  <a:pt x="21446" y="13447"/>
                </a:lnTo>
                <a:lnTo>
                  <a:pt x="21411" y="13442"/>
                </a:lnTo>
                <a:lnTo>
                  <a:pt x="21375" y="13437"/>
                </a:lnTo>
                <a:lnTo>
                  <a:pt x="21339" y="13432"/>
                </a:lnTo>
                <a:lnTo>
                  <a:pt x="21303" y="13427"/>
                </a:lnTo>
                <a:lnTo>
                  <a:pt x="21267" y="13421"/>
                </a:lnTo>
                <a:lnTo>
                  <a:pt x="21231" y="13416"/>
                </a:lnTo>
                <a:lnTo>
                  <a:pt x="21194" y="13411"/>
                </a:lnTo>
                <a:lnTo>
                  <a:pt x="21160" y="13405"/>
                </a:lnTo>
                <a:lnTo>
                  <a:pt x="21123" y="13399"/>
                </a:lnTo>
                <a:lnTo>
                  <a:pt x="21088" y="13393"/>
                </a:lnTo>
                <a:lnTo>
                  <a:pt x="21051" y="13387"/>
                </a:lnTo>
                <a:lnTo>
                  <a:pt x="21016" y="13381"/>
                </a:lnTo>
                <a:lnTo>
                  <a:pt x="20979" y="13375"/>
                </a:lnTo>
                <a:lnTo>
                  <a:pt x="20944" y="13368"/>
                </a:lnTo>
                <a:lnTo>
                  <a:pt x="20908" y="13361"/>
                </a:lnTo>
                <a:lnTo>
                  <a:pt x="20872" y="13354"/>
                </a:lnTo>
                <a:lnTo>
                  <a:pt x="20836" y="13347"/>
                </a:lnTo>
                <a:lnTo>
                  <a:pt x="20800" y="13340"/>
                </a:lnTo>
                <a:lnTo>
                  <a:pt x="20764" y="13332"/>
                </a:lnTo>
                <a:lnTo>
                  <a:pt x="20727" y="13325"/>
                </a:lnTo>
                <a:lnTo>
                  <a:pt x="20692" y="13317"/>
                </a:lnTo>
                <a:lnTo>
                  <a:pt x="20656" y="13309"/>
                </a:lnTo>
                <a:lnTo>
                  <a:pt x="20620" y="13301"/>
                </a:lnTo>
                <a:lnTo>
                  <a:pt x="20584" y="13292"/>
                </a:lnTo>
                <a:lnTo>
                  <a:pt x="20548" y="13283"/>
                </a:lnTo>
                <a:lnTo>
                  <a:pt x="20512" y="13275"/>
                </a:lnTo>
                <a:lnTo>
                  <a:pt x="20476" y="13265"/>
                </a:lnTo>
                <a:lnTo>
                  <a:pt x="20440" y="13256"/>
                </a:lnTo>
                <a:lnTo>
                  <a:pt x="20404" y="13247"/>
                </a:lnTo>
                <a:lnTo>
                  <a:pt x="20368" y="13237"/>
                </a:lnTo>
                <a:lnTo>
                  <a:pt x="20332" y="13227"/>
                </a:lnTo>
                <a:lnTo>
                  <a:pt x="20296" y="13217"/>
                </a:lnTo>
                <a:lnTo>
                  <a:pt x="20260" y="13206"/>
                </a:lnTo>
                <a:lnTo>
                  <a:pt x="20225" y="13196"/>
                </a:lnTo>
                <a:lnTo>
                  <a:pt x="20188" y="13185"/>
                </a:lnTo>
                <a:lnTo>
                  <a:pt x="20152" y="13174"/>
                </a:lnTo>
                <a:lnTo>
                  <a:pt x="20116" y="13163"/>
                </a:lnTo>
                <a:lnTo>
                  <a:pt x="20080" y="13151"/>
                </a:lnTo>
                <a:lnTo>
                  <a:pt x="20044" y="13139"/>
                </a:lnTo>
                <a:lnTo>
                  <a:pt x="20008" y="13127"/>
                </a:lnTo>
                <a:lnTo>
                  <a:pt x="19972" y="13114"/>
                </a:lnTo>
                <a:lnTo>
                  <a:pt x="19935" y="13102"/>
                </a:lnTo>
                <a:lnTo>
                  <a:pt x="19900" y="13089"/>
                </a:lnTo>
                <a:lnTo>
                  <a:pt x="19863" y="13075"/>
                </a:lnTo>
                <a:lnTo>
                  <a:pt x="19828" y="13062"/>
                </a:lnTo>
                <a:lnTo>
                  <a:pt x="19791" y="13048"/>
                </a:lnTo>
                <a:lnTo>
                  <a:pt x="19756" y="13033"/>
                </a:lnTo>
                <a:lnTo>
                  <a:pt x="19719" y="13019"/>
                </a:lnTo>
                <a:lnTo>
                  <a:pt x="19683" y="13004"/>
                </a:lnTo>
                <a:lnTo>
                  <a:pt x="19647" y="12989"/>
                </a:lnTo>
                <a:lnTo>
                  <a:pt x="19611" y="12973"/>
                </a:lnTo>
                <a:lnTo>
                  <a:pt x="19575" y="12958"/>
                </a:lnTo>
                <a:lnTo>
                  <a:pt x="19539" y="12942"/>
                </a:lnTo>
                <a:lnTo>
                  <a:pt x="19503" y="12925"/>
                </a:lnTo>
                <a:lnTo>
                  <a:pt x="19467" y="12908"/>
                </a:lnTo>
                <a:lnTo>
                  <a:pt x="19431" y="12892"/>
                </a:lnTo>
                <a:lnTo>
                  <a:pt x="19395" y="12874"/>
                </a:lnTo>
                <a:lnTo>
                  <a:pt x="19359" y="12856"/>
                </a:lnTo>
                <a:lnTo>
                  <a:pt x="19322" y="12838"/>
                </a:lnTo>
                <a:lnTo>
                  <a:pt x="19286" y="12819"/>
                </a:lnTo>
                <a:lnTo>
                  <a:pt x="19251" y="12800"/>
                </a:lnTo>
                <a:lnTo>
                  <a:pt x="19214" y="12781"/>
                </a:lnTo>
                <a:lnTo>
                  <a:pt x="19179" y="12761"/>
                </a:lnTo>
                <a:lnTo>
                  <a:pt x="19142" y="12741"/>
                </a:lnTo>
                <a:lnTo>
                  <a:pt x="19107" y="12721"/>
                </a:lnTo>
                <a:lnTo>
                  <a:pt x="19070" y="12700"/>
                </a:lnTo>
                <a:lnTo>
                  <a:pt x="19034" y="12679"/>
                </a:lnTo>
                <a:lnTo>
                  <a:pt x="18998" y="12657"/>
                </a:lnTo>
                <a:lnTo>
                  <a:pt x="18962" y="12635"/>
                </a:lnTo>
                <a:lnTo>
                  <a:pt x="18926" y="12613"/>
                </a:lnTo>
                <a:lnTo>
                  <a:pt x="18890" y="12590"/>
                </a:lnTo>
                <a:lnTo>
                  <a:pt x="18854" y="12567"/>
                </a:lnTo>
                <a:lnTo>
                  <a:pt x="18818" y="12543"/>
                </a:lnTo>
                <a:lnTo>
                  <a:pt x="18782" y="12519"/>
                </a:lnTo>
                <a:lnTo>
                  <a:pt x="18745" y="12494"/>
                </a:lnTo>
                <a:lnTo>
                  <a:pt x="18710" y="12469"/>
                </a:lnTo>
                <a:lnTo>
                  <a:pt x="18673" y="12443"/>
                </a:lnTo>
                <a:lnTo>
                  <a:pt x="18638" y="12417"/>
                </a:lnTo>
                <a:lnTo>
                  <a:pt x="18601" y="12391"/>
                </a:lnTo>
                <a:lnTo>
                  <a:pt x="18566" y="12364"/>
                </a:lnTo>
                <a:lnTo>
                  <a:pt x="18529" y="12337"/>
                </a:lnTo>
                <a:lnTo>
                  <a:pt x="18493" y="12309"/>
                </a:lnTo>
                <a:lnTo>
                  <a:pt x="18457" y="12280"/>
                </a:lnTo>
                <a:lnTo>
                  <a:pt x="18421" y="12252"/>
                </a:lnTo>
                <a:lnTo>
                  <a:pt x="18386" y="12223"/>
                </a:lnTo>
                <a:lnTo>
                  <a:pt x="18349" y="12193"/>
                </a:lnTo>
                <a:lnTo>
                  <a:pt x="18313" y="12163"/>
                </a:lnTo>
                <a:lnTo>
                  <a:pt x="18277" y="12132"/>
                </a:lnTo>
                <a:lnTo>
                  <a:pt x="18241" y="12101"/>
                </a:lnTo>
                <a:lnTo>
                  <a:pt x="18205" y="12069"/>
                </a:lnTo>
                <a:lnTo>
                  <a:pt x="18169" y="12037"/>
                </a:lnTo>
                <a:lnTo>
                  <a:pt x="18133" y="12004"/>
                </a:lnTo>
                <a:lnTo>
                  <a:pt x="18097" y="11970"/>
                </a:lnTo>
                <a:lnTo>
                  <a:pt x="18061" y="11936"/>
                </a:lnTo>
                <a:lnTo>
                  <a:pt x="18025" y="11902"/>
                </a:lnTo>
                <a:lnTo>
                  <a:pt x="17989" y="11867"/>
                </a:lnTo>
                <a:lnTo>
                  <a:pt x="17953" y="11831"/>
                </a:lnTo>
                <a:lnTo>
                  <a:pt x="17917" y="11796"/>
                </a:lnTo>
                <a:lnTo>
                  <a:pt x="17881" y="11759"/>
                </a:lnTo>
                <a:lnTo>
                  <a:pt x="17845" y="11722"/>
                </a:lnTo>
                <a:lnTo>
                  <a:pt x="17809" y="11684"/>
                </a:lnTo>
                <a:lnTo>
                  <a:pt x="17773" y="11646"/>
                </a:lnTo>
                <a:lnTo>
                  <a:pt x="17737" y="11607"/>
                </a:lnTo>
                <a:lnTo>
                  <a:pt x="17701" y="11568"/>
                </a:lnTo>
                <a:lnTo>
                  <a:pt x="17665" y="11528"/>
                </a:lnTo>
                <a:lnTo>
                  <a:pt x="17630" y="11488"/>
                </a:lnTo>
                <a:lnTo>
                  <a:pt x="17593" y="11447"/>
                </a:lnTo>
                <a:lnTo>
                  <a:pt x="17557" y="11405"/>
                </a:lnTo>
                <a:lnTo>
                  <a:pt x="17522" y="11363"/>
                </a:lnTo>
                <a:lnTo>
                  <a:pt x="17485" y="11320"/>
                </a:lnTo>
                <a:lnTo>
                  <a:pt x="17450" y="11277"/>
                </a:lnTo>
                <a:lnTo>
                  <a:pt x="17413" y="11233"/>
                </a:lnTo>
                <a:lnTo>
                  <a:pt x="17378" y="11189"/>
                </a:lnTo>
                <a:lnTo>
                  <a:pt x="17342" y="11143"/>
                </a:lnTo>
                <a:lnTo>
                  <a:pt x="17306" y="11098"/>
                </a:lnTo>
                <a:lnTo>
                  <a:pt x="17270" y="11052"/>
                </a:lnTo>
                <a:lnTo>
                  <a:pt x="17234" y="11005"/>
                </a:lnTo>
                <a:lnTo>
                  <a:pt x="17198" y="10957"/>
                </a:lnTo>
                <a:lnTo>
                  <a:pt x="17162" y="10910"/>
                </a:lnTo>
                <a:lnTo>
                  <a:pt x="17126" y="10861"/>
                </a:lnTo>
                <a:lnTo>
                  <a:pt x="17090" y="10811"/>
                </a:lnTo>
                <a:lnTo>
                  <a:pt x="17055" y="10762"/>
                </a:lnTo>
                <a:lnTo>
                  <a:pt x="17019" y="10711"/>
                </a:lnTo>
                <a:lnTo>
                  <a:pt x="16983" y="10660"/>
                </a:lnTo>
                <a:lnTo>
                  <a:pt x="16947" y="10609"/>
                </a:lnTo>
                <a:lnTo>
                  <a:pt x="16911" y="10556"/>
                </a:lnTo>
                <a:lnTo>
                  <a:pt x="16875" y="10503"/>
                </a:lnTo>
                <a:lnTo>
                  <a:pt x="16840" y="10450"/>
                </a:lnTo>
                <a:lnTo>
                  <a:pt x="16803" y="10396"/>
                </a:lnTo>
                <a:lnTo>
                  <a:pt x="16768" y="10341"/>
                </a:lnTo>
                <a:lnTo>
                  <a:pt x="16732" y="10286"/>
                </a:lnTo>
                <a:lnTo>
                  <a:pt x="16696" y="10230"/>
                </a:lnTo>
                <a:lnTo>
                  <a:pt x="16660" y="10174"/>
                </a:lnTo>
                <a:lnTo>
                  <a:pt x="16624" y="10117"/>
                </a:lnTo>
                <a:lnTo>
                  <a:pt x="16589" y="10059"/>
                </a:lnTo>
                <a:lnTo>
                  <a:pt x="16552" y="10001"/>
                </a:lnTo>
                <a:lnTo>
                  <a:pt x="16517" y="9942"/>
                </a:lnTo>
                <a:lnTo>
                  <a:pt x="16481" y="9883"/>
                </a:lnTo>
                <a:lnTo>
                  <a:pt x="16445" y="9823"/>
                </a:lnTo>
                <a:lnTo>
                  <a:pt x="16409" y="9762"/>
                </a:lnTo>
                <a:lnTo>
                  <a:pt x="16374" y="9701"/>
                </a:lnTo>
                <a:lnTo>
                  <a:pt x="16337" y="9639"/>
                </a:lnTo>
                <a:lnTo>
                  <a:pt x="16302" y="9577"/>
                </a:lnTo>
                <a:lnTo>
                  <a:pt x="16266" y="9514"/>
                </a:lnTo>
                <a:lnTo>
                  <a:pt x="16230" y="9451"/>
                </a:lnTo>
                <a:lnTo>
                  <a:pt x="16195" y="9387"/>
                </a:lnTo>
                <a:lnTo>
                  <a:pt x="16158" y="9322"/>
                </a:lnTo>
                <a:lnTo>
                  <a:pt x="16123" y="9258"/>
                </a:lnTo>
                <a:lnTo>
                  <a:pt x="16087" y="9192"/>
                </a:lnTo>
                <a:lnTo>
                  <a:pt x="16051" y="9126"/>
                </a:lnTo>
                <a:lnTo>
                  <a:pt x="16015" y="9059"/>
                </a:lnTo>
                <a:lnTo>
                  <a:pt x="15980" y="8992"/>
                </a:lnTo>
                <a:lnTo>
                  <a:pt x="15943" y="8924"/>
                </a:lnTo>
                <a:lnTo>
                  <a:pt x="15908" y="8856"/>
                </a:lnTo>
                <a:lnTo>
                  <a:pt x="15872" y="8786"/>
                </a:lnTo>
                <a:lnTo>
                  <a:pt x="15836" y="8717"/>
                </a:lnTo>
                <a:lnTo>
                  <a:pt x="15801" y="8648"/>
                </a:lnTo>
                <a:lnTo>
                  <a:pt x="15765" y="8577"/>
                </a:lnTo>
                <a:lnTo>
                  <a:pt x="15729" y="8507"/>
                </a:lnTo>
                <a:lnTo>
                  <a:pt x="15693" y="8435"/>
                </a:lnTo>
                <a:lnTo>
                  <a:pt x="15658" y="8363"/>
                </a:lnTo>
                <a:lnTo>
                  <a:pt x="15621" y="8291"/>
                </a:lnTo>
                <a:lnTo>
                  <a:pt x="15586" y="8218"/>
                </a:lnTo>
                <a:lnTo>
                  <a:pt x="15550" y="8145"/>
                </a:lnTo>
                <a:lnTo>
                  <a:pt x="15514" y="8071"/>
                </a:lnTo>
                <a:lnTo>
                  <a:pt x="15478" y="7997"/>
                </a:lnTo>
                <a:lnTo>
                  <a:pt x="15443" y="7923"/>
                </a:lnTo>
                <a:lnTo>
                  <a:pt x="15407" y="7848"/>
                </a:lnTo>
                <a:lnTo>
                  <a:pt x="15371" y="7773"/>
                </a:lnTo>
                <a:lnTo>
                  <a:pt x="15336" y="7697"/>
                </a:lnTo>
                <a:lnTo>
                  <a:pt x="15299" y="7621"/>
                </a:lnTo>
                <a:lnTo>
                  <a:pt x="15264" y="7545"/>
                </a:lnTo>
                <a:lnTo>
                  <a:pt x="15228" y="7468"/>
                </a:lnTo>
                <a:lnTo>
                  <a:pt x="15192" y="7391"/>
                </a:lnTo>
                <a:lnTo>
                  <a:pt x="15156" y="7313"/>
                </a:lnTo>
                <a:lnTo>
                  <a:pt x="15121" y="7235"/>
                </a:lnTo>
                <a:lnTo>
                  <a:pt x="15085" y="7157"/>
                </a:lnTo>
                <a:lnTo>
                  <a:pt x="15049" y="7078"/>
                </a:lnTo>
                <a:lnTo>
                  <a:pt x="15013" y="7000"/>
                </a:lnTo>
                <a:lnTo>
                  <a:pt x="14978" y="6921"/>
                </a:lnTo>
                <a:lnTo>
                  <a:pt x="14942" y="6841"/>
                </a:lnTo>
                <a:lnTo>
                  <a:pt x="14906" y="6761"/>
                </a:lnTo>
                <a:lnTo>
                  <a:pt x="14871" y="6682"/>
                </a:lnTo>
                <a:lnTo>
                  <a:pt x="14835" y="6601"/>
                </a:lnTo>
                <a:lnTo>
                  <a:pt x="14799" y="6522"/>
                </a:lnTo>
                <a:lnTo>
                  <a:pt x="14763" y="6441"/>
                </a:lnTo>
                <a:lnTo>
                  <a:pt x="14728" y="6360"/>
                </a:lnTo>
                <a:lnTo>
                  <a:pt x="14692" y="6279"/>
                </a:lnTo>
                <a:lnTo>
                  <a:pt x="14656" y="6198"/>
                </a:lnTo>
                <a:lnTo>
                  <a:pt x="14620" y="6117"/>
                </a:lnTo>
                <a:lnTo>
                  <a:pt x="14584" y="6035"/>
                </a:lnTo>
                <a:lnTo>
                  <a:pt x="14549" y="5954"/>
                </a:lnTo>
                <a:lnTo>
                  <a:pt x="14513" y="5872"/>
                </a:lnTo>
                <a:lnTo>
                  <a:pt x="14478" y="5791"/>
                </a:lnTo>
                <a:lnTo>
                  <a:pt x="14441" y="5709"/>
                </a:lnTo>
                <a:lnTo>
                  <a:pt x="14406" y="5627"/>
                </a:lnTo>
                <a:lnTo>
                  <a:pt x="14370" y="5545"/>
                </a:lnTo>
                <a:lnTo>
                  <a:pt x="14335" y="5463"/>
                </a:lnTo>
                <a:lnTo>
                  <a:pt x="14298" y="5381"/>
                </a:lnTo>
                <a:lnTo>
                  <a:pt x="14263" y="5300"/>
                </a:lnTo>
                <a:lnTo>
                  <a:pt x="14227" y="5218"/>
                </a:lnTo>
                <a:lnTo>
                  <a:pt x="14192" y="5136"/>
                </a:lnTo>
                <a:lnTo>
                  <a:pt x="14155" y="5054"/>
                </a:lnTo>
                <a:lnTo>
                  <a:pt x="14120" y="4972"/>
                </a:lnTo>
                <a:lnTo>
                  <a:pt x="14085" y="4891"/>
                </a:lnTo>
                <a:lnTo>
                  <a:pt x="14048" y="4809"/>
                </a:lnTo>
                <a:lnTo>
                  <a:pt x="14013" y="4728"/>
                </a:lnTo>
                <a:lnTo>
                  <a:pt x="13977" y="4646"/>
                </a:lnTo>
                <a:lnTo>
                  <a:pt x="13942" y="4565"/>
                </a:lnTo>
                <a:lnTo>
                  <a:pt x="13906" y="4484"/>
                </a:lnTo>
                <a:lnTo>
                  <a:pt x="13870" y="4404"/>
                </a:lnTo>
                <a:lnTo>
                  <a:pt x="13834" y="4323"/>
                </a:lnTo>
                <a:lnTo>
                  <a:pt x="13799" y="4243"/>
                </a:lnTo>
                <a:lnTo>
                  <a:pt x="13763" y="4162"/>
                </a:lnTo>
                <a:lnTo>
                  <a:pt x="13727" y="4083"/>
                </a:lnTo>
                <a:lnTo>
                  <a:pt x="13692" y="4003"/>
                </a:lnTo>
                <a:lnTo>
                  <a:pt x="13656" y="3924"/>
                </a:lnTo>
                <a:lnTo>
                  <a:pt x="13620" y="3845"/>
                </a:lnTo>
                <a:lnTo>
                  <a:pt x="13584" y="3767"/>
                </a:lnTo>
                <a:lnTo>
                  <a:pt x="13549" y="3689"/>
                </a:lnTo>
                <a:lnTo>
                  <a:pt x="13513" y="3610"/>
                </a:lnTo>
                <a:lnTo>
                  <a:pt x="13477" y="3533"/>
                </a:lnTo>
                <a:lnTo>
                  <a:pt x="13441" y="3456"/>
                </a:lnTo>
                <a:lnTo>
                  <a:pt x="13406" y="3380"/>
                </a:lnTo>
                <a:lnTo>
                  <a:pt x="13370" y="3303"/>
                </a:lnTo>
                <a:lnTo>
                  <a:pt x="13335" y="3228"/>
                </a:lnTo>
                <a:lnTo>
                  <a:pt x="13299" y="3153"/>
                </a:lnTo>
                <a:lnTo>
                  <a:pt x="13263" y="3078"/>
                </a:lnTo>
                <a:lnTo>
                  <a:pt x="13228" y="3004"/>
                </a:lnTo>
                <a:lnTo>
                  <a:pt x="13192" y="2930"/>
                </a:lnTo>
                <a:lnTo>
                  <a:pt x="13156" y="2857"/>
                </a:lnTo>
                <a:lnTo>
                  <a:pt x="13120" y="2785"/>
                </a:lnTo>
                <a:lnTo>
                  <a:pt x="13085" y="2713"/>
                </a:lnTo>
                <a:lnTo>
                  <a:pt x="13049" y="2642"/>
                </a:lnTo>
                <a:lnTo>
                  <a:pt x="13014" y="2571"/>
                </a:lnTo>
                <a:lnTo>
                  <a:pt x="12978" y="2501"/>
                </a:lnTo>
                <a:lnTo>
                  <a:pt x="12942" y="2432"/>
                </a:lnTo>
                <a:lnTo>
                  <a:pt x="12906" y="2363"/>
                </a:lnTo>
                <a:lnTo>
                  <a:pt x="12871" y="2296"/>
                </a:lnTo>
                <a:lnTo>
                  <a:pt x="12835" y="2228"/>
                </a:lnTo>
                <a:lnTo>
                  <a:pt x="12800" y="2162"/>
                </a:lnTo>
                <a:lnTo>
                  <a:pt x="12764" y="2097"/>
                </a:lnTo>
                <a:lnTo>
                  <a:pt x="12728" y="2032"/>
                </a:lnTo>
                <a:lnTo>
                  <a:pt x="12693" y="1968"/>
                </a:lnTo>
                <a:lnTo>
                  <a:pt x="12657" y="1904"/>
                </a:lnTo>
                <a:lnTo>
                  <a:pt x="12622" y="1842"/>
                </a:lnTo>
                <a:lnTo>
                  <a:pt x="12586" y="1781"/>
                </a:lnTo>
                <a:lnTo>
                  <a:pt x="12551" y="1720"/>
                </a:lnTo>
                <a:lnTo>
                  <a:pt x="12515" y="1660"/>
                </a:lnTo>
                <a:lnTo>
                  <a:pt x="12480" y="1601"/>
                </a:lnTo>
                <a:lnTo>
                  <a:pt x="12444" y="1543"/>
                </a:lnTo>
                <a:lnTo>
                  <a:pt x="12408" y="1486"/>
                </a:lnTo>
                <a:lnTo>
                  <a:pt x="12373" y="1431"/>
                </a:lnTo>
                <a:lnTo>
                  <a:pt x="12337" y="1375"/>
                </a:lnTo>
                <a:lnTo>
                  <a:pt x="12302" y="1321"/>
                </a:lnTo>
                <a:lnTo>
                  <a:pt x="12266" y="1268"/>
                </a:lnTo>
                <a:lnTo>
                  <a:pt x="12231" y="1216"/>
                </a:lnTo>
                <a:lnTo>
                  <a:pt x="12195" y="1165"/>
                </a:lnTo>
                <a:lnTo>
                  <a:pt x="12160" y="1115"/>
                </a:lnTo>
                <a:lnTo>
                  <a:pt x="12124" y="1066"/>
                </a:lnTo>
                <a:lnTo>
                  <a:pt x="12089" y="1018"/>
                </a:lnTo>
                <a:lnTo>
                  <a:pt x="12053" y="971"/>
                </a:lnTo>
                <a:lnTo>
                  <a:pt x="12018" y="926"/>
                </a:lnTo>
                <a:lnTo>
                  <a:pt x="11983" y="881"/>
                </a:lnTo>
                <a:lnTo>
                  <a:pt x="11947" y="838"/>
                </a:lnTo>
                <a:lnTo>
                  <a:pt x="11913" y="795"/>
                </a:lnTo>
                <a:lnTo>
                  <a:pt x="11877" y="754"/>
                </a:lnTo>
                <a:lnTo>
                  <a:pt x="11842" y="714"/>
                </a:lnTo>
                <a:lnTo>
                  <a:pt x="11806" y="675"/>
                </a:lnTo>
                <a:lnTo>
                  <a:pt x="11772" y="638"/>
                </a:lnTo>
                <a:lnTo>
                  <a:pt x="11736" y="601"/>
                </a:lnTo>
                <a:lnTo>
                  <a:pt x="11701" y="567"/>
                </a:lnTo>
                <a:lnTo>
                  <a:pt x="11666" y="532"/>
                </a:lnTo>
                <a:lnTo>
                  <a:pt x="11631" y="500"/>
                </a:lnTo>
                <a:lnTo>
                  <a:pt x="11595" y="468"/>
                </a:lnTo>
                <a:lnTo>
                  <a:pt x="11561" y="438"/>
                </a:lnTo>
                <a:lnTo>
                  <a:pt x="11526" y="409"/>
                </a:lnTo>
                <a:lnTo>
                  <a:pt x="11491" y="381"/>
                </a:lnTo>
                <a:lnTo>
                  <a:pt x="11456" y="355"/>
                </a:lnTo>
                <a:lnTo>
                  <a:pt x="11421" y="329"/>
                </a:lnTo>
                <a:lnTo>
                  <a:pt x="11387" y="306"/>
                </a:lnTo>
                <a:lnTo>
                  <a:pt x="11352" y="283"/>
                </a:lnTo>
                <a:lnTo>
                  <a:pt x="11318" y="262"/>
                </a:lnTo>
                <a:lnTo>
                  <a:pt x="11282" y="242"/>
                </a:lnTo>
                <a:lnTo>
                  <a:pt x="11249" y="223"/>
                </a:lnTo>
                <a:lnTo>
                  <a:pt x="11214" y="205"/>
                </a:lnTo>
                <a:lnTo>
                  <a:pt x="11179" y="189"/>
                </a:lnTo>
                <a:lnTo>
                  <a:pt x="11146" y="175"/>
                </a:lnTo>
                <a:lnTo>
                  <a:pt x="11110" y="161"/>
                </a:lnTo>
                <a:lnTo>
                  <a:pt x="11077" y="149"/>
                </a:lnTo>
                <a:lnTo>
                  <a:pt x="11042" y="138"/>
                </a:lnTo>
                <a:lnTo>
                  <a:pt x="11009" y="128"/>
                </a:lnTo>
                <a:lnTo>
                  <a:pt x="10974" y="120"/>
                </a:lnTo>
                <a:lnTo>
                  <a:pt x="10941" y="113"/>
                </a:lnTo>
                <a:lnTo>
                  <a:pt x="10906" y="107"/>
                </a:lnTo>
                <a:lnTo>
                  <a:pt x="10872" y="102"/>
                </a:lnTo>
                <a:lnTo>
                  <a:pt x="10838" y="99"/>
                </a:lnTo>
                <a:lnTo>
                  <a:pt x="10805" y="97"/>
                </a:lnTo>
                <a:lnTo>
                  <a:pt x="10770" y="96"/>
                </a:lnTo>
                <a:lnTo>
                  <a:pt x="10737" y="97"/>
                </a:lnTo>
                <a:lnTo>
                  <a:pt x="10703" y="99"/>
                </a:lnTo>
                <a:lnTo>
                  <a:pt x="10669" y="102"/>
                </a:lnTo>
                <a:lnTo>
                  <a:pt x="10635" y="107"/>
                </a:lnTo>
                <a:lnTo>
                  <a:pt x="10601" y="112"/>
                </a:lnTo>
                <a:lnTo>
                  <a:pt x="10566" y="120"/>
                </a:lnTo>
                <a:lnTo>
                  <a:pt x="10532" y="128"/>
                </a:lnTo>
                <a:lnTo>
                  <a:pt x="10499" y="137"/>
                </a:lnTo>
                <a:lnTo>
                  <a:pt x="10464" y="148"/>
                </a:lnTo>
                <a:lnTo>
                  <a:pt x="10430" y="161"/>
                </a:lnTo>
                <a:lnTo>
                  <a:pt x="10396" y="174"/>
                </a:lnTo>
                <a:lnTo>
                  <a:pt x="10361" y="189"/>
                </a:lnTo>
                <a:lnTo>
                  <a:pt x="10327" y="205"/>
                </a:lnTo>
                <a:lnTo>
                  <a:pt x="10293" y="222"/>
                </a:lnTo>
                <a:lnTo>
                  <a:pt x="10258" y="241"/>
                </a:lnTo>
                <a:lnTo>
                  <a:pt x="10223" y="261"/>
                </a:lnTo>
                <a:lnTo>
                  <a:pt x="10189" y="282"/>
                </a:lnTo>
                <a:lnTo>
                  <a:pt x="10154" y="305"/>
                </a:lnTo>
                <a:lnTo>
                  <a:pt x="10119" y="329"/>
                </a:lnTo>
                <a:lnTo>
                  <a:pt x="10084" y="354"/>
                </a:lnTo>
                <a:lnTo>
                  <a:pt x="10049" y="381"/>
                </a:lnTo>
                <a:lnTo>
                  <a:pt x="10014" y="408"/>
                </a:lnTo>
                <a:lnTo>
                  <a:pt x="9979" y="437"/>
                </a:lnTo>
                <a:lnTo>
                  <a:pt x="9944" y="468"/>
                </a:lnTo>
                <a:lnTo>
                  <a:pt x="9909" y="499"/>
                </a:lnTo>
                <a:lnTo>
                  <a:pt x="9874" y="532"/>
                </a:lnTo>
                <a:lnTo>
                  <a:pt x="9839" y="566"/>
                </a:lnTo>
                <a:lnTo>
                  <a:pt x="9804" y="601"/>
                </a:lnTo>
                <a:lnTo>
                  <a:pt x="9769" y="637"/>
                </a:lnTo>
                <a:lnTo>
                  <a:pt x="9733" y="675"/>
                </a:lnTo>
                <a:lnTo>
                  <a:pt x="9698" y="714"/>
                </a:lnTo>
                <a:lnTo>
                  <a:pt x="9663" y="754"/>
                </a:lnTo>
                <a:lnTo>
                  <a:pt x="9627" y="795"/>
                </a:lnTo>
                <a:lnTo>
                  <a:pt x="9592" y="837"/>
                </a:lnTo>
                <a:lnTo>
                  <a:pt x="9557" y="881"/>
                </a:lnTo>
                <a:lnTo>
                  <a:pt x="9521" y="926"/>
                </a:lnTo>
                <a:lnTo>
                  <a:pt x="9486" y="971"/>
                </a:lnTo>
                <a:lnTo>
                  <a:pt x="9451" y="1017"/>
                </a:lnTo>
                <a:lnTo>
                  <a:pt x="9415" y="1066"/>
                </a:lnTo>
                <a:lnTo>
                  <a:pt x="9380" y="1115"/>
                </a:lnTo>
                <a:lnTo>
                  <a:pt x="9344" y="1164"/>
                </a:lnTo>
                <a:lnTo>
                  <a:pt x="9309" y="1215"/>
                </a:lnTo>
                <a:lnTo>
                  <a:pt x="9273" y="1268"/>
                </a:lnTo>
                <a:lnTo>
                  <a:pt x="9238" y="1321"/>
                </a:lnTo>
                <a:lnTo>
                  <a:pt x="9202" y="1375"/>
                </a:lnTo>
                <a:lnTo>
                  <a:pt x="9167" y="1430"/>
                </a:lnTo>
                <a:lnTo>
                  <a:pt x="9131" y="1486"/>
                </a:lnTo>
                <a:lnTo>
                  <a:pt x="9095" y="1543"/>
                </a:lnTo>
                <a:lnTo>
                  <a:pt x="9060" y="1601"/>
                </a:lnTo>
                <a:lnTo>
                  <a:pt x="9025" y="1660"/>
                </a:lnTo>
                <a:lnTo>
                  <a:pt x="8989" y="1720"/>
                </a:lnTo>
                <a:lnTo>
                  <a:pt x="8953" y="1781"/>
                </a:lnTo>
                <a:lnTo>
                  <a:pt x="8918" y="1842"/>
                </a:lnTo>
                <a:lnTo>
                  <a:pt x="8882" y="1904"/>
                </a:lnTo>
                <a:lnTo>
                  <a:pt x="8847" y="1967"/>
                </a:lnTo>
                <a:lnTo>
                  <a:pt x="8811" y="2032"/>
                </a:lnTo>
                <a:lnTo>
                  <a:pt x="8775" y="2096"/>
                </a:lnTo>
                <a:lnTo>
                  <a:pt x="8740" y="2162"/>
                </a:lnTo>
                <a:lnTo>
                  <a:pt x="8704" y="2228"/>
                </a:lnTo>
                <a:lnTo>
                  <a:pt x="8669" y="2295"/>
                </a:lnTo>
                <a:lnTo>
                  <a:pt x="8633" y="2363"/>
                </a:lnTo>
                <a:lnTo>
                  <a:pt x="8597" y="2432"/>
                </a:lnTo>
                <a:lnTo>
                  <a:pt x="8562" y="2501"/>
                </a:lnTo>
                <a:lnTo>
                  <a:pt x="8526" y="2571"/>
                </a:lnTo>
                <a:lnTo>
                  <a:pt x="8490" y="2642"/>
                </a:lnTo>
                <a:lnTo>
                  <a:pt x="8455" y="2713"/>
                </a:lnTo>
                <a:lnTo>
                  <a:pt x="8419" y="2785"/>
                </a:lnTo>
                <a:lnTo>
                  <a:pt x="8383" y="2857"/>
                </a:lnTo>
                <a:lnTo>
                  <a:pt x="8348" y="2931"/>
                </a:lnTo>
                <a:lnTo>
                  <a:pt x="8312" y="3004"/>
                </a:lnTo>
                <a:lnTo>
                  <a:pt x="8276" y="3078"/>
                </a:lnTo>
                <a:lnTo>
                  <a:pt x="8240" y="3152"/>
                </a:lnTo>
                <a:lnTo>
                  <a:pt x="8205" y="3228"/>
                </a:lnTo>
                <a:lnTo>
                  <a:pt x="8169" y="3303"/>
                </a:lnTo>
                <a:lnTo>
                  <a:pt x="8134" y="3380"/>
                </a:lnTo>
                <a:lnTo>
                  <a:pt x="8098" y="3456"/>
                </a:lnTo>
                <a:lnTo>
                  <a:pt x="8062" y="3533"/>
                </a:lnTo>
                <a:lnTo>
                  <a:pt x="8027" y="3611"/>
                </a:lnTo>
                <a:lnTo>
                  <a:pt x="7991" y="3688"/>
                </a:lnTo>
                <a:lnTo>
                  <a:pt x="7955" y="3767"/>
                </a:lnTo>
                <a:lnTo>
                  <a:pt x="7919" y="3845"/>
                </a:lnTo>
                <a:lnTo>
                  <a:pt x="7884" y="3924"/>
                </a:lnTo>
                <a:lnTo>
                  <a:pt x="7848" y="4003"/>
                </a:lnTo>
                <a:lnTo>
                  <a:pt x="7812" y="4082"/>
                </a:lnTo>
                <a:lnTo>
                  <a:pt x="7777" y="4163"/>
                </a:lnTo>
                <a:lnTo>
                  <a:pt x="7741" y="4242"/>
                </a:lnTo>
                <a:lnTo>
                  <a:pt x="7705" y="4323"/>
                </a:lnTo>
                <a:lnTo>
                  <a:pt x="7669" y="4403"/>
                </a:lnTo>
                <a:lnTo>
                  <a:pt x="7634" y="4484"/>
                </a:lnTo>
                <a:lnTo>
                  <a:pt x="7598" y="4565"/>
                </a:lnTo>
                <a:lnTo>
                  <a:pt x="7562" y="4646"/>
                </a:lnTo>
                <a:lnTo>
                  <a:pt x="7526" y="4728"/>
                </a:lnTo>
                <a:lnTo>
                  <a:pt x="7491" y="4809"/>
                </a:lnTo>
                <a:lnTo>
                  <a:pt x="7455" y="4891"/>
                </a:lnTo>
                <a:lnTo>
                  <a:pt x="7419" y="4972"/>
                </a:lnTo>
                <a:lnTo>
                  <a:pt x="7383" y="5054"/>
                </a:lnTo>
                <a:lnTo>
                  <a:pt x="7348" y="5136"/>
                </a:lnTo>
                <a:lnTo>
                  <a:pt x="7312" y="5218"/>
                </a:lnTo>
                <a:lnTo>
                  <a:pt x="7276" y="5300"/>
                </a:lnTo>
                <a:lnTo>
                  <a:pt x="7241" y="5381"/>
                </a:lnTo>
                <a:lnTo>
                  <a:pt x="7205" y="5463"/>
                </a:lnTo>
                <a:lnTo>
                  <a:pt x="7169" y="5545"/>
                </a:lnTo>
                <a:lnTo>
                  <a:pt x="7133" y="5627"/>
                </a:lnTo>
                <a:lnTo>
                  <a:pt x="7098" y="5709"/>
                </a:lnTo>
                <a:lnTo>
                  <a:pt x="7062" y="5791"/>
                </a:lnTo>
                <a:lnTo>
                  <a:pt x="7026" y="5872"/>
                </a:lnTo>
                <a:lnTo>
                  <a:pt x="6990" y="5954"/>
                </a:lnTo>
                <a:lnTo>
                  <a:pt x="6955" y="6035"/>
                </a:lnTo>
                <a:lnTo>
                  <a:pt x="6919" y="6117"/>
                </a:lnTo>
                <a:lnTo>
                  <a:pt x="6883" y="6198"/>
                </a:lnTo>
                <a:lnTo>
                  <a:pt x="6848" y="6279"/>
                </a:lnTo>
                <a:lnTo>
                  <a:pt x="6812" y="6360"/>
                </a:lnTo>
                <a:lnTo>
                  <a:pt x="6776" y="6441"/>
                </a:lnTo>
                <a:lnTo>
                  <a:pt x="6740" y="6521"/>
                </a:lnTo>
                <a:lnTo>
                  <a:pt x="6705" y="6602"/>
                </a:lnTo>
                <a:lnTo>
                  <a:pt x="6669" y="6681"/>
                </a:lnTo>
                <a:lnTo>
                  <a:pt x="6633" y="6762"/>
                </a:lnTo>
                <a:lnTo>
                  <a:pt x="6597" y="6841"/>
                </a:lnTo>
                <a:lnTo>
                  <a:pt x="6562" y="6921"/>
                </a:lnTo>
                <a:lnTo>
                  <a:pt x="6526" y="7000"/>
                </a:lnTo>
                <a:lnTo>
                  <a:pt x="6490" y="7078"/>
                </a:lnTo>
                <a:lnTo>
                  <a:pt x="6455" y="7157"/>
                </a:lnTo>
                <a:lnTo>
                  <a:pt x="6419" y="7235"/>
                </a:lnTo>
                <a:lnTo>
                  <a:pt x="6383" y="7313"/>
                </a:lnTo>
                <a:lnTo>
                  <a:pt x="6347" y="7391"/>
                </a:lnTo>
                <a:lnTo>
                  <a:pt x="6311" y="7468"/>
                </a:lnTo>
                <a:lnTo>
                  <a:pt x="6275" y="7545"/>
                </a:lnTo>
                <a:lnTo>
                  <a:pt x="6240" y="7621"/>
                </a:lnTo>
                <a:lnTo>
                  <a:pt x="6204" y="7697"/>
                </a:lnTo>
                <a:lnTo>
                  <a:pt x="6168" y="7773"/>
                </a:lnTo>
                <a:lnTo>
                  <a:pt x="6132" y="7848"/>
                </a:lnTo>
                <a:lnTo>
                  <a:pt x="6097" y="7923"/>
                </a:lnTo>
                <a:lnTo>
                  <a:pt x="6061" y="7997"/>
                </a:lnTo>
                <a:lnTo>
                  <a:pt x="6025" y="8071"/>
                </a:lnTo>
                <a:lnTo>
                  <a:pt x="5990" y="8145"/>
                </a:lnTo>
                <a:lnTo>
                  <a:pt x="5954" y="8218"/>
                </a:lnTo>
                <a:lnTo>
                  <a:pt x="5918" y="8291"/>
                </a:lnTo>
                <a:lnTo>
                  <a:pt x="5882" y="8363"/>
                </a:lnTo>
                <a:lnTo>
                  <a:pt x="5846" y="8435"/>
                </a:lnTo>
                <a:lnTo>
                  <a:pt x="5810" y="8507"/>
                </a:lnTo>
                <a:lnTo>
                  <a:pt x="5775" y="8577"/>
                </a:lnTo>
                <a:lnTo>
                  <a:pt x="5739" y="8648"/>
                </a:lnTo>
                <a:lnTo>
                  <a:pt x="5703" y="8718"/>
                </a:lnTo>
                <a:lnTo>
                  <a:pt x="5667" y="8786"/>
                </a:lnTo>
                <a:lnTo>
                  <a:pt x="5632" y="8856"/>
                </a:lnTo>
                <a:lnTo>
                  <a:pt x="5596" y="8924"/>
                </a:lnTo>
                <a:lnTo>
                  <a:pt x="5560" y="8991"/>
                </a:lnTo>
                <a:lnTo>
                  <a:pt x="5524" y="9059"/>
                </a:lnTo>
                <a:lnTo>
                  <a:pt x="5488" y="9126"/>
                </a:lnTo>
                <a:lnTo>
                  <a:pt x="5453" y="9192"/>
                </a:lnTo>
                <a:lnTo>
                  <a:pt x="5417" y="9257"/>
                </a:lnTo>
                <a:lnTo>
                  <a:pt x="5381" y="9323"/>
                </a:lnTo>
                <a:lnTo>
                  <a:pt x="5345" y="9387"/>
                </a:lnTo>
                <a:lnTo>
                  <a:pt x="5309" y="9451"/>
                </a:lnTo>
                <a:lnTo>
                  <a:pt x="5273" y="9515"/>
                </a:lnTo>
                <a:lnTo>
                  <a:pt x="5238" y="9577"/>
                </a:lnTo>
                <a:lnTo>
                  <a:pt x="5202" y="9640"/>
                </a:lnTo>
                <a:lnTo>
                  <a:pt x="5166" y="9701"/>
                </a:lnTo>
                <a:lnTo>
                  <a:pt x="5130" y="9763"/>
                </a:lnTo>
                <a:lnTo>
                  <a:pt x="5094" y="9823"/>
                </a:lnTo>
                <a:lnTo>
                  <a:pt x="5058" y="9883"/>
                </a:lnTo>
                <a:lnTo>
                  <a:pt x="5023" y="9942"/>
                </a:lnTo>
                <a:lnTo>
                  <a:pt x="4987" y="10001"/>
                </a:lnTo>
                <a:lnTo>
                  <a:pt x="4951" y="10059"/>
                </a:lnTo>
                <a:lnTo>
                  <a:pt x="4915" y="10117"/>
                </a:lnTo>
                <a:lnTo>
                  <a:pt x="4879" y="10174"/>
                </a:lnTo>
                <a:lnTo>
                  <a:pt x="4843" y="10231"/>
                </a:lnTo>
                <a:lnTo>
                  <a:pt x="4807" y="10286"/>
                </a:lnTo>
                <a:lnTo>
                  <a:pt x="4772" y="10341"/>
                </a:lnTo>
                <a:lnTo>
                  <a:pt x="4736" y="10396"/>
                </a:lnTo>
                <a:lnTo>
                  <a:pt x="4700" y="10450"/>
                </a:lnTo>
                <a:lnTo>
                  <a:pt x="4664" y="10503"/>
                </a:lnTo>
                <a:lnTo>
                  <a:pt x="4628" y="10557"/>
                </a:lnTo>
                <a:lnTo>
                  <a:pt x="4592" y="10609"/>
                </a:lnTo>
                <a:lnTo>
                  <a:pt x="4556" y="10661"/>
                </a:lnTo>
                <a:lnTo>
                  <a:pt x="4521" y="10711"/>
                </a:lnTo>
                <a:lnTo>
                  <a:pt x="4484" y="10762"/>
                </a:lnTo>
                <a:lnTo>
                  <a:pt x="4449" y="10812"/>
                </a:lnTo>
                <a:lnTo>
                  <a:pt x="4413" y="10861"/>
                </a:lnTo>
                <a:lnTo>
                  <a:pt x="4377" y="10910"/>
                </a:lnTo>
                <a:lnTo>
                  <a:pt x="4341" y="10957"/>
                </a:lnTo>
                <a:lnTo>
                  <a:pt x="4305" y="11005"/>
                </a:lnTo>
                <a:lnTo>
                  <a:pt x="4269" y="11052"/>
                </a:lnTo>
                <a:lnTo>
                  <a:pt x="4233" y="11098"/>
                </a:lnTo>
                <a:lnTo>
                  <a:pt x="4197" y="11144"/>
                </a:lnTo>
                <a:lnTo>
                  <a:pt x="4161" y="11188"/>
                </a:lnTo>
                <a:lnTo>
                  <a:pt x="4125" y="11234"/>
                </a:lnTo>
                <a:lnTo>
                  <a:pt x="4089" y="11277"/>
                </a:lnTo>
                <a:lnTo>
                  <a:pt x="4054" y="11320"/>
                </a:lnTo>
                <a:lnTo>
                  <a:pt x="4018" y="11363"/>
                </a:lnTo>
                <a:lnTo>
                  <a:pt x="3982" y="11405"/>
                </a:lnTo>
                <a:lnTo>
                  <a:pt x="3946" y="11447"/>
                </a:lnTo>
                <a:lnTo>
                  <a:pt x="3910" y="11488"/>
                </a:lnTo>
                <a:lnTo>
                  <a:pt x="3874" y="11529"/>
                </a:lnTo>
                <a:lnTo>
                  <a:pt x="3838" y="11568"/>
                </a:lnTo>
                <a:lnTo>
                  <a:pt x="3802" y="11608"/>
                </a:lnTo>
                <a:lnTo>
                  <a:pt x="3766" y="11646"/>
                </a:lnTo>
                <a:lnTo>
                  <a:pt x="3730" y="11685"/>
                </a:lnTo>
                <a:lnTo>
                  <a:pt x="3694" y="11722"/>
                </a:lnTo>
                <a:lnTo>
                  <a:pt x="3658" y="11759"/>
                </a:lnTo>
                <a:lnTo>
                  <a:pt x="3622" y="11796"/>
                </a:lnTo>
                <a:lnTo>
                  <a:pt x="3586" y="11832"/>
                </a:lnTo>
                <a:lnTo>
                  <a:pt x="3550" y="11867"/>
                </a:lnTo>
                <a:lnTo>
                  <a:pt x="3514" y="11902"/>
                </a:lnTo>
                <a:lnTo>
                  <a:pt x="3478" y="11936"/>
                </a:lnTo>
                <a:lnTo>
                  <a:pt x="3442" y="11971"/>
                </a:lnTo>
                <a:lnTo>
                  <a:pt x="3406" y="12004"/>
                </a:lnTo>
                <a:lnTo>
                  <a:pt x="3370" y="12037"/>
                </a:lnTo>
                <a:lnTo>
                  <a:pt x="3334" y="12069"/>
                </a:lnTo>
                <a:lnTo>
                  <a:pt x="3298" y="12101"/>
                </a:lnTo>
                <a:lnTo>
                  <a:pt x="3262" y="12132"/>
                </a:lnTo>
                <a:lnTo>
                  <a:pt x="3226" y="12163"/>
                </a:lnTo>
                <a:lnTo>
                  <a:pt x="3190" y="12193"/>
                </a:lnTo>
                <a:lnTo>
                  <a:pt x="3154" y="12223"/>
                </a:lnTo>
                <a:lnTo>
                  <a:pt x="3118" y="12252"/>
                </a:lnTo>
                <a:lnTo>
                  <a:pt x="3082" y="12281"/>
                </a:lnTo>
                <a:lnTo>
                  <a:pt x="3046" y="12309"/>
                </a:lnTo>
                <a:lnTo>
                  <a:pt x="3010" y="12337"/>
                </a:lnTo>
                <a:lnTo>
                  <a:pt x="2974" y="12364"/>
                </a:lnTo>
                <a:lnTo>
                  <a:pt x="2938" y="12391"/>
                </a:lnTo>
                <a:lnTo>
                  <a:pt x="2902" y="12417"/>
                </a:lnTo>
                <a:lnTo>
                  <a:pt x="2865" y="12444"/>
                </a:lnTo>
                <a:lnTo>
                  <a:pt x="2830" y="12469"/>
                </a:lnTo>
                <a:lnTo>
                  <a:pt x="2793" y="12494"/>
                </a:lnTo>
                <a:lnTo>
                  <a:pt x="2757" y="12519"/>
                </a:lnTo>
                <a:lnTo>
                  <a:pt x="2721" y="12543"/>
                </a:lnTo>
                <a:lnTo>
                  <a:pt x="2685" y="12567"/>
                </a:lnTo>
                <a:lnTo>
                  <a:pt x="2649" y="12590"/>
                </a:lnTo>
                <a:lnTo>
                  <a:pt x="2613" y="12613"/>
                </a:lnTo>
                <a:lnTo>
                  <a:pt x="2577" y="12635"/>
                </a:lnTo>
                <a:lnTo>
                  <a:pt x="2541" y="12658"/>
                </a:lnTo>
                <a:lnTo>
                  <a:pt x="2505" y="12679"/>
                </a:lnTo>
                <a:lnTo>
                  <a:pt x="2469" y="12701"/>
                </a:lnTo>
                <a:lnTo>
                  <a:pt x="2433" y="12721"/>
                </a:lnTo>
                <a:lnTo>
                  <a:pt x="2397" y="12741"/>
                </a:lnTo>
                <a:lnTo>
                  <a:pt x="2361" y="12762"/>
                </a:lnTo>
                <a:lnTo>
                  <a:pt x="2324" y="12781"/>
                </a:lnTo>
                <a:lnTo>
                  <a:pt x="2289" y="12800"/>
                </a:lnTo>
                <a:lnTo>
                  <a:pt x="2252" y="12820"/>
                </a:lnTo>
                <a:lnTo>
                  <a:pt x="2216" y="12838"/>
                </a:lnTo>
                <a:lnTo>
                  <a:pt x="2180" y="12857"/>
                </a:lnTo>
                <a:lnTo>
                  <a:pt x="2144" y="12874"/>
                </a:lnTo>
                <a:lnTo>
                  <a:pt x="2108" y="12892"/>
                </a:lnTo>
                <a:lnTo>
                  <a:pt x="2072" y="12908"/>
                </a:lnTo>
                <a:lnTo>
                  <a:pt x="2036" y="12926"/>
                </a:lnTo>
                <a:lnTo>
                  <a:pt x="2000" y="12942"/>
                </a:lnTo>
                <a:lnTo>
                  <a:pt x="1964" y="12958"/>
                </a:lnTo>
                <a:lnTo>
                  <a:pt x="1928" y="12974"/>
                </a:lnTo>
                <a:lnTo>
                  <a:pt x="1892" y="12989"/>
                </a:lnTo>
                <a:lnTo>
                  <a:pt x="1855" y="13004"/>
                </a:lnTo>
                <a:lnTo>
                  <a:pt x="1820" y="13019"/>
                </a:lnTo>
                <a:lnTo>
                  <a:pt x="1784" y="13034"/>
                </a:lnTo>
                <a:lnTo>
                  <a:pt x="1748" y="13048"/>
                </a:lnTo>
                <a:lnTo>
                  <a:pt x="1712" y="13062"/>
                </a:lnTo>
                <a:lnTo>
                  <a:pt x="1675" y="13076"/>
                </a:lnTo>
                <a:lnTo>
                  <a:pt x="1639" y="13089"/>
                </a:lnTo>
                <a:lnTo>
                  <a:pt x="1603" y="13102"/>
                </a:lnTo>
                <a:lnTo>
                  <a:pt x="1567" y="13114"/>
                </a:lnTo>
                <a:lnTo>
                  <a:pt x="1531" y="13127"/>
                </a:lnTo>
                <a:lnTo>
                  <a:pt x="1495" y="13139"/>
                </a:lnTo>
                <a:lnTo>
                  <a:pt x="1459" y="13151"/>
                </a:lnTo>
                <a:lnTo>
                  <a:pt x="1423" y="13163"/>
                </a:lnTo>
                <a:lnTo>
                  <a:pt x="1387" y="13174"/>
                </a:lnTo>
                <a:lnTo>
                  <a:pt x="1351" y="13185"/>
                </a:lnTo>
                <a:lnTo>
                  <a:pt x="1315" y="13196"/>
                </a:lnTo>
                <a:lnTo>
                  <a:pt x="1279" y="13207"/>
                </a:lnTo>
                <a:lnTo>
                  <a:pt x="1243" y="13217"/>
                </a:lnTo>
                <a:lnTo>
                  <a:pt x="1207" y="13227"/>
                </a:lnTo>
                <a:lnTo>
                  <a:pt x="1171" y="13237"/>
                </a:lnTo>
                <a:lnTo>
                  <a:pt x="1135" y="13247"/>
                </a:lnTo>
                <a:lnTo>
                  <a:pt x="1099" y="13256"/>
                </a:lnTo>
                <a:lnTo>
                  <a:pt x="1063" y="13266"/>
                </a:lnTo>
                <a:lnTo>
                  <a:pt x="1027" y="13274"/>
                </a:lnTo>
                <a:lnTo>
                  <a:pt x="991" y="13284"/>
                </a:lnTo>
                <a:lnTo>
                  <a:pt x="955" y="13292"/>
                </a:lnTo>
                <a:lnTo>
                  <a:pt x="919" y="13301"/>
                </a:lnTo>
                <a:lnTo>
                  <a:pt x="883" y="13309"/>
                </a:lnTo>
                <a:lnTo>
                  <a:pt x="848" y="13317"/>
                </a:lnTo>
                <a:lnTo>
                  <a:pt x="811" y="13325"/>
                </a:lnTo>
                <a:lnTo>
                  <a:pt x="775" y="13332"/>
                </a:lnTo>
                <a:lnTo>
                  <a:pt x="739" y="13340"/>
                </a:lnTo>
                <a:lnTo>
                  <a:pt x="703" y="13347"/>
                </a:lnTo>
                <a:lnTo>
                  <a:pt x="668" y="13354"/>
                </a:lnTo>
                <a:lnTo>
                  <a:pt x="631" y="13361"/>
                </a:lnTo>
                <a:lnTo>
                  <a:pt x="596" y="13368"/>
                </a:lnTo>
                <a:lnTo>
                  <a:pt x="559" y="13375"/>
                </a:lnTo>
                <a:lnTo>
                  <a:pt x="524" y="13381"/>
                </a:lnTo>
                <a:lnTo>
                  <a:pt x="487" y="13387"/>
                </a:lnTo>
                <a:lnTo>
                  <a:pt x="452" y="13393"/>
                </a:lnTo>
                <a:lnTo>
                  <a:pt x="416" y="13399"/>
                </a:lnTo>
                <a:lnTo>
                  <a:pt x="380" y="13405"/>
                </a:lnTo>
                <a:lnTo>
                  <a:pt x="344" y="13411"/>
                </a:lnTo>
                <a:lnTo>
                  <a:pt x="308" y="13416"/>
                </a:lnTo>
                <a:lnTo>
                  <a:pt x="273" y="13421"/>
                </a:lnTo>
                <a:lnTo>
                  <a:pt x="236" y="13427"/>
                </a:lnTo>
                <a:lnTo>
                  <a:pt x="201" y="13432"/>
                </a:lnTo>
                <a:lnTo>
                  <a:pt x="164" y="13437"/>
                </a:lnTo>
                <a:lnTo>
                  <a:pt x="129" y="13442"/>
                </a:lnTo>
                <a:lnTo>
                  <a:pt x="93" y="13447"/>
                </a:lnTo>
                <a:lnTo>
                  <a:pt x="57" y="13451"/>
                </a:lnTo>
                <a:cubicBezTo>
                  <a:pt x="31" y="13454"/>
                  <a:pt x="7" y="13436"/>
                  <a:pt x="3" y="13410"/>
                </a:cubicBezTo>
                <a:cubicBezTo>
                  <a:pt x="0" y="13383"/>
                  <a:pt x="19" y="13359"/>
                  <a:pt x="45" y="13356"/>
                </a:cubicBezTo>
                <a:close/>
              </a:path>
            </a:pathLst>
          </a:custGeom>
          <a:solidFill>
            <a:srgbClr val="ED7D31"/>
          </a:solidFill>
          <a:ln w="1588" cap="flat">
            <a:solidFill>
              <a:srgbClr val="ED7D31"/>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8" name="TextBox 37"/>
          <p:cNvSpPr txBox="1"/>
          <p:nvPr/>
        </p:nvSpPr>
        <p:spPr>
          <a:xfrm>
            <a:off x="5710909" y="1569649"/>
            <a:ext cx="1860766" cy="369332"/>
          </a:xfrm>
          <a:prstGeom prst="rect">
            <a:avLst/>
          </a:prstGeom>
          <a:noFill/>
        </p:spPr>
        <p:txBody>
          <a:bodyPr wrap="none" rtlCol="0">
            <a:spAutoFit/>
          </a:bodyPr>
          <a:lstStyle/>
          <a:p>
            <a:r>
              <a:rPr lang="en-US" dirty="0" smtClean="0"/>
              <a:t>Radioactive Beam</a:t>
            </a:r>
            <a:endParaRPr lang="en-US" dirty="0"/>
          </a:p>
        </p:txBody>
      </p:sp>
      <p:sp>
        <p:nvSpPr>
          <p:cNvPr id="39" name="TextBox 38"/>
          <p:cNvSpPr txBox="1"/>
          <p:nvPr/>
        </p:nvSpPr>
        <p:spPr>
          <a:xfrm>
            <a:off x="9982200" y="911206"/>
            <a:ext cx="1301895" cy="369332"/>
          </a:xfrm>
          <a:prstGeom prst="rect">
            <a:avLst/>
          </a:prstGeom>
          <a:noFill/>
        </p:spPr>
        <p:txBody>
          <a:bodyPr wrap="none" rtlCol="0">
            <a:spAutoFit/>
          </a:bodyPr>
          <a:lstStyle/>
          <a:p>
            <a:r>
              <a:rPr lang="en-US" dirty="0" smtClean="0">
                <a:solidFill>
                  <a:schemeClr val="bg1">
                    <a:lumMod val="75000"/>
                  </a:schemeClr>
                </a:solidFill>
              </a:rPr>
              <a:t>Gas Volume</a:t>
            </a:r>
            <a:endParaRPr lang="en-US" dirty="0">
              <a:solidFill>
                <a:schemeClr val="bg1">
                  <a:lumMod val="75000"/>
                </a:schemeClr>
              </a:solidFill>
            </a:endParaRPr>
          </a:p>
        </p:txBody>
      </p:sp>
      <p:sp>
        <p:nvSpPr>
          <p:cNvPr id="40" name="TextBox 39"/>
          <p:cNvSpPr txBox="1"/>
          <p:nvPr/>
        </p:nvSpPr>
        <p:spPr>
          <a:xfrm>
            <a:off x="10011937" y="3829109"/>
            <a:ext cx="1301895" cy="369332"/>
          </a:xfrm>
          <a:prstGeom prst="rect">
            <a:avLst/>
          </a:prstGeom>
          <a:noFill/>
        </p:spPr>
        <p:txBody>
          <a:bodyPr wrap="none" rtlCol="0">
            <a:spAutoFit/>
          </a:bodyPr>
          <a:lstStyle/>
          <a:p>
            <a:r>
              <a:rPr lang="en-US" dirty="0" smtClean="0">
                <a:solidFill>
                  <a:schemeClr val="bg1">
                    <a:lumMod val="75000"/>
                  </a:schemeClr>
                </a:solidFill>
              </a:rPr>
              <a:t>Gas Volume</a:t>
            </a:r>
            <a:endParaRPr lang="en-US" dirty="0">
              <a:solidFill>
                <a:schemeClr val="bg1">
                  <a:lumMod val="75000"/>
                </a:schemeClr>
              </a:solidFill>
            </a:endParaRPr>
          </a:p>
        </p:txBody>
      </p:sp>
      <p:sp>
        <p:nvSpPr>
          <p:cNvPr id="41" name="TextBox 40"/>
          <p:cNvSpPr txBox="1"/>
          <p:nvPr/>
        </p:nvSpPr>
        <p:spPr>
          <a:xfrm>
            <a:off x="9152380" y="2966552"/>
            <a:ext cx="908710" cy="369332"/>
          </a:xfrm>
          <a:prstGeom prst="rect">
            <a:avLst/>
          </a:prstGeom>
          <a:noFill/>
        </p:spPr>
        <p:txBody>
          <a:bodyPr wrap="none" rtlCol="0">
            <a:spAutoFit/>
          </a:bodyPr>
          <a:lstStyle/>
          <a:p>
            <a:r>
              <a:rPr lang="en-US" dirty="0" smtClean="0"/>
              <a:t>Implant</a:t>
            </a:r>
            <a:endParaRPr lang="en-US" dirty="0"/>
          </a:p>
        </p:txBody>
      </p:sp>
      <p:sp>
        <p:nvSpPr>
          <p:cNvPr id="42" name="TextBox 41"/>
          <p:cNvSpPr txBox="1"/>
          <p:nvPr/>
        </p:nvSpPr>
        <p:spPr>
          <a:xfrm>
            <a:off x="9137513" y="5917909"/>
            <a:ext cx="749116" cy="369332"/>
          </a:xfrm>
          <a:prstGeom prst="rect">
            <a:avLst/>
          </a:prstGeom>
          <a:noFill/>
        </p:spPr>
        <p:txBody>
          <a:bodyPr wrap="none" rtlCol="0">
            <a:spAutoFit/>
          </a:bodyPr>
          <a:lstStyle/>
          <a:p>
            <a:r>
              <a:rPr lang="en-US" dirty="0" smtClean="0"/>
              <a:t>Decay</a:t>
            </a:r>
            <a:endParaRPr lang="en-US" dirty="0"/>
          </a:p>
        </p:txBody>
      </p:sp>
      <p:cxnSp>
        <p:nvCxnSpPr>
          <p:cNvPr id="44" name="Straight Arrow Connector 43"/>
          <p:cNvCxnSpPr/>
          <p:nvPr/>
        </p:nvCxnSpPr>
        <p:spPr>
          <a:xfrm flipV="1">
            <a:off x="9512071" y="4605454"/>
            <a:ext cx="549019" cy="2504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7813290" y="4013775"/>
            <a:ext cx="1691265" cy="842119"/>
          </a:xfrm>
          <a:prstGeom prst="straightConnector1">
            <a:avLst/>
          </a:prstGeom>
          <a:ln>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7348654" y="4855894"/>
            <a:ext cx="2155901" cy="1130065"/>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9" name="Freeform 5"/>
          <p:cNvSpPr>
            <a:spLocks/>
          </p:cNvSpPr>
          <p:nvPr/>
        </p:nvSpPr>
        <p:spPr bwMode="auto">
          <a:xfrm>
            <a:off x="8471131" y="4869784"/>
            <a:ext cx="2133679" cy="1023012"/>
          </a:xfrm>
          <a:custGeom>
            <a:avLst/>
            <a:gdLst>
              <a:gd name="T0" fmla="*/ 685 w 21540"/>
              <a:gd name="T1" fmla="*/ 13253 h 13455"/>
              <a:gd name="T2" fmla="*/ 1359 w 21540"/>
              <a:gd name="T3" fmla="*/ 13083 h 13455"/>
              <a:gd name="T4" fmla="*/ 2031 w 21540"/>
              <a:gd name="T5" fmla="*/ 12822 h 13455"/>
              <a:gd name="T6" fmla="*/ 2704 w 21540"/>
              <a:gd name="T7" fmla="*/ 12439 h 13455"/>
              <a:gd name="T8" fmla="*/ 3377 w 21540"/>
              <a:gd name="T9" fmla="*/ 11900 h 13455"/>
              <a:gd name="T10" fmla="*/ 4051 w 21540"/>
              <a:gd name="T11" fmla="*/ 11172 h 13455"/>
              <a:gd name="T12" fmla="*/ 4727 w 21540"/>
              <a:gd name="T13" fmla="*/ 10234 h 13455"/>
              <a:gd name="T14" fmla="*/ 5404 w 21540"/>
              <a:gd name="T15" fmla="*/ 9080 h 13455"/>
              <a:gd name="T16" fmla="*/ 6082 w 21540"/>
              <a:gd name="T17" fmla="*/ 7732 h 13455"/>
              <a:gd name="T18" fmla="*/ 6760 w 21540"/>
              <a:gd name="T19" fmla="*/ 6240 h 13455"/>
              <a:gd name="T20" fmla="*/ 7438 w 21540"/>
              <a:gd name="T21" fmla="*/ 4689 h 13455"/>
              <a:gd name="T22" fmla="*/ 8118 w 21540"/>
              <a:gd name="T23" fmla="*/ 3187 h 13455"/>
              <a:gd name="T24" fmla="*/ 8799 w 21540"/>
              <a:gd name="T25" fmla="*/ 1857 h 13455"/>
              <a:gd name="T26" fmla="*/ 9481 w 21540"/>
              <a:gd name="T27" fmla="*/ 821 h 13455"/>
              <a:gd name="T28" fmla="*/ 10173 w 21540"/>
              <a:gd name="T29" fmla="*/ 179 h 13455"/>
              <a:gd name="T30" fmla="*/ 10882 w 21540"/>
              <a:gd name="T31" fmla="*/ 7 h 13455"/>
              <a:gd name="T32" fmla="*/ 11586 w 21540"/>
              <a:gd name="T33" fmla="*/ 334 h 13455"/>
              <a:gd name="T34" fmla="*/ 12274 w 21540"/>
              <a:gd name="T35" fmla="*/ 1109 h 13455"/>
              <a:gd name="T36" fmla="*/ 12956 w 21540"/>
              <a:gd name="T37" fmla="*/ 2250 h 13455"/>
              <a:gd name="T38" fmla="*/ 13636 w 21540"/>
              <a:gd name="T39" fmla="*/ 3648 h 13455"/>
              <a:gd name="T40" fmla="*/ 14315 w 21540"/>
              <a:gd name="T41" fmla="*/ 5179 h 13455"/>
              <a:gd name="T42" fmla="*/ 14994 w 21540"/>
              <a:gd name="T43" fmla="*/ 6722 h 13455"/>
              <a:gd name="T44" fmla="*/ 15672 w 21540"/>
              <a:gd name="T45" fmla="*/ 8176 h 13455"/>
              <a:gd name="T46" fmla="*/ 16349 w 21540"/>
              <a:gd name="T47" fmla="*/ 9468 h 13455"/>
              <a:gd name="T48" fmla="*/ 17026 w 21540"/>
              <a:gd name="T49" fmla="*/ 10554 h 13455"/>
              <a:gd name="T50" fmla="*/ 17701 w 21540"/>
              <a:gd name="T51" fmla="*/ 11424 h 13455"/>
              <a:gd name="T52" fmla="*/ 18375 w 21540"/>
              <a:gd name="T53" fmla="*/ 12089 h 13455"/>
              <a:gd name="T54" fmla="*/ 19048 w 21540"/>
              <a:gd name="T55" fmla="*/ 12576 h 13455"/>
              <a:gd name="T56" fmla="*/ 19721 w 21540"/>
              <a:gd name="T57" fmla="*/ 12916 h 13455"/>
              <a:gd name="T58" fmla="*/ 20394 w 21540"/>
              <a:gd name="T59" fmla="*/ 13145 h 13455"/>
              <a:gd name="T60" fmla="*/ 21068 w 21540"/>
              <a:gd name="T61" fmla="*/ 13293 h 13455"/>
              <a:gd name="T62" fmla="*/ 21446 w 21540"/>
              <a:gd name="T63" fmla="*/ 13447 h 13455"/>
              <a:gd name="T64" fmla="*/ 20764 w 21540"/>
              <a:gd name="T65" fmla="*/ 13332 h 13455"/>
              <a:gd name="T66" fmla="*/ 20080 w 21540"/>
              <a:gd name="T67" fmla="*/ 13151 h 13455"/>
              <a:gd name="T68" fmla="*/ 19395 w 21540"/>
              <a:gd name="T69" fmla="*/ 12874 h 13455"/>
              <a:gd name="T70" fmla="*/ 18710 w 21540"/>
              <a:gd name="T71" fmla="*/ 12469 h 13455"/>
              <a:gd name="T72" fmla="*/ 18025 w 21540"/>
              <a:gd name="T73" fmla="*/ 11902 h 13455"/>
              <a:gd name="T74" fmla="*/ 17342 w 21540"/>
              <a:gd name="T75" fmla="*/ 11143 h 13455"/>
              <a:gd name="T76" fmla="*/ 16660 w 21540"/>
              <a:gd name="T77" fmla="*/ 10174 h 13455"/>
              <a:gd name="T78" fmla="*/ 15980 w 21540"/>
              <a:gd name="T79" fmla="*/ 8992 h 13455"/>
              <a:gd name="T80" fmla="*/ 15299 w 21540"/>
              <a:gd name="T81" fmla="*/ 7621 h 13455"/>
              <a:gd name="T82" fmla="*/ 14620 w 21540"/>
              <a:gd name="T83" fmla="*/ 6117 h 13455"/>
              <a:gd name="T84" fmla="*/ 13942 w 21540"/>
              <a:gd name="T85" fmla="*/ 4565 h 13455"/>
              <a:gd name="T86" fmla="*/ 13263 w 21540"/>
              <a:gd name="T87" fmla="*/ 3078 h 13455"/>
              <a:gd name="T88" fmla="*/ 12586 w 21540"/>
              <a:gd name="T89" fmla="*/ 1781 h 13455"/>
              <a:gd name="T90" fmla="*/ 11913 w 21540"/>
              <a:gd name="T91" fmla="*/ 795 h 13455"/>
              <a:gd name="T92" fmla="*/ 11249 w 21540"/>
              <a:gd name="T93" fmla="*/ 223 h 13455"/>
              <a:gd name="T94" fmla="*/ 10601 w 21540"/>
              <a:gd name="T95" fmla="*/ 112 h 13455"/>
              <a:gd name="T96" fmla="*/ 9944 w 21540"/>
              <a:gd name="T97" fmla="*/ 468 h 13455"/>
              <a:gd name="T98" fmla="*/ 9273 w 21540"/>
              <a:gd name="T99" fmla="*/ 1268 h 13455"/>
              <a:gd name="T100" fmla="*/ 8597 w 21540"/>
              <a:gd name="T101" fmla="*/ 2432 h 13455"/>
              <a:gd name="T102" fmla="*/ 7919 w 21540"/>
              <a:gd name="T103" fmla="*/ 3845 h 13455"/>
              <a:gd name="T104" fmla="*/ 7241 w 21540"/>
              <a:gd name="T105" fmla="*/ 5381 h 13455"/>
              <a:gd name="T106" fmla="*/ 6562 w 21540"/>
              <a:gd name="T107" fmla="*/ 6921 h 13455"/>
              <a:gd name="T108" fmla="*/ 5882 w 21540"/>
              <a:gd name="T109" fmla="*/ 8363 h 13455"/>
              <a:gd name="T110" fmla="*/ 5202 w 21540"/>
              <a:gd name="T111" fmla="*/ 9640 h 13455"/>
              <a:gd name="T112" fmla="*/ 4521 w 21540"/>
              <a:gd name="T113" fmla="*/ 10711 h 13455"/>
              <a:gd name="T114" fmla="*/ 3838 w 21540"/>
              <a:gd name="T115" fmla="*/ 11568 h 13455"/>
              <a:gd name="T116" fmla="*/ 3154 w 21540"/>
              <a:gd name="T117" fmla="*/ 12223 h 13455"/>
              <a:gd name="T118" fmla="*/ 2469 w 21540"/>
              <a:gd name="T119" fmla="*/ 12701 h 13455"/>
              <a:gd name="T120" fmla="*/ 1784 w 21540"/>
              <a:gd name="T121" fmla="*/ 13034 h 13455"/>
              <a:gd name="T122" fmla="*/ 1099 w 21540"/>
              <a:gd name="T123" fmla="*/ 13256 h 13455"/>
              <a:gd name="T124" fmla="*/ 416 w 21540"/>
              <a:gd name="T125" fmla="*/ 13399 h 13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40" h="13455">
                <a:moveTo>
                  <a:pt x="45" y="13356"/>
                </a:moveTo>
                <a:lnTo>
                  <a:pt x="80" y="13351"/>
                </a:lnTo>
                <a:lnTo>
                  <a:pt x="116" y="13346"/>
                </a:lnTo>
                <a:lnTo>
                  <a:pt x="152" y="13342"/>
                </a:lnTo>
                <a:lnTo>
                  <a:pt x="187" y="13337"/>
                </a:lnTo>
                <a:lnTo>
                  <a:pt x="223" y="13332"/>
                </a:lnTo>
                <a:lnTo>
                  <a:pt x="258" y="13327"/>
                </a:lnTo>
                <a:lnTo>
                  <a:pt x="294" y="13321"/>
                </a:lnTo>
                <a:lnTo>
                  <a:pt x="330" y="13316"/>
                </a:lnTo>
                <a:lnTo>
                  <a:pt x="364" y="13310"/>
                </a:lnTo>
                <a:lnTo>
                  <a:pt x="401" y="13305"/>
                </a:lnTo>
                <a:lnTo>
                  <a:pt x="436" y="13299"/>
                </a:lnTo>
                <a:lnTo>
                  <a:pt x="471" y="13293"/>
                </a:lnTo>
                <a:lnTo>
                  <a:pt x="507" y="13286"/>
                </a:lnTo>
                <a:lnTo>
                  <a:pt x="543" y="13280"/>
                </a:lnTo>
                <a:lnTo>
                  <a:pt x="578" y="13273"/>
                </a:lnTo>
                <a:lnTo>
                  <a:pt x="614" y="13267"/>
                </a:lnTo>
                <a:lnTo>
                  <a:pt x="649" y="13260"/>
                </a:lnTo>
                <a:lnTo>
                  <a:pt x="685" y="13253"/>
                </a:lnTo>
                <a:lnTo>
                  <a:pt x="721" y="13246"/>
                </a:lnTo>
                <a:lnTo>
                  <a:pt x="756" y="13239"/>
                </a:lnTo>
                <a:lnTo>
                  <a:pt x="792" y="13231"/>
                </a:lnTo>
                <a:lnTo>
                  <a:pt x="826" y="13223"/>
                </a:lnTo>
                <a:lnTo>
                  <a:pt x="863" y="13215"/>
                </a:lnTo>
                <a:lnTo>
                  <a:pt x="898" y="13207"/>
                </a:lnTo>
                <a:lnTo>
                  <a:pt x="933" y="13199"/>
                </a:lnTo>
                <a:lnTo>
                  <a:pt x="969" y="13190"/>
                </a:lnTo>
                <a:lnTo>
                  <a:pt x="1004" y="13181"/>
                </a:lnTo>
                <a:lnTo>
                  <a:pt x="1040" y="13172"/>
                </a:lnTo>
                <a:lnTo>
                  <a:pt x="1075" y="13163"/>
                </a:lnTo>
                <a:lnTo>
                  <a:pt x="1111" y="13154"/>
                </a:lnTo>
                <a:lnTo>
                  <a:pt x="1146" y="13145"/>
                </a:lnTo>
                <a:lnTo>
                  <a:pt x="1182" y="13135"/>
                </a:lnTo>
                <a:lnTo>
                  <a:pt x="1217" y="13125"/>
                </a:lnTo>
                <a:lnTo>
                  <a:pt x="1253" y="13114"/>
                </a:lnTo>
                <a:lnTo>
                  <a:pt x="1288" y="13104"/>
                </a:lnTo>
                <a:lnTo>
                  <a:pt x="1323" y="13093"/>
                </a:lnTo>
                <a:lnTo>
                  <a:pt x="1359" y="13083"/>
                </a:lnTo>
                <a:lnTo>
                  <a:pt x="1394" y="13071"/>
                </a:lnTo>
                <a:lnTo>
                  <a:pt x="1430" y="13060"/>
                </a:lnTo>
                <a:lnTo>
                  <a:pt x="1465" y="13048"/>
                </a:lnTo>
                <a:lnTo>
                  <a:pt x="1501" y="13036"/>
                </a:lnTo>
                <a:lnTo>
                  <a:pt x="1536" y="13024"/>
                </a:lnTo>
                <a:lnTo>
                  <a:pt x="1572" y="13011"/>
                </a:lnTo>
                <a:lnTo>
                  <a:pt x="1606" y="12998"/>
                </a:lnTo>
                <a:lnTo>
                  <a:pt x="1643" y="12985"/>
                </a:lnTo>
                <a:lnTo>
                  <a:pt x="1677" y="12972"/>
                </a:lnTo>
                <a:lnTo>
                  <a:pt x="1713" y="12958"/>
                </a:lnTo>
                <a:lnTo>
                  <a:pt x="1748" y="12944"/>
                </a:lnTo>
                <a:lnTo>
                  <a:pt x="1783" y="12930"/>
                </a:lnTo>
                <a:lnTo>
                  <a:pt x="1820" y="12915"/>
                </a:lnTo>
                <a:lnTo>
                  <a:pt x="1854" y="12901"/>
                </a:lnTo>
                <a:lnTo>
                  <a:pt x="1890" y="12885"/>
                </a:lnTo>
                <a:lnTo>
                  <a:pt x="1925" y="12870"/>
                </a:lnTo>
                <a:lnTo>
                  <a:pt x="1961" y="12854"/>
                </a:lnTo>
                <a:lnTo>
                  <a:pt x="1996" y="12838"/>
                </a:lnTo>
                <a:lnTo>
                  <a:pt x="2031" y="12822"/>
                </a:lnTo>
                <a:lnTo>
                  <a:pt x="2067" y="12805"/>
                </a:lnTo>
                <a:lnTo>
                  <a:pt x="2102" y="12788"/>
                </a:lnTo>
                <a:lnTo>
                  <a:pt x="2138" y="12770"/>
                </a:lnTo>
                <a:lnTo>
                  <a:pt x="2173" y="12753"/>
                </a:lnTo>
                <a:lnTo>
                  <a:pt x="2209" y="12734"/>
                </a:lnTo>
                <a:lnTo>
                  <a:pt x="2243" y="12716"/>
                </a:lnTo>
                <a:lnTo>
                  <a:pt x="2280" y="12697"/>
                </a:lnTo>
                <a:lnTo>
                  <a:pt x="2314" y="12677"/>
                </a:lnTo>
                <a:lnTo>
                  <a:pt x="2350" y="12658"/>
                </a:lnTo>
                <a:lnTo>
                  <a:pt x="2385" y="12638"/>
                </a:lnTo>
                <a:lnTo>
                  <a:pt x="2421" y="12617"/>
                </a:lnTo>
                <a:lnTo>
                  <a:pt x="2456" y="12597"/>
                </a:lnTo>
                <a:lnTo>
                  <a:pt x="2492" y="12575"/>
                </a:lnTo>
                <a:lnTo>
                  <a:pt x="2527" y="12554"/>
                </a:lnTo>
                <a:lnTo>
                  <a:pt x="2562" y="12531"/>
                </a:lnTo>
                <a:lnTo>
                  <a:pt x="2598" y="12509"/>
                </a:lnTo>
                <a:lnTo>
                  <a:pt x="2633" y="12486"/>
                </a:lnTo>
                <a:lnTo>
                  <a:pt x="2669" y="12463"/>
                </a:lnTo>
                <a:lnTo>
                  <a:pt x="2704" y="12439"/>
                </a:lnTo>
                <a:lnTo>
                  <a:pt x="2739" y="12415"/>
                </a:lnTo>
                <a:lnTo>
                  <a:pt x="2774" y="12390"/>
                </a:lnTo>
                <a:lnTo>
                  <a:pt x="2811" y="12365"/>
                </a:lnTo>
                <a:lnTo>
                  <a:pt x="2845" y="12340"/>
                </a:lnTo>
                <a:lnTo>
                  <a:pt x="2881" y="12314"/>
                </a:lnTo>
                <a:lnTo>
                  <a:pt x="2916" y="12288"/>
                </a:lnTo>
                <a:lnTo>
                  <a:pt x="2952" y="12261"/>
                </a:lnTo>
                <a:lnTo>
                  <a:pt x="2987" y="12233"/>
                </a:lnTo>
                <a:lnTo>
                  <a:pt x="3022" y="12205"/>
                </a:lnTo>
                <a:lnTo>
                  <a:pt x="3058" y="12177"/>
                </a:lnTo>
                <a:lnTo>
                  <a:pt x="3093" y="12148"/>
                </a:lnTo>
                <a:lnTo>
                  <a:pt x="3129" y="12119"/>
                </a:lnTo>
                <a:lnTo>
                  <a:pt x="3164" y="12089"/>
                </a:lnTo>
                <a:lnTo>
                  <a:pt x="3200" y="12059"/>
                </a:lnTo>
                <a:lnTo>
                  <a:pt x="3235" y="12028"/>
                </a:lnTo>
                <a:lnTo>
                  <a:pt x="3271" y="11997"/>
                </a:lnTo>
                <a:lnTo>
                  <a:pt x="3306" y="11965"/>
                </a:lnTo>
                <a:lnTo>
                  <a:pt x="3342" y="11933"/>
                </a:lnTo>
                <a:lnTo>
                  <a:pt x="3377" y="11900"/>
                </a:lnTo>
                <a:lnTo>
                  <a:pt x="3412" y="11867"/>
                </a:lnTo>
                <a:lnTo>
                  <a:pt x="3448" y="11833"/>
                </a:lnTo>
                <a:lnTo>
                  <a:pt x="3483" y="11799"/>
                </a:lnTo>
                <a:lnTo>
                  <a:pt x="3519" y="11763"/>
                </a:lnTo>
                <a:lnTo>
                  <a:pt x="3554" y="11728"/>
                </a:lnTo>
                <a:lnTo>
                  <a:pt x="3590" y="11692"/>
                </a:lnTo>
                <a:lnTo>
                  <a:pt x="3625" y="11656"/>
                </a:lnTo>
                <a:lnTo>
                  <a:pt x="3661" y="11618"/>
                </a:lnTo>
                <a:lnTo>
                  <a:pt x="3696" y="11581"/>
                </a:lnTo>
                <a:lnTo>
                  <a:pt x="3732" y="11542"/>
                </a:lnTo>
                <a:lnTo>
                  <a:pt x="3767" y="11504"/>
                </a:lnTo>
                <a:lnTo>
                  <a:pt x="3803" y="11464"/>
                </a:lnTo>
                <a:lnTo>
                  <a:pt x="3838" y="11424"/>
                </a:lnTo>
                <a:lnTo>
                  <a:pt x="3873" y="11384"/>
                </a:lnTo>
                <a:lnTo>
                  <a:pt x="3909" y="11343"/>
                </a:lnTo>
                <a:lnTo>
                  <a:pt x="3944" y="11301"/>
                </a:lnTo>
                <a:lnTo>
                  <a:pt x="3980" y="11258"/>
                </a:lnTo>
                <a:lnTo>
                  <a:pt x="4015" y="11216"/>
                </a:lnTo>
                <a:lnTo>
                  <a:pt x="4051" y="11172"/>
                </a:lnTo>
                <a:lnTo>
                  <a:pt x="4086" y="11129"/>
                </a:lnTo>
                <a:lnTo>
                  <a:pt x="4123" y="11084"/>
                </a:lnTo>
                <a:lnTo>
                  <a:pt x="4158" y="11039"/>
                </a:lnTo>
                <a:lnTo>
                  <a:pt x="4194" y="10993"/>
                </a:lnTo>
                <a:lnTo>
                  <a:pt x="4229" y="10947"/>
                </a:lnTo>
                <a:lnTo>
                  <a:pt x="4265" y="10899"/>
                </a:lnTo>
                <a:lnTo>
                  <a:pt x="4300" y="10852"/>
                </a:lnTo>
                <a:lnTo>
                  <a:pt x="4335" y="10804"/>
                </a:lnTo>
                <a:lnTo>
                  <a:pt x="4371" y="10755"/>
                </a:lnTo>
                <a:lnTo>
                  <a:pt x="4406" y="10706"/>
                </a:lnTo>
                <a:lnTo>
                  <a:pt x="4442" y="10656"/>
                </a:lnTo>
                <a:lnTo>
                  <a:pt x="4478" y="10605"/>
                </a:lnTo>
                <a:lnTo>
                  <a:pt x="4514" y="10554"/>
                </a:lnTo>
                <a:lnTo>
                  <a:pt x="4549" y="10502"/>
                </a:lnTo>
                <a:lnTo>
                  <a:pt x="4585" y="10449"/>
                </a:lnTo>
                <a:lnTo>
                  <a:pt x="4620" y="10397"/>
                </a:lnTo>
                <a:lnTo>
                  <a:pt x="4656" y="10343"/>
                </a:lnTo>
                <a:lnTo>
                  <a:pt x="4691" y="10289"/>
                </a:lnTo>
                <a:lnTo>
                  <a:pt x="4727" y="10234"/>
                </a:lnTo>
                <a:lnTo>
                  <a:pt x="4763" y="10178"/>
                </a:lnTo>
                <a:lnTo>
                  <a:pt x="4798" y="10123"/>
                </a:lnTo>
                <a:lnTo>
                  <a:pt x="4834" y="10066"/>
                </a:lnTo>
                <a:lnTo>
                  <a:pt x="4869" y="10009"/>
                </a:lnTo>
                <a:lnTo>
                  <a:pt x="4905" y="9951"/>
                </a:lnTo>
                <a:lnTo>
                  <a:pt x="4940" y="9893"/>
                </a:lnTo>
                <a:lnTo>
                  <a:pt x="4976" y="9833"/>
                </a:lnTo>
                <a:lnTo>
                  <a:pt x="5012" y="9774"/>
                </a:lnTo>
                <a:lnTo>
                  <a:pt x="5048" y="9713"/>
                </a:lnTo>
                <a:lnTo>
                  <a:pt x="5083" y="9653"/>
                </a:lnTo>
                <a:lnTo>
                  <a:pt x="5119" y="9591"/>
                </a:lnTo>
                <a:lnTo>
                  <a:pt x="5154" y="9530"/>
                </a:lnTo>
                <a:lnTo>
                  <a:pt x="5190" y="9467"/>
                </a:lnTo>
                <a:lnTo>
                  <a:pt x="5226" y="9404"/>
                </a:lnTo>
                <a:lnTo>
                  <a:pt x="5261" y="9341"/>
                </a:lnTo>
                <a:lnTo>
                  <a:pt x="5297" y="9276"/>
                </a:lnTo>
                <a:lnTo>
                  <a:pt x="5332" y="9211"/>
                </a:lnTo>
                <a:lnTo>
                  <a:pt x="5368" y="9146"/>
                </a:lnTo>
                <a:lnTo>
                  <a:pt x="5404" y="9080"/>
                </a:lnTo>
                <a:lnTo>
                  <a:pt x="5440" y="9014"/>
                </a:lnTo>
                <a:lnTo>
                  <a:pt x="5475" y="8947"/>
                </a:lnTo>
                <a:lnTo>
                  <a:pt x="5511" y="8879"/>
                </a:lnTo>
                <a:lnTo>
                  <a:pt x="5546" y="8811"/>
                </a:lnTo>
                <a:lnTo>
                  <a:pt x="5582" y="8743"/>
                </a:lnTo>
                <a:lnTo>
                  <a:pt x="5618" y="8673"/>
                </a:lnTo>
                <a:lnTo>
                  <a:pt x="5653" y="8604"/>
                </a:lnTo>
                <a:lnTo>
                  <a:pt x="5689" y="8534"/>
                </a:lnTo>
                <a:lnTo>
                  <a:pt x="5725" y="8463"/>
                </a:lnTo>
                <a:lnTo>
                  <a:pt x="5761" y="8392"/>
                </a:lnTo>
                <a:lnTo>
                  <a:pt x="5796" y="8321"/>
                </a:lnTo>
                <a:lnTo>
                  <a:pt x="5832" y="8249"/>
                </a:lnTo>
                <a:lnTo>
                  <a:pt x="5867" y="8176"/>
                </a:lnTo>
                <a:lnTo>
                  <a:pt x="5903" y="8103"/>
                </a:lnTo>
                <a:lnTo>
                  <a:pt x="5939" y="8030"/>
                </a:lnTo>
                <a:lnTo>
                  <a:pt x="5974" y="7956"/>
                </a:lnTo>
                <a:lnTo>
                  <a:pt x="6010" y="7881"/>
                </a:lnTo>
                <a:lnTo>
                  <a:pt x="6046" y="7807"/>
                </a:lnTo>
                <a:lnTo>
                  <a:pt x="6082" y="7732"/>
                </a:lnTo>
                <a:lnTo>
                  <a:pt x="6117" y="7656"/>
                </a:lnTo>
                <a:lnTo>
                  <a:pt x="6153" y="7580"/>
                </a:lnTo>
                <a:lnTo>
                  <a:pt x="6188" y="7504"/>
                </a:lnTo>
                <a:lnTo>
                  <a:pt x="6224" y="7427"/>
                </a:lnTo>
                <a:lnTo>
                  <a:pt x="6260" y="7350"/>
                </a:lnTo>
                <a:lnTo>
                  <a:pt x="6296" y="7273"/>
                </a:lnTo>
                <a:lnTo>
                  <a:pt x="6331" y="7195"/>
                </a:lnTo>
                <a:lnTo>
                  <a:pt x="6367" y="7117"/>
                </a:lnTo>
                <a:lnTo>
                  <a:pt x="6403" y="7039"/>
                </a:lnTo>
                <a:lnTo>
                  <a:pt x="6438" y="6960"/>
                </a:lnTo>
                <a:lnTo>
                  <a:pt x="6474" y="6881"/>
                </a:lnTo>
                <a:lnTo>
                  <a:pt x="6510" y="6802"/>
                </a:lnTo>
                <a:lnTo>
                  <a:pt x="6546" y="6722"/>
                </a:lnTo>
                <a:lnTo>
                  <a:pt x="6581" y="6642"/>
                </a:lnTo>
                <a:lnTo>
                  <a:pt x="6617" y="6562"/>
                </a:lnTo>
                <a:lnTo>
                  <a:pt x="6653" y="6482"/>
                </a:lnTo>
                <a:lnTo>
                  <a:pt x="6689" y="6402"/>
                </a:lnTo>
                <a:lnTo>
                  <a:pt x="6724" y="6321"/>
                </a:lnTo>
                <a:lnTo>
                  <a:pt x="6760" y="6240"/>
                </a:lnTo>
                <a:lnTo>
                  <a:pt x="6796" y="6159"/>
                </a:lnTo>
                <a:lnTo>
                  <a:pt x="6831" y="6078"/>
                </a:lnTo>
                <a:lnTo>
                  <a:pt x="6867" y="5997"/>
                </a:lnTo>
                <a:lnTo>
                  <a:pt x="6902" y="5915"/>
                </a:lnTo>
                <a:lnTo>
                  <a:pt x="6939" y="5834"/>
                </a:lnTo>
                <a:lnTo>
                  <a:pt x="6974" y="5752"/>
                </a:lnTo>
                <a:lnTo>
                  <a:pt x="7010" y="5670"/>
                </a:lnTo>
                <a:lnTo>
                  <a:pt x="7045" y="5589"/>
                </a:lnTo>
                <a:lnTo>
                  <a:pt x="7082" y="5507"/>
                </a:lnTo>
                <a:lnTo>
                  <a:pt x="7117" y="5425"/>
                </a:lnTo>
                <a:lnTo>
                  <a:pt x="7153" y="5343"/>
                </a:lnTo>
                <a:lnTo>
                  <a:pt x="7188" y="5261"/>
                </a:lnTo>
                <a:lnTo>
                  <a:pt x="7225" y="5179"/>
                </a:lnTo>
                <a:lnTo>
                  <a:pt x="7260" y="5097"/>
                </a:lnTo>
                <a:lnTo>
                  <a:pt x="7295" y="5016"/>
                </a:lnTo>
                <a:lnTo>
                  <a:pt x="7332" y="4934"/>
                </a:lnTo>
                <a:lnTo>
                  <a:pt x="7367" y="4852"/>
                </a:lnTo>
                <a:lnTo>
                  <a:pt x="7403" y="4771"/>
                </a:lnTo>
                <a:lnTo>
                  <a:pt x="7438" y="4689"/>
                </a:lnTo>
                <a:lnTo>
                  <a:pt x="7475" y="4608"/>
                </a:lnTo>
                <a:lnTo>
                  <a:pt x="7510" y="4527"/>
                </a:lnTo>
                <a:lnTo>
                  <a:pt x="7546" y="4445"/>
                </a:lnTo>
                <a:lnTo>
                  <a:pt x="7582" y="4365"/>
                </a:lnTo>
                <a:lnTo>
                  <a:pt x="7618" y="4284"/>
                </a:lnTo>
                <a:lnTo>
                  <a:pt x="7653" y="4204"/>
                </a:lnTo>
                <a:lnTo>
                  <a:pt x="7689" y="4123"/>
                </a:lnTo>
                <a:lnTo>
                  <a:pt x="7725" y="4043"/>
                </a:lnTo>
                <a:lnTo>
                  <a:pt x="7760" y="3964"/>
                </a:lnTo>
                <a:lnTo>
                  <a:pt x="7796" y="3885"/>
                </a:lnTo>
                <a:lnTo>
                  <a:pt x="7832" y="3806"/>
                </a:lnTo>
                <a:lnTo>
                  <a:pt x="7868" y="3727"/>
                </a:lnTo>
                <a:lnTo>
                  <a:pt x="7903" y="3649"/>
                </a:lnTo>
                <a:lnTo>
                  <a:pt x="7939" y="3570"/>
                </a:lnTo>
                <a:lnTo>
                  <a:pt x="7975" y="3493"/>
                </a:lnTo>
                <a:lnTo>
                  <a:pt x="8011" y="3416"/>
                </a:lnTo>
                <a:lnTo>
                  <a:pt x="8046" y="3339"/>
                </a:lnTo>
                <a:lnTo>
                  <a:pt x="8083" y="3263"/>
                </a:lnTo>
                <a:lnTo>
                  <a:pt x="8118" y="3187"/>
                </a:lnTo>
                <a:lnTo>
                  <a:pt x="8154" y="3112"/>
                </a:lnTo>
                <a:lnTo>
                  <a:pt x="8190" y="3037"/>
                </a:lnTo>
                <a:lnTo>
                  <a:pt x="8225" y="2962"/>
                </a:lnTo>
                <a:lnTo>
                  <a:pt x="8261" y="2888"/>
                </a:lnTo>
                <a:lnTo>
                  <a:pt x="8297" y="2815"/>
                </a:lnTo>
                <a:lnTo>
                  <a:pt x="8333" y="2742"/>
                </a:lnTo>
                <a:lnTo>
                  <a:pt x="8368" y="2670"/>
                </a:lnTo>
                <a:lnTo>
                  <a:pt x="8405" y="2598"/>
                </a:lnTo>
                <a:lnTo>
                  <a:pt x="8440" y="2528"/>
                </a:lnTo>
                <a:lnTo>
                  <a:pt x="8476" y="2458"/>
                </a:lnTo>
                <a:lnTo>
                  <a:pt x="8512" y="2388"/>
                </a:lnTo>
                <a:lnTo>
                  <a:pt x="8548" y="2319"/>
                </a:lnTo>
                <a:lnTo>
                  <a:pt x="8583" y="2251"/>
                </a:lnTo>
                <a:lnTo>
                  <a:pt x="8619" y="2183"/>
                </a:lnTo>
                <a:lnTo>
                  <a:pt x="8655" y="2116"/>
                </a:lnTo>
                <a:lnTo>
                  <a:pt x="8691" y="2051"/>
                </a:lnTo>
                <a:lnTo>
                  <a:pt x="8727" y="1985"/>
                </a:lnTo>
                <a:lnTo>
                  <a:pt x="8762" y="1921"/>
                </a:lnTo>
                <a:lnTo>
                  <a:pt x="8799" y="1857"/>
                </a:lnTo>
                <a:lnTo>
                  <a:pt x="8834" y="1794"/>
                </a:lnTo>
                <a:lnTo>
                  <a:pt x="8871" y="1732"/>
                </a:lnTo>
                <a:lnTo>
                  <a:pt x="8906" y="1671"/>
                </a:lnTo>
                <a:lnTo>
                  <a:pt x="8942" y="1611"/>
                </a:lnTo>
                <a:lnTo>
                  <a:pt x="8978" y="1551"/>
                </a:lnTo>
                <a:lnTo>
                  <a:pt x="9014" y="1493"/>
                </a:lnTo>
                <a:lnTo>
                  <a:pt x="9050" y="1435"/>
                </a:lnTo>
                <a:lnTo>
                  <a:pt x="9085" y="1379"/>
                </a:lnTo>
                <a:lnTo>
                  <a:pt x="9122" y="1323"/>
                </a:lnTo>
                <a:lnTo>
                  <a:pt x="9157" y="1268"/>
                </a:lnTo>
                <a:lnTo>
                  <a:pt x="9194" y="1214"/>
                </a:lnTo>
                <a:lnTo>
                  <a:pt x="9229" y="1162"/>
                </a:lnTo>
                <a:lnTo>
                  <a:pt x="9266" y="1109"/>
                </a:lnTo>
                <a:lnTo>
                  <a:pt x="9301" y="1059"/>
                </a:lnTo>
                <a:lnTo>
                  <a:pt x="9338" y="1009"/>
                </a:lnTo>
                <a:lnTo>
                  <a:pt x="9373" y="961"/>
                </a:lnTo>
                <a:lnTo>
                  <a:pt x="9409" y="913"/>
                </a:lnTo>
                <a:lnTo>
                  <a:pt x="9446" y="866"/>
                </a:lnTo>
                <a:lnTo>
                  <a:pt x="9481" y="821"/>
                </a:lnTo>
                <a:lnTo>
                  <a:pt x="9518" y="777"/>
                </a:lnTo>
                <a:lnTo>
                  <a:pt x="9553" y="733"/>
                </a:lnTo>
                <a:lnTo>
                  <a:pt x="9590" y="691"/>
                </a:lnTo>
                <a:lnTo>
                  <a:pt x="9626" y="650"/>
                </a:lnTo>
                <a:lnTo>
                  <a:pt x="9662" y="610"/>
                </a:lnTo>
                <a:lnTo>
                  <a:pt x="9698" y="572"/>
                </a:lnTo>
                <a:lnTo>
                  <a:pt x="9735" y="534"/>
                </a:lnTo>
                <a:lnTo>
                  <a:pt x="9771" y="498"/>
                </a:lnTo>
                <a:lnTo>
                  <a:pt x="9808" y="463"/>
                </a:lnTo>
                <a:lnTo>
                  <a:pt x="9844" y="429"/>
                </a:lnTo>
                <a:lnTo>
                  <a:pt x="9880" y="396"/>
                </a:lnTo>
                <a:lnTo>
                  <a:pt x="9917" y="365"/>
                </a:lnTo>
                <a:lnTo>
                  <a:pt x="9953" y="335"/>
                </a:lnTo>
                <a:lnTo>
                  <a:pt x="9990" y="305"/>
                </a:lnTo>
                <a:lnTo>
                  <a:pt x="10026" y="278"/>
                </a:lnTo>
                <a:lnTo>
                  <a:pt x="10063" y="251"/>
                </a:lnTo>
                <a:lnTo>
                  <a:pt x="10099" y="226"/>
                </a:lnTo>
                <a:lnTo>
                  <a:pt x="10136" y="202"/>
                </a:lnTo>
                <a:lnTo>
                  <a:pt x="10173" y="179"/>
                </a:lnTo>
                <a:lnTo>
                  <a:pt x="10210" y="158"/>
                </a:lnTo>
                <a:lnTo>
                  <a:pt x="10246" y="138"/>
                </a:lnTo>
                <a:lnTo>
                  <a:pt x="10283" y="119"/>
                </a:lnTo>
                <a:lnTo>
                  <a:pt x="10321" y="102"/>
                </a:lnTo>
                <a:lnTo>
                  <a:pt x="10357" y="86"/>
                </a:lnTo>
                <a:lnTo>
                  <a:pt x="10395" y="71"/>
                </a:lnTo>
                <a:lnTo>
                  <a:pt x="10431" y="58"/>
                </a:lnTo>
                <a:lnTo>
                  <a:pt x="10469" y="46"/>
                </a:lnTo>
                <a:lnTo>
                  <a:pt x="10506" y="35"/>
                </a:lnTo>
                <a:lnTo>
                  <a:pt x="10544" y="26"/>
                </a:lnTo>
                <a:lnTo>
                  <a:pt x="10581" y="19"/>
                </a:lnTo>
                <a:lnTo>
                  <a:pt x="10619" y="12"/>
                </a:lnTo>
                <a:lnTo>
                  <a:pt x="10656" y="7"/>
                </a:lnTo>
                <a:lnTo>
                  <a:pt x="10694" y="3"/>
                </a:lnTo>
                <a:lnTo>
                  <a:pt x="10731" y="1"/>
                </a:lnTo>
                <a:lnTo>
                  <a:pt x="10769" y="0"/>
                </a:lnTo>
                <a:lnTo>
                  <a:pt x="10806" y="1"/>
                </a:lnTo>
                <a:lnTo>
                  <a:pt x="10844" y="3"/>
                </a:lnTo>
                <a:lnTo>
                  <a:pt x="10882" y="7"/>
                </a:lnTo>
                <a:lnTo>
                  <a:pt x="10919" y="12"/>
                </a:lnTo>
                <a:lnTo>
                  <a:pt x="10956" y="18"/>
                </a:lnTo>
                <a:lnTo>
                  <a:pt x="10994" y="26"/>
                </a:lnTo>
                <a:lnTo>
                  <a:pt x="11031" y="35"/>
                </a:lnTo>
                <a:lnTo>
                  <a:pt x="11068" y="45"/>
                </a:lnTo>
                <a:lnTo>
                  <a:pt x="11106" y="57"/>
                </a:lnTo>
                <a:lnTo>
                  <a:pt x="11143" y="71"/>
                </a:lnTo>
                <a:lnTo>
                  <a:pt x="11180" y="85"/>
                </a:lnTo>
                <a:lnTo>
                  <a:pt x="11218" y="101"/>
                </a:lnTo>
                <a:lnTo>
                  <a:pt x="11254" y="118"/>
                </a:lnTo>
                <a:lnTo>
                  <a:pt x="11291" y="137"/>
                </a:lnTo>
                <a:lnTo>
                  <a:pt x="11329" y="157"/>
                </a:lnTo>
                <a:lnTo>
                  <a:pt x="11365" y="178"/>
                </a:lnTo>
                <a:lnTo>
                  <a:pt x="11402" y="201"/>
                </a:lnTo>
                <a:lnTo>
                  <a:pt x="11439" y="225"/>
                </a:lnTo>
                <a:lnTo>
                  <a:pt x="11476" y="250"/>
                </a:lnTo>
                <a:lnTo>
                  <a:pt x="11513" y="277"/>
                </a:lnTo>
                <a:lnTo>
                  <a:pt x="11549" y="305"/>
                </a:lnTo>
                <a:lnTo>
                  <a:pt x="11586" y="334"/>
                </a:lnTo>
                <a:lnTo>
                  <a:pt x="11622" y="364"/>
                </a:lnTo>
                <a:lnTo>
                  <a:pt x="11659" y="396"/>
                </a:lnTo>
                <a:lnTo>
                  <a:pt x="11695" y="428"/>
                </a:lnTo>
                <a:lnTo>
                  <a:pt x="11731" y="463"/>
                </a:lnTo>
                <a:lnTo>
                  <a:pt x="11768" y="497"/>
                </a:lnTo>
                <a:lnTo>
                  <a:pt x="11804" y="534"/>
                </a:lnTo>
                <a:lnTo>
                  <a:pt x="11840" y="571"/>
                </a:lnTo>
                <a:lnTo>
                  <a:pt x="11877" y="610"/>
                </a:lnTo>
                <a:lnTo>
                  <a:pt x="11913" y="650"/>
                </a:lnTo>
                <a:lnTo>
                  <a:pt x="11949" y="691"/>
                </a:lnTo>
                <a:lnTo>
                  <a:pt x="11985" y="733"/>
                </a:lnTo>
                <a:lnTo>
                  <a:pt x="12021" y="776"/>
                </a:lnTo>
                <a:lnTo>
                  <a:pt x="12058" y="821"/>
                </a:lnTo>
                <a:lnTo>
                  <a:pt x="12094" y="866"/>
                </a:lnTo>
                <a:lnTo>
                  <a:pt x="12129" y="913"/>
                </a:lnTo>
                <a:lnTo>
                  <a:pt x="12166" y="960"/>
                </a:lnTo>
                <a:lnTo>
                  <a:pt x="12202" y="1009"/>
                </a:lnTo>
                <a:lnTo>
                  <a:pt x="12238" y="1059"/>
                </a:lnTo>
                <a:lnTo>
                  <a:pt x="12274" y="1109"/>
                </a:lnTo>
                <a:lnTo>
                  <a:pt x="12310" y="1161"/>
                </a:lnTo>
                <a:lnTo>
                  <a:pt x="12346" y="1214"/>
                </a:lnTo>
                <a:lnTo>
                  <a:pt x="12382" y="1268"/>
                </a:lnTo>
                <a:lnTo>
                  <a:pt x="12418" y="1323"/>
                </a:lnTo>
                <a:lnTo>
                  <a:pt x="12454" y="1378"/>
                </a:lnTo>
                <a:lnTo>
                  <a:pt x="12490" y="1435"/>
                </a:lnTo>
                <a:lnTo>
                  <a:pt x="12525" y="1493"/>
                </a:lnTo>
                <a:lnTo>
                  <a:pt x="12561" y="1551"/>
                </a:lnTo>
                <a:lnTo>
                  <a:pt x="12597" y="1611"/>
                </a:lnTo>
                <a:lnTo>
                  <a:pt x="12633" y="1671"/>
                </a:lnTo>
                <a:lnTo>
                  <a:pt x="12669" y="1732"/>
                </a:lnTo>
                <a:lnTo>
                  <a:pt x="12705" y="1794"/>
                </a:lnTo>
                <a:lnTo>
                  <a:pt x="12741" y="1857"/>
                </a:lnTo>
                <a:lnTo>
                  <a:pt x="12777" y="1920"/>
                </a:lnTo>
                <a:lnTo>
                  <a:pt x="12813" y="1985"/>
                </a:lnTo>
                <a:lnTo>
                  <a:pt x="12848" y="2050"/>
                </a:lnTo>
                <a:lnTo>
                  <a:pt x="12884" y="2116"/>
                </a:lnTo>
                <a:lnTo>
                  <a:pt x="12920" y="2183"/>
                </a:lnTo>
                <a:lnTo>
                  <a:pt x="12956" y="2250"/>
                </a:lnTo>
                <a:lnTo>
                  <a:pt x="12992" y="2319"/>
                </a:lnTo>
                <a:lnTo>
                  <a:pt x="13028" y="2388"/>
                </a:lnTo>
                <a:lnTo>
                  <a:pt x="13063" y="2458"/>
                </a:lnTo>
                <a:lnTo>
                  <a:pt x="13099" y="2528"/>
                </a:lnTo>
                <a:lnTo>
                  <a:pt x="13135" y="2598"/>
                </a:lnTo>
                <a:lnTo>
                  <a:pt x="13171" y="2670"/>
                </a:lnTo>
                <a:lnTo>
                  <a:pt x="13207" y="2742"/>
                </a:lnTo>
                <a:lnTo>
                  <a:pt x="13242" y="2815"/>
                </a:lnTo>
                <a:lnTo>
                  <a:pt x="13278" y="2889"/>
                </a:lnTo>
                <a:lnTo>
                  <a:pt x="13314" y="2962"/>
                </a:lnTo>
                <a:lnTo>
                  <a:pt x="13350" y="3037"/>
                </a:lnTo>
                <a:lnTo>
                  <a:pt x="13385" y="3111"/>
                </a:lnTo>
                <a:lnTo>
                  <a:pt x="13421" y="3187"/>
                </a:lnTo>
                <a:lnTo>
                  <a:pt x="13457" y="3263"/>
                </a:lnTo>
                <a:lnTo>
                  <a:pt x="13493" y="3339"/>
                </a:lnTo>
                <a:lnTo>
                  <a:pt x="13529" y="3416"/>
                </a:lnTo>
                <a:lnTo>
                  <a:pt x="13564" y="3493"/>
                </a:lnTo>
                <a:lnTo>
                  <a:pt x="13600" y="3570"/>
                </a:lnTo>
                <a:lnTo>
                  <a:pt x="13636" y="3648"/>
                </a:lnTo>
                <a:lnTo>
                  <a:pt x="13672" y="3727"/>
                </a:lnTo>
                <a:lnTo>
                  <a:pt x="13708" y="3805"/>
                </a:lnTo>
                <a:lnTo>
                  <a:pt x="13743" y="3885"/>
                </a:lnTo>
                <a:lnTo>
                  <a:pt x="13779" y="3964"/>
                </a:lnTo>
                <a:lnTo>
                  <a:pt x="13815" y="4043"/>
                </a:lnTo>
                <a:lnTo>
                  <a:pt x="13850" y="4123"/>
                </a:lnTo>
                <a:lnTo>
                  <a:pt x="13886" y="4203"/>
                </a:lnTo>
                <a:lnTo>
                  <a:pt x="13922" y="4284"/>
                </a:lnTo>
                <a:lnTo>
                  <a:pt x="13958" y="4364"/>
                </a:lnTo>
                <a:lnTo>
                  <a:pt x="13993" y="4446"/>
                </a:lnTo>
                <a:lnTo>
                  <a:pt x="14029" y="4526"/>
                </a:lnTo>
                <a:lnTo>
                  <a:pt x="14065" y="4608"/>
                </a:lnTo>
                <a:lnTo>
                  <a:pt x="14101" y="4689"/>
                </a:lnTo>
                <a:lnTo>
                  <a:pt x="14136" y="4771"/>
                </a:lnTo>
                <a:lnTo>
                  <a:pt x="14172" y="4852"/>
                </a:lnTo>
                <a:lnTo>
                  <a:pt x="14208" y="4934"/>
                </a:lnTo>
                <a:lnTo>
                  <a:pt x="14244" y="5016"/>
                </a:lnTo>
                <a:lnTo>
                  <a:pt x="14279" y="5097"/>
                </a:lnTo>
                <a:lnTo>
                  <a:pt x="14315" y="5179"/>
                </a:lnTo>
                <a:lnTo>
                  <a:pt x="14351" y="5261"/>
                </a:lnTo>
                <a:lnTo>
                  <a:pt x="14386" y="5343"/>
                </a:lnTo>
                <a:lnTo>
                  <a:pt x="14422" y="5425"/>
                </a:lnTo>
                <a:lnTo>
                  <a:pt x="14458" y="5507"/>
                </a:lnTo>
                <a:lnTo>
                  <a:pt x="14494" y="5589"/>
                </a:lnTo>
                <a:lnTo>
                  <a:pt x="14529" y="5670"/>
                </a:lnTo>
                <a:lnTo>
                  <a:pt x="14565" y="5752"/>
                </a:lnTo>
                <a:lnTo>
                  <a:pt x="14601" y="5834"/>
                </a:lnTo>
                <a:lnTo>
                  <a:pt x="14637" y="5915"/>
                </a:lnTo>
                <a:lnTo>
                  <a:pt x="14672" y="5997"/>
                </a:lnTo>
                <a:lnTo>
                  <a:pt x="14708" y="6078"/>
                </a:lnTo>
                <a:lnTo>
                  <a:pt x="14744" y="6159"/>
                </a:lnTo>
                <a:lnTo>
                  <a:pt x="14779" y="6240"/>
                </a:lnTo>
                <a:lnTo>
                  <a:pt x="14815" y="6321"/>
                </a:lnTo>
                <a:lnTo>
                  <a:pt x="14851" y="6402"/>
                </a:lnTo>
                <a:lnTo>
                  <a:pt x="14887" y="6482"/>
                </a:lnTo>
                <a:lnTo>
                  <a:pt x="14922" y="6562"/>
                </a:lnTo>
                <a:lnTo>
                  <a:pt x="14958" y="6642"/>
                </a:lnTo>
                <a:lnTo>
                  <a:pt x="14994" y="6722"/>
                </a:lnTo>
                <a:lnTo>
                  <a:pt x="15030" y="6802"/>
                </a:lnTo>
                <a:lnTo>
                  <a:pt x="15065" y="6881"/>
                </a:lnTo>
                <a:lnTo>
                  <a:pt x="15101" y="6960"/>
                </a:lnTo>
                <a:lnTo>
                  <a:pt x="15137" y="7038"/>
                </a:lnTo>
                <a:lnTo>
                  <a:pt x="15172" y="7117"/>
                </a:lnTo>
                <a:lnTo>
                  <a:pt x="15208" y="7195"/>
                </a:lnTo>
                <a:lnTo>
                  <a:pt x="15244" y="7273"/>
                </a:lnTo>
                <a:lnTo>
                  <a:pt x="15280" y="7350"/>
                </a:lnTo>
                <a:lnTo>
                  <a:pt x="15315" y="7427"/>
                </a:lnTo>
                <a:lnTo>
                  <a:pt x="15351" y="7504"/>
                </a:lnTo>
                <a:lnTo>
                  <a:pt x="15386" y="7580"/>
                </a:lnTo>
                <a:lnTo>
                  <a:pt x="15422" y="7656"/>
                </a:lnTo>
                <a:lnTo>
                  <a:pt x="15458" y="7732"/>
                </a:lnTo>
                <a:lnTo>
                  <a:pt x="15494" y="7807"/>
                </a:lnTo>
                <a:lnTo>
                  <a:pt x="15529" y="7882"/>
                </a:lnTo>
                <a:lnTo>
                  <a:pt x="15565" y="7956"/>
                </a:lnTo>
                <a:lnTo>
                  <a:pt x="15601" y="8029"/>
                </a:lnTo>
                <a:lnTo>
                  <a:pt x="15636" y="8103"/>
                </a:lnTo>
                <a:lnTo>
                  <a:pt x="15672" y="8176"/>
                </a:lnTo>
                <a:lnTo>
                  <a:pt x="15708" y="8249"/>
                </a:lnTo>
                <a:lnTo>
                  <a:pt x="15743" y="8321"/>
                </a:lnTo>
                <a:lnTo>
                  <a:pt x="15779" y="8392"/>
                </a:lnTo>
                <a:lnTo>
                  <a:pt x="15815" y="8463"/>
                </a:lnTo>
                <a:lnTo>
                  <a:pt x="15850" y="8534"/>
                </a:lnTo>
                <a:lnTo>
                  <a:pt x="15886" y="8604"/>
                </a:lnTo>
                <a:lnTo>
                  <a:pt x="15922" y="8674"/>
                </a:lnTo>
                <a:lnTo>
                  <a:pt x="15957" y="8743"/>
                </a:lnTo>
                <a:lnTo>
                  <a:pt x="15993" y="8811"/>
                </a:lnTo>
                <a:lnTo>
                  <a:pt x="16029" y="8879"/>
                </a:lnTo>
                <a:lnTo>
                  <a:pt x="16064" y="8946"/>
                </a:lnTo>
                <a:lnTo>
                  <a:pt x="16100" y="9014"/>
                </a:lnTo>
                <a:lnTo>
                  <a:pt x="16136" y="9080"/>
                </a:lnTo>
                <a:lnTo>
                  <a:pt x="16171" y="9146"/>
                </a:lnTo>
                <a:lnTo>
                  <a:pt x="16207" y="9211"/>
                </a:lnTo>
                <a:lnTo>
                  <a:pt x="16243" y="9276"/>
                </a:lnTo>
                <a:lnTo>
                  <a:pt x="16278" y="9341"/>
                </a:lnTo>
                <a:lnTo>
                  <a:pt x="16314" y="9404"/>
                </a:lnTo>
                <a:lnTo>
                  <a:pt x="16349" y="9468"/>
                </a:lnTo>
                <a:lnTo>
                  <a:pt x="16385" y="9530"/>
                </a:lnTo>
                <a:lnTo>
                  <a:pt x="16421" y="9592"/>
                </a:lnTo>
                <a:lnTo>
                  <a:pt x="16456" y="9653"/>
                </a:lnTo>
                <a:lnTo>
                  <a:pt x="16492" y="9714"/>
                </a:lnTo>
                <a:lnTo>
                  <a:pt x="16528" y="9774"/>
                </a:lnTo>
                <a:lnTo>
                  <a:pt x="16563" y="9834"/>
                </a:lnTo>
                <a:lnTo>
                  <a:pt x="16599" y="9892"/>
                </a:lnTo>
                <a:lnTo>
                  <a:pt x="16635" y="9951"/>
                </a:lnTo>
                <a:lnTo>
                  <a:pt x="16670" y="10009"/>
                </a:lnTo>
                <a:lnTo>
                  <a:pt x="16706" y="10066"/>
                </a:lnTo>
                <a:lnTo>
                  <a:pt x="16742" y="10123"/>
                </a:lnTo>
                <a:lnTo>
                  <a:pt x="16777" y="10179"/>
                </a:lnTo>
                <a:lnTo>
                  <a:pt x="16812" y="10234"/>
                </a:lnTo>
                <a:lnTo>
                  <a:pt x="16848" y="10289"/>
                </a:lnTo>
                <a:lnTo>
                  <a:pt x="16884" y="10343"/>
                </a:lnTo>
                <a:lnTo>
                  <a:pt x="16919" y="10397"/>
                </a:lnTo>
                <a:lnTo>
                  <a:pt x="16955" y="10450"/>
                </a:lnTo>
                <a:lnTo>
                  <a:pt x="16991" y="10502"/>
                </a:lnTo>
                <a:lnTo>
                  <a:pt x="17026" y="10554"/>
                </a:lnTo>
                <a:lnTo>
                  <a:pt x="17062" y="10605"/>
                </a:lnTo>
                <a:lnTo>
                  <a:pt x="17097" y="10656"/>
                </a:lnTo>
                <a:lnTo>
                  <a:pt x="17133" y="10706"/>
                </a:lnTo>
                <a:lnTo>
                  <a:pt x="17168" y="10755"/>
                </a:lnTo>
                <a:lnTo>
                  <a:pt x="17204" y="10804"/>
                </a:lnTo>
                <a:lnTo>
                  <a:pt x="17240" y="10852"/>
                </a:lnTo>
                <a:lnTo>
                  <a:pt x="17275" y="10900"/>
                </a:lnTo>
                <a:lnTo>
                  <a:pt x="17311" y="10947"/>
                </a:lnTo>
                <a:lnTo>
                  <a:pt x="17346" y="10993"/>
                </a:lnTo>
                <a:lnTo>
                  <a:pt x="17382" y="11039"/>
                </a:lnTo>
                <a:lnTo>
                  <a:pt x="17417" y="11084"/>
                </a:lnTo>
                <a:lnTo>
                  <a:pt x="17453" y="11128"/>
                </a:lnTo>
                <a:lnTo>
                  <a:pt x="17488" y="11173"/>
                </a:lnTo>
                <a:lnTo>
                  <a:pt x="17524" y="11216"/>
                </a:lnTo>
                <a:lnTo>
                  <a:pt x="17559" y="11259"/>
                </a:lnTo>
                <a:lnTo>
                  <a:pt x="17595" y="11301"/>
                </a:lnTo>
                <a:lnTo>
                  <a:pt x="17631" y="11343"/>
                </a:lnTo>
                <a:lnTo>
                  <a:pt x="17666" y="11384"/>
                </a:lnTo>
                <a:lnTo>
                  <a:pt x="17701" y="11424"/>
                </a:lnTo>
                <a:lnTo>
                  <a:pt x="17737" y="11465"/>
                </a:lnTo>
                <a:lnTo>
                  <a:pt x="17772" y="11504"/>
                </a:lnTo>
                <a:lnTo>
                  <a:pt x="17808" y="11543"/>
                </a:lnTo>
                <a:lnTo>
                  <a:pt x="17844" y="11581"/>
                </a:lnTo>
                <a:lnTo>
                  <a:pt x="17879" y="11619"/>
                </a:lnTo>
                <a:lnTo>
                  <a:pt x="17915" y="11656"/>
                </a:lnTo>
                <a:lnTo>
                  <a:pt x="17950" y="11692"/>
                </a:lnTo>
                <a:lnTo>
                  <a:pt x="17986" y="11728"/>
                </a:lnTo>
                <a:lnTo>
                  <a:pt x="18021" y="11764"/>
                </a:lnTo>
                <a:lnTo>
                  <a:pt x="18057" y="11799"/>
                </a:lnTo>
                <a:lnTo>
                  <a:pt x="18092" y="11833"/>
                </a:lnTo>
                <a:lnTo>
                  <a:pt x="18127" y="11867"/>
                </a:lnTo>
                <a:lnTo>
                  <a:pt x="18163" y="11901"/>
                </a:lnTo>
                <a:lnTo>
                  <a:pt x="18198" y="11933"/>
                </a:lnTo>
                <a:lnTo>
                  <a:pt x="18234" y="11965"/>
                </a:lnTo>
                <a:lnTo>
                  <a:pt x="18269" y="11997"/>
                </a:lnTo>
                <a:lnTo>
                  <a:pt x="18305" y="12028"/>
                </a:lnTo>
                <a:lnTo>
                  <a:pt x="18340" y="12059"/>
                </a:lnTo>
                <a:lnTo>
                  <a:pt x="18375" y="12089"/>
                </a:lnTo>
                <a:lnTo>
                  <a:pt x="18411" y="12119"/>
                </a:lnTo>
                <a:lnTo>
                  <a:pt x="18446" y="12148"/>
                </a:lnTo>
                <a:lnTo>
                  <a:pt x="18482" y="12177"/>
                </a:lnTo>
                <a:lnTo>
                  <a:pt x="18517" y="12206"/>
                </a:lnTo>
                <a:lnTo>
                  <a:pt x="18552" y="12233"/>
                </a:lnTo>
                <a:lnTo>
                  <a:pt x="18588" y="12261"/>
                </a:lnTo>
                <a:lnTo>
                  <a:pt x="18623" y="12288"/>
                </a:lnTo>
                <a:lnTo>
                  <a:pt x="18659" y="12314"/>
                </a:lnTo>
                <a:lnTo>
                  <a:pt x="18694" y="12340"/>
                </a:lnTo>
                <a:lnTo>
                  <a:pt x="18730" y="12366"/>
                </a:lnTo>
                <a:lnTo>
                  <a:pt x="18765" y="12390"/>
                </a:lnTo>
                <a:lnTo>
                  <a:pt x="18801" y="12415"/>
                </a:lnTo>
                <a:lnTo>
                  <a:pt x="18836" y="12439"/>
                </a:lnTo>
                <a:lnTo>
                  <a:pt x="18871" y="12463"/>
                </a:lnTo>
                <a:lnTo>
                  <a:pt x="18907" y="12486"/>
                </a:lnTo>
                <a:lnTo>
                  <a:pt x="18942" y="12509"/>
                </a:lnTo>
                <a:lnTo>
                  <a:pt x="18977" y="12531"/>
                </a:lnTo>
                <a:lnTo>
                  <a:pt x="19013" y="12554"/>
                </a:lnTo>
                <a:lnTo>
                  <a:pt x="19048" y="12576"/>
                </a:lnTo>
                <a:lnTo>
                  <a:pt x="19084" y="12597"/>
                </a:lnTo>
                <a:lnTo>
                  <a:pt x="19119" y="12618"/>
                </a:lnTo>
                <a:lnTo>
                  <a:pt x="19154" y="12638"/>
                </a:lnTo>
                <a:lnTo>
                  <a:pt x="19190" y="12658"/>
                </a:lnTo>
                <a:lnTo>
                  <a:pt x="19225" y="12678"/>
                </a:lnTo>
                <a:lnTo>
                  <a:pt x="19261" y="12697"/>
                </a:lnTo>
                <a:lnTo>
                  <a:pt x="19296" y="12716"/>
                </a:lnTo>
                <a:lnTo>
                  <a:pt x="19332" y="12735"/>
                </a:lnTo>
                <a:lnTo>
                  <a:pt x="19367" y="12753"/>
                </a:lnTo>
                <a:lnTo>
                  <a:pt x="19402" y="12771"/>
                </a:lnTo>
                <a:lnTo>
                  <a:pt x="19437" y="12788"/>
                </a:lnTo>
                <a:lnTo>
                  <a:pt x="19473" y="12805"/>
                </a:lnTo>
                <a:lnTo>
                  <a:pt x="19508" y="12821"/>
                </a:lnTo>
                <a:lnTo>
                  <a:pt x="19544" y="12839"/>
                </a:lnTo>
                <a:lnTo>
                  <a:pt x="19579" y="12854"/>
                </a:lnTo>
                <a:lnTo>
                  <a:pt x="19614" y="12870"/>
                </a:lnTo>
                <a:lnTo>
                  <a:pt x="19650" y="12885"/>
                </a:lnTo>
                <a:lnTo>
                  <a:pt x="19685" y="12901"/>
                </a:lnTo>
                <a:lnTo>
                  <a:pt x="19721" y="12916"/>
                </a:lnTo>
                <a:lnTo>
                  <a:pt x="19756" y="12930"/>
                </a:lnTo>
                <a:lnTo>
                  <a:pt x="19791" y="12944"/>
                </a:lnTo>
                <a:lnTo>
                  <a:pt x="19827" y="12958"/>
                </a:lnTo>
                <a:lnTo>
                  <a:pt x="19862" y="12972"/>
                </a:lnTo>
                <a:lnTo>
                  <a:pt x="19898" y="12986"/>
                </a:lnTo>
                <a:lnTo>
                  <a:pt x="19933" y="12998"/>
                </a:lnTo>
                <a:lnTo>
                  <a:pt x="19968" y="13011"/>
                </a:lnTo>
                <a:lnTo>
                  <a:pt x="20004" y="13024"/>
                </a:lnTo>
                <a:lnTo>
                  <a:pt x="20039" y="13036"/>
                </a:lnTo>
                <a:lnTo>
                  <a:pt x="20075" y="13048"/>
                </a:lnTo>
                <a:lnTo>
                  <a:pt x="20110" y="13060"/>
                </a:lnTo>
                <a:lnTo>
                  <a:pt x="20146" y="13071"/>
                </a:lnTo>
                <a:lnTo>
                  <a:pt x="20181" y="13083"/>
                </a:lnTo>
                <a:lnTo>
                  <a:pt x="20216" y="13094"/>
                </a:lnTo>
                <a:lnTo>
                  <a:pt x="20251" y="13104"/>
                </a:lnTo>
                <a:lnTo>
                  <a:pt x="20287" y="13114"/>
                </a:lnTo>
                <a:lnTo>
                  <a:pt x="20323" y="13125"/>
                </a:lnTo>
                <a:lnTo>
                  <a:pt x="20358" y="13135"/>
                </a:lnTo>
                <a:lnTo>
                  <a:pt x="20394" y="13145"/>
                </a:lnTo>
                <a:lnTo>
                  <a:pt x="20429" y="13154"/>
                </a:lnTo>
                <a:lnTo>
                  <a:pt x="20465" y="13164"/>
                </a:lnTo>
                <a:lnTo>
                  <a:pt x="20500" y="13172"/>
                </a:lnTo>
                <a:lnTo>
                  <a:pt x="20536" y="13181"/>
                </a:lnTo>
                <a:lnTo>
                  <a:pt x="20571" y="13190"/>
                </a:lnTo>
                <a:lnTo>
                  <a:pt x="20606" y="13199"/>
                </a:lnTo>
                <a:lnTo>
                  <a:pt x="20642" y="13207"/>
                </a:lnTo>
                <a:lnTo>
                  <a:pt x="20677" y="13215"/>
                </a:lnTo>
                <a:lnTo>
                  <a:pt x="20713" y="13223"/>
                </a:lnTo>
                <a:lnTo>
                  <a:pt x="20749" y="13231"/>
                </a:lnTo>
                <a:lnTo>
                  <a:pt x="20784" y="13238"/>
                </a:lnTo>
                <a:lnTo>
                  <a:pt x="20819" y="13246"/>
                </a:lnTo>
                <a:lnTo>
                  <a:pt x="20855" y="13253"/>
                </a:lnTo>
                <a:lnTo>
                  <a:pt x="20890" y="13260"/>
                </a:lnTo>
                <a:lnTo>
                  <a:pt x="20926" y="13267"/>
                </a:lnTo>
                <a:lnTo>
                  <a:pt x="20961" y="13273"/>
                </a:lnTo>
                <a:lnTo>
                  <a:pt x="20998" y="13280"/>
                </a:lnTo>
                <a:lnTo>
                  <a:pt x="21032" y="13286"/>
                </a:lnTo>
                <a:lnTo>
                  <a:pt x="21068" y="13293"/>
                </a:lnTo>
                <a:lnTo>
                  <a:pt x="21103" y="13299"/>
                </a:lnTo>
                <a:lnTo>
                  <a:pt x="21139" y="13305"/>
                </a:lnTo>
                <a:lnTo>
                  <a:pt x="21174" y="13310"/>
                </a:lnTo>
                <a:lnTo>
                  <a:pt x="21210" y="13316"/>
                </a:lnTo>
                <a:lnTo>
                  <a:pt x="21246" y="13322"/>
                </a:lnTo>
                <a:lnTo>
                  <a:pt x="21281" y="13326"/>
                </a:lnTo>
                <a:lnTo>
                  <a:pt x="21317" y="13332"/>
                </a:lnTo>
                <a:lnTo>
                  <a:pt x="21352" y="13337"/>
                </a:lnTo>
                <a:lnTo>
                  <a:pt x="21388" y="13342"/>
                </a:lnTo>
                <a:lnTo>
                  <a:pt x="21423" y="13346"/>
                </a:lnTo>
                <a:lnTo>
                  <a:pt x="21460" y="13351"/>
                </a:lnTo>
                <a:lnTo>
                  <a:pt x="21479" y="13354"/>
                </a:lnTo>
                <a:lnTo>
                  <a:pt x="21487" y="13355"/>
                </a:lnTo>
                <a:lnTo>
                  <a:pt x="21496" y="13356"/>
                </a:lnTo>
                <a:cubicBezTo>
                  <a:pt x="21522" y="13360"/>
                  <a:pt x="21540" y="13385"/>
                  <a:pt x="21536" y="13411"/>
                </a:cubicBezTo>
                <a:cubicBezTo>
                  <a:pt x="21532" y="13437"/>
                  <a:pt x="21507" y="13455"/>
                  <a:pt x="21481" y="13451"/>
                </a:cubicBezTo>
                <a:lnTo>
                  <a:pt x="21477" y="13450"/>
                </a:lnTo>
                <a:lnTo>
                  <a:pt x="21467" y="13449"/>
                </a:lnTo>
                <a:lnTo>
                  <a:pt x="21446" y="13447"/>
                </a:lnTo>
                <a:lnTo>
                  <a:pt x="21411" y="13442"/>
                </a:lnTo>
                <a:lnTo>
                  <a:pt x="21375" y="13437"/>
                </a:lnTo>
                <a:lnTo>
                  <a:pt x="21339" y="13432"/>
                </a:lnTo>
                <a:lnTo>
                  <a:pt x="21303" y="13427"/>
                </a:lnTo>
                <a:lnTo>
                  <a:pt x="21267" y="13421"/>
                </a:lnTo>
                <a:lnTo>
                  <a:pt x="21231" y="13416"/>
                </a:lnTo>
                <a:lnTo>
                  <a:pt x="21194" y="13411"/>
                </a:lnTo>
                <a:lnTo>
                  <a:pt x="21160" y="13405"/>
                </a:lnTo>
                <a:lnTo>
                  <a:pt x="21123" y="13399"/>
                </a:lnTo>
                <a:lnTo>
                  <a:pt x="21088" y="13393"/>
                </a:lnTo>
                <a:lnTo>
                  <a:pt x="21051" y="13387"/>
                </a:lnTo>
                <a:lnTo>
                  <a:pt x="21016" y="13381"/>
                </a:lnTo>
                <a:lnTo>
                  <a:pt x="20979" y="13375"/>
                </a:lnTo>
                <a:lnTo>
                  <a:pt x="20944" y="13368"/>
                </a:lnTo>
                <a:lnTo>
                  <a:pt x="20908" y="13361"/>
                </a:lnTo>
                <a:lnTo>
                  <a:pt x="20872" y="13354"/>
                </a:lnTo>
                <a:lnTo>
                  <a:pt x="20836" y="13347"/>
                </a:lnTo>
                <a:lnTo>
                  <a:pt x="20800" y="13340"/>
                </a:lnTo>
                <a:lnTo>
                  <a:pt x="20764" y="13332"/>
                </a:lnTo>
                <a:lnTo>
                  <a:pt x="20727" y="13325"/>
                </a:lnTo>
                <a:lnTo>
                  <a:pt x="20692" y="13317"/>
                </a:lnTo>
                <a:lnTo>
                  <a:pt x="20656" y="13309"/>
                </a:lnTo>
                <a:lnTo>
                  <a:pt x="20620" y="13301"/>
                </a:lnTo>
                <a:lnTo>
                  <a:pt x="20584" y="13292"/>
                </a:lnTo>
                <a:lnTo>
                  <a:pt x="20548" y="13283"/>
                </a:lnTo>
                <a:lnTo>
                  <a:pt x="20512" y="13275"/>
                </a:lnTo>
                <a:lnTo>
                  <a:pt x="20476" y="13265"/>
                </a:lnTo>
                <a:lnTo>
                  <a:pt x="20440" y="13256"/>
                </a:lnTo>
                <a:lnTo>
                  <a:pt x="20404" y="13247"/>
                </a:lnTo>
                <a:lnTo>
                  <a:pt x="20368" y="13237"/>
                </a:lnTo>
                <a:lnTo>
                  <a:pt x="20332" y="13227"/>
                </a:lnTo>
                <a:lnTo>
                  <a:pt x="20296" y="13217"/>
                </a:lnTo>
                <a:lnTo>
                  <a:pt x="20260" y="13206"/>
                </a:lnTo>
                <a:lnTo>
                  <a:pt x="20225" y="13196"/>
                </a:lnTo>
                <a:lnTo>
                  <a:pt x="20188" y="13185"/>
                </a:lnTo>
                <a:lnTo>
                  <a:pt x="20152" y="13174"/>
                </a:lnTo>
                <a:lnTo>
                  <a:pt x="20116" y="13163"/>
                </a:lnTo>
                <a:lnTo>
                  <a:pt x="20080" y="13151"/>
                </a:lnTo>
                <a:lnTo>
                  <a:pt x="20044" y="13139"/>
                </a:lnTo>
                <a:lnTo>
                  <a:pt x="20008" y="13127"/>
                </a:lnTo>
                <a:lnTo>
                  <a:pt x="19972" y="13114"/>
                </a:lnTo>
                <a:lnTo>
                  <a:pt x="19935" y="13102"/>
                </a:lnTo>
                <a:lnTo>
                  <a:pt x="19900" y="13089"/>
                </a:lnTo>
                <a:lnTo>
                  <a:pt x="19863" y="13075"/>
                </a:lnTo>
                <a:lnTo>
                  <a:pt x="19828" y="13062"/>
                </a:lnTo>
                <a:lnTo>
                  <a:pt x="19791" y="13048"/>
                </a:lnTo>
                <a:lnTo>
                  <a:pt x="19756" y="13033"/>
                </a:lnTo>
                <a:lnTo>
                  <a:pt x="19719" y="13019"/>
                </a:lnTo>
                <a:lnTo>
                  <a:pt x="19683" y="13004"/>
                </a:lnTo>
                <a:lnTo>
                  <a:pt x="19647" y="12989"/>
                </a:lnTo>
                <a:lnTo>
                  <a:pt x="19611" y="12973"/>
                </a:lnTo>
                <a:lnTo>
                  <a:pt x="19575" y="12958"/>
                </a:lnTo>
                <a:lnTo>
                  <a:pt x="19539" y="12942"/>
                </a:lnTo>
                <a:lnTo>
                  <a:pt x="19503" y="12925"/>
                </a:lnTo>
                <a:lnTo>
                  <a:pt x="19467" y="12908"/>
                </a:lnTo>
                <a:lnTo>
                  <a:pt x="19431" y="12892"/>
                </a:lnTo>
                <a:lnTo>
                  <a:pt x="19395" y="12874"/>
                </a:lnTo>
                <a:lnTo>
                  <a:pt x="19359" y="12856"/>
                </a:lnTo>
                <a:lnTo>
                  <a:pt x="19322" y="12838"/>
                </a:lnTo>
                <a:lnTo>
                  <a:pt x="19286" y="12819"/>
                </a:lnTo>
                <a:lnTo>
                  <a:pt x="19251" y="12800"/>
                </a:lnTo>
                <a:lnTo>
                  <a:pt x="19214" y="12781"/>
                </a:lnTo>
                <a:lnTo>
                  <a:pt x="19179" y="12761"/>
                </a:lnTo>
                <a:lnTo>
                  <a:pt x="19142" y="12741"/>
                </a:lnTo>
                <a:lnTo>
                  <a:pt x="19107" y="12721"/>
                </a:lnTo>
                <a:lnTo>
                  <a:pt x="19070" y="12700"/>
                </a:lnTo>
                <a:lnTo>
                  <a:pt x="19034" y="12679"/>
                </a:lnTo>
                <a:lnTo>
                  <a:pt x="18998" y="12657"/>
                </a:lnTo>
                <a:lnTo>
                  <a:pt x="18962" y="12635"/>
                </a:lnTo>
                <a:lnTo>
                  <a:pt x="18926" y="12613"/>
                </a:lnTo>
                <a:lnTo>
                  <a:pt x="18890" y="12590"/>
                </a:lnTo>
                <a:lnTo>
                  <a:pt x="18854" y="12567"/>
                </a:lnTo>
                <a:lnTo>
                  <a:pt x="18818" y="12543"/>
                </a:lnTo>
                <a:lnTo>
                  <a:pt x="18782" y="12519"/>
                </a:lnTo>
                <a:lnTo>
                  <a:pt x="18745" y="12494"/>
                </a:lnTo>
                <a:lnTo>
                  <a:pt x="18710" y="12469"/>
                </a:lnTo>
                <a:lnTo>
                  <a:pt x="18673" y="12443"/>
                </a:lnTo>
                <a:lnTo>
                  <a:pt x="18638" y="12417"/>
                </a:lnTo>
                <a:lnTo>
                  <a:pt x="18601" y="12391"/>
                </a:lnTo>
                <a:lnTo>
                  <a:pt x="18566" y="12364"/>
                </a:lnTo>
                <a:lnTo>
                  <a:pt x="18529" y="12337"/>
                </a:lnTo>
                <a:lnTo>
                  <a:pt x="18493" y="12309"/>
                </a:lnTo>
                <a:lnTo>
                  <a:pt x="18457" y="12280"/>
                </a:lnTo>
                <a:lnTo>
                  <a:pt x="18421" y="12252"/>
                </a:lnTo>
                <a:lnTo>
                  <a:pt x="18386" y="12223"/>
                </a:lnTo>
                <a:lnTo>
                  <a:pt x="18349" y="12193"/>
                </a:lnTo>
                <a:lnTo>
                  <a:pt x="18313" y="12163"/>
                </a:lnTo>
                <a:lnTo>
                  <a:pt x="18277" y="12132"/>
                </a:lnTo>
                <a:lnTo>
                  <a:pt x="18241" y="12101"/>
                </a:lnTo>
                <a:lnTo>
                  <a:pt x="18205" y="12069"/>
                </a:lnTo>
                <a:lnTo>
                  <a:pt x="18169" y="12037"/>
                </a:lnTo>
                <a:lnTo>
                  <a:pt x="18133" y="12004"/>
                </a:lnTo>
                <a:lnTo>
                  <a:pt x="18097" y="11970"/>
                </a:lnTo>
                <a:lnTo>
                  <a:pt x="18061" y="11936"/>
                </a:lnTo>
                <a:lnTo>
                  <a:pt x="18025" y="11902"/>
                </a:lnTo>
                <a:lnTo>
                  <a:pt x="17989" y="11867"/>
                </a:lnTo>
                <a:lnTo>
                  <a:pt x="17953" y="11831"/>
                </a:lnTo>
                <a:lnTo>
                  <a:pt x="17917" y="11796"/>
                </a:lnTo>
                <a:lnTo>
                  <a:pt x="17881" y="11759"/>
                </a:lnTo>
                <a:lnTo>
                  <a:pt x="17845" y="11722"/>
                </a:lnTo>
                <a:lnTo>
                  <a:pt x="17809" y="11684"/>
                </a:lnTo>
                <a:lnTo>
                  <a:pt x="17773" y="11646"/>
                </a:lnTo>
                <a:lnTo>
                  <a:pt x="17737" y="11607"/>
                </a:lnTo>
                <a:lnTo>
                  <a:pt x="17701" y="11568"/>
                </a:lnTo>
                <a:lnTo>
                  <a:pt x="17665" y="11528"/>
                </a:lnTo>
                <a:lnTo>
                  <a:pt x="17630" y="11488"/>
                </a:lnTo>
                <a:lnTo>
                  <a:pt x="17593" y="11447"/>
                </a:lnTo>
                <a:lnTo>
                  <a:pt x="17557" y="11405"/>
                </a:lnTo>
                <a:lnTo>
                  <a:pt x="17522" y="11363"/>
                </a:lnTo>
                <a:lnTo>
                  <a:pt x="17485" y="11320"/>
                </a:lnTo>
                <a:lnTo>
                  <a:pt x="17450" y="11277"/>
                </a:lnTo>
                <a:lnTo>
                  <a:pt x="17413" y="11233"/>
                </a:lnTo>
                <a:lnTo>
                  <a:pt x="17378" y="11189"/>
                </a:lnTo>
                <a:lnTo>
                  <a:pt x="17342" y="11143"/>
                </a:lnTo>
                <a:lnTo>
                  <a:pt x="17306" y="11098"/>
                </a:lnTo>
                <a:lnTo>
                  <a:pt x="17270" y="11052"/>
                </a:lnTo>
                <a:lnTo>
                  <a:pt x="17234" y="11005"/>
                </a:lnTo>
                <a:lnTo>
                  <a:pt x="17198" y="10957"/>
                </a:lnTo>
                <a:lnTo>
                  <a:pt x="17162" y="10910"/>
                </a:lnTo>
                <a:lnTo>
                  <a:pt x="17126" y="10861"/>
                </a:lnTo>
                <a:lnTo>
                  <a:pt x="17090" y="10811"/>
                </a:lnTo>
                <a:lnTo>
                  <a:pt x="17055" y="10762"/>
                </a:lnTo>
                <a:lnTo>
                  <a:pt x="17019" y="10711"/>
                </a:lnTo>
                <a:lnTo>
                  <a:pt x="16983" y="10660"/>
                </a:lnTo>
                <a:lnTo>
                  <a:pt x="16947" y="10609"/>
                </a:lnTo>
                <a:lnTo>
                  <a:pt x="16911" y="10556"/>
                </a:lnTo>
                <a:lnTo>
                  <a:pt x="16875" y="10503"/>
                </a:lnTo>
                <a:lnTo>
                  <a:pt x="16840" y="10450"/>
                </a:lnTo>
                <a:lnTo>
                  <a:pt x="16803" y="10396"/>
                </a:lnTo>
                <a:lnTo>
                  <a:pt x="16768" y="10341"/>
                </a:lnTo>
                <a:lnTo>
                  <a:pt x="16732" y="10286"/>
                </a:lnTo>
                <a:lnTo>
                  <a:pt x="16696" y="10230"/>
                </a:lnTo>
                <a:lnTo>
                  <a:pt x="16660" y="10174"/>
                </a:lnTo>
                <a:lnTo>
                  <a:pt x="16624" y="10117"/>
                </a:lnTo>
                <a:lnTo>
                  <a:pt x="16589" y="10059"/>
                </a:lnTo>
                <a:lnTo>
                  <a:pt x="16552" y="10001"/>
                </a:lnTo>
                <a:lnTo>
                  <a:pt x="16517" y="9942"/>
                </a:lnTo>
                <a:lnTo>
                  <a:pt x="16481" y="9883"/>
                </a:lnTo>
                <a:lnTo>
                  <a:pt x="16445" y="9823"/>
                </a:lnTo>
                <a:lnTo>
                  <a:pt x="16409" y="9762"/>
                </a:lnTo>
                <a:lnTo>
                  <a:pt x="16374" y="9701"/>
                </a:lnTo>
                <a:lnTo>
                  <a:pt x="16337" y="9639"/>
                </a:lnTo>
                <a:lnTo>
                  <a:pt x="16302" y="9577"/>
                </a:lnTo>
                <a:lnTo>
                  <a:pt x="16266" y="9514"/>
                </a:lnTo>
                <a:lnTo>
                  <a:pt x="16230" y="9451"/>
                </a:lnTo>
                <a:lnTo>
                  <a:pt x="16195" y="9387"/>
                </a:lnTo>
                <a:lnTo>
                  <a:pt x="16158" y="9322"/>
                </a:lnTo>
                <a:lnTo>
                  <a:pt x="16123" y="9258"/>
                </a:lnTo>
                <a:lnTo>
                  <a:pt x="16087" y="9192"/>
                </a:lnTo>
                <a:lnTo>
                  <a:pt x="16051" y="9126"/>
                </a:lnTo>
                <a:lnTo>
                  <a:pt x="16015" y="9059"/>
                </a:lnTo>
                <a:lnTo>
                  <a:pt x="15980" y="8992"/>
                </a:lnTo>
                <a:lnTo>
                  <a:pt x="15943" y="8924"/>
                </a:lnTo>
                <a:lnTo>
                  <a:pt x="15908" y="8856"/>
                </a:lnTo>
                <a:lnTo>
                  <a:pt x="15872" y="8786"/>
                </a:lnTo>
                <a:lnTo>
                  <a:pt x="15836" y="8717"/>
                </a:lnTo>
                <a:lnTo>
                  <a:pt x="15801" y="8648"/>
                </a:lnTo>
                <a:lnTo>
                  <a:pt x="15765" y="8577"/>
                </a:lnTo>
                <a:lnTo>
                  <a:pt x="15729" y="8507"/>
                </a:lnTo>
                <a:lnTo>
                  <a:pt x="15693" y="8435"/>
                </a:lnTo>
                <a:lnTo>
                  <a:pt x="15658" y="8363"/>
                </a:lnTo>
                <a:lnTo>
                  <a:pt x="15621" y="8291"/>
                </a:lnTo>
                <a:lnTo>
                  <a:pt x="15586" y="8218"/>
                </a:lnTo>
                <a:lnTo>
                  <a:pt x="15550" y="8145"/>
                </a:lnTo>
                <a:lnTo>
                  <a:pt x="15514" y="8071"/>
                </a:lnTo>
                <a:lnTo>
                  <a:pt x="15478" y="7997"/>
                </a:lnTo>
                <a:lnTo>
                  <a:pt x="15443" y="7923"/>
                </a:lnTo>
                <a:lnTo>
                  <a:pt x="15407" y="7848"/>
                </a:lnTo>
                <a:lnTo>
                  <a:pt x="15371" y="7773"/>
                </a:lnTo>
                <a:lnTo>
                  <a:pt x="15336" y="7697"/>
                </a:lnTo>
                <a:lnTo>
                  <a:pt x="15299" y="7621"/>
                </a:lnTo>
                <a:lnTo>
                  <a:pt x="15264" y="7545"/>
                </a:lnTo>
                <a:lnTo>
                  <a:pt x="15228" y="7468"/>
                </a:lnTo>
                <a:lnTo>
                  <a:pt x="15192" y="7391"/>
                </a:lnTo>
                <a:lnTo>
                  <a:pt x="15156" y="7313"/>
                </a:lnTo>
                <a:lnTo>
                  <a:pt x="15121" y="7235"/>
                </a:lnTo>
                <a:lnTo>
                  <a:pt x="15085" y="7157"/>
                </a:lnTo>
                <a:lnTo>
                  <a:pt x="15049" y="7078"/>
                </a:lnTo>
                <a:lnTo>
                  <a:pt x="15013" y="7000"/>
                </a:lnTo>
                <a:lnTo>
                  <a:pt x="14978" y="6921"/>
                </a:lnTo>
                <a:lnTo>
                  <a:pt x="14942" y="6841"/>
                </a:lnTo>
                <a:lnTo>
                  <a:pt x="14906" y="6761"/>
                </a:lnTo>
                <a:lnTo>
                  <a:pt x="14871" y="6682"/>
                </a:lnTo>
                <a:lnTo>
                  <a:pt x="14835" y="6601"/>
                </a:lnTo>
                <a:lnTo>
                  <a:pt x="14799" y="6522"/>
                </a:lnTo>
                <a:lnTo>
                  <a:pt x="14763" y="6441"/>
                </a:lnTo>
                <a:lnTo>
                  <a:pt x="14728" y="6360"/>
                </a:lnTo>
                <a:lnTo>
                  <a:pt x="14692" y="6279"/>
                </a:lnTo>
                <a:lnTo>
                  <a:pt x="14656" y="6198"/>
                </a:lnTo>
                <a:lnTo>
                  <a:pt x="14620" y="6117"/>
                </a:lnTo>
                <a:lnTo>
                  <a:pt x="14584" y="6035"/>
                </a:lnTo>
                <a:lnTo>
                  <a:pt x="14549" y="5954"/>
                </a:lnTo>
                <a:lnTo>
                  <a:pt x="14513" y="5872"/>
                </a:lnTo>
                <a:lnTo>
                  <a:pt x="14478" y="5791"/>
                </a:lnTo>
                <a:lnTo>
                  <a:pt x="14441" y="5709"/>
                </a:lnTo>
                <a:lnTo>
                  <a:pt x="14406" y="5627"/>
                </a:lnTo>
                <a:lnTo>
                  <a:pt x="14370" y="5545"/>
                </a:lnTo>
                <a:lnTo>
                  <a:pt x="14335" y="5463"/>
                </a:lnTo>
                <a:lnTo>
                  <a:pt x="14298" y="5381"/>
                </a:lnTo>
                <a:lnTo>
                  <a:pt x="14263" y="5300"/>
                </a:lnTo>
                <a:lnTo>
                  <a:pt x="14227" y="5218"/>
                </a:lnTo>
                <a:lnTo>
                  <a:pt x="14192" y="5136"/>
                </a:lnTo>
                <a:lnTo>
                  <a:pt x="14155" y="5054"/>
                </a:lnTo>
                <a:lnTo>
                  <a:pt x="14120" y="4972"/>
                </a:lnTo>
                <a:lnTo>
                  <a:pt x="14085" y="4891"/>
                </a:lnTo>
                <a:lnTo>
                  <a:pt x="14048" y="4809"/>
                </a:lnTo>
                <a:lnTo>
                  <a:pt x="14013" y="4728"/>
                </a:lnTo>
                <a:lnTo>
                  <a:pt x="13977" y="4646"/>
                </a:lnTo>
                <a:lnTo>
                  <a:pt x="13942" y="4565"/>
                </a:lnTo>
                <a:lnTo>
                  <a:pt x="13906" y="4484"/>
                </a:lnTo>
                <a:lnTo>
                  <a:pt x="13870" y="4404"/>
                </a:lnTo>
                <a:lnTo>
                  <a:pt x="13834" y="4323"/>
                </a:lnTo>
                <a:lnTo>
                  <a:pt x="13799" y="4243"/>
                </a:lnTo>
                <a:lnTo>
                  <a:pt x="13763" y="4162"/>
                </a:lnTo>
                <a:lnTo>
                  <a:pt x="13727" y="4083"/>
                </a:lnTo>
                <a:lnTo>
                  <a:pt x="13692" y="4003"/>
                </a:lnTo>
                <a:lnTo>
                  <a:pt x="13656" y="3924"/>
                </a:lnTo>
                <a:lnTo>
                  <a:pt x="13620" y="3845"/>
                </a:lnTo>
                <a:lnTo>
                  <a:pt x="13584" y="3767"/>
                </a:lnTo>
                <a:lnTo>
                  <a:pt x="13549" y="3689"/>
                </a:lnTo>
                <a:lnTo>
                  <a:pt x="13513" y="3610"/>
                </a:lnTo>
                <a:lnTo>
                  <a:pt x="13477" y="3533"/>
                </a:lnTo>
                <a:lnTo>
                  <a:pt x="13441" y="3456"/>
                </a:lnTo>
                <a:lnTo>
                  <a:pt x="13406" y="3380"/>
                </a:lnTo>
                <a:lnTo>
                  <a:pt x="13370" y="3303"/>
                </a:lnTo>
                <a:lnTo>
                  <a:pt x="13335" y="3228"/>
                </a:lnTo>
                <a:lnTo>
                  <a:pt x="13299" y="3153"/>
                </a:lnTo>
                <a:lnTo>
                  <a:pt x="13263" y="3078"/>
                </a:lnTo>
                <a:lnTo>
                  <a:pt x="13228" y="3004"/>
                </a:lnTo>
                <a:lnTo>
                  <a:pt x="13192" y="2930"/>
                </a:lnTo>
                <a:lnTo>
                  <a:pt x="13156" y="2857"/>
                </a:lnTo>
                <a:lnTo>
                  <a:pt x="13120" y="2785"/>
                </a:lnTo>
                <a:lnTo>
                  <a:pt x="13085" y="2713"/>
                </a:lnTo>
                <a:lnTo>
                  <a:pt x="13049" y="2642"/>
                </a:lnTo>
                <a:lnTo>
                  <a:pt x="13014" y="2571"/>
                </a:lnTo>
                <a:lnTo>
                  <a:pt x="12978" y="2501"/>
                </a:lnTo>
                <a:lnTo>
                  <a:pt x="12942" y="2432"/>
                </a:lnTo>
                <a:lnTo>
                  <a:pt x="12906" y="2363"/>
                </a:lnTo>
                <a:lnTo>
                  <a:pt x="12871" y="2296"/>
                </a:lnTo>
                <a:lnTo>
                  <a:pt x="12835" y="2228"/>
                </a:lnTo>
                <a:lnTo>
                  <a:pt x="12800" y="2162"/>
                </a:lnTo>
                <a:lnTo>
                  <a:pt x="12764" y="2097"/>
                </a:lnTo>
                <a:lnTo>
                  <a:pt x="12728" y="2032"/>
                </a:lnTo>
                <a:lnTo>
                  <a:pt x="12693" y="1968"/>
                </a:lnTo>
                <a:lnTo>
                  <a:pt x="12657" y="1904"/>
                </a:lnTo>
                <a:lnTo>
                  <a:pt x="12622" y="1842"/>
                </a:lnTo>
                <a:lnTo>
                  <a:pt x="12586" y="1781"/>
                </a:lnTo>
                <a:lnTo>
                  <a:pt x="12551" y="1720"/>
                </a:lnTo>
                <a:lnTo>
                  <a:pt x="12515" y="1660"/>
                </a:lnTo>
                <a:lnTo>
                  <a:pt x="12480" y="1601"/>
                </a:lnTo>
                <a:lnTo>
                  <a:pt x="12444" y="1543"/>
                </a:lnTo>
                <a:lnTo>
                  <a:pt x="12408" y="1486"/>
                </a:lnTo>
                <a:lnTo>
                  <a:pt x="12373" y="1431"/>
                </a:lnTo>
                <a:lnTo>
                  <a:pt x="12337" y="1375"/>
                </a:lnTo>
                <a:lnTo>
                  <a:pt x="12302" y="1321"/>
                </a:lnTo>
                <a:lnTo>
                  <a:pt x="12266" y="1268"/>
                </a:lnTo>
                <a:lnTo>
                  <a:pt x="12231" y="1216"/>
                </a:lnTo>
                <a:lnTo>
                  <a:pt x="12195" y="1165"/>
                </a:lnTo>
                <a:lnTo>
                  <a:pt x="12160" y="1115"/>
                </a:lnTo>
                <a:lnTo>
                  <a:pt x="12124" y="1066"/>
                </a:lnTo>
                <a:lnTo>
                  <a:pt x="12089" y="1018"/>
                </a:lnTo>
                <a:lnTo>
                  <a:pt x="12053" y="971"/>
                </a:lnTo>
                <a:lnTo>
                  <a:pt x="12018" y="926"/>
                </a:lnTo>
                <a:lnTo>
                  <a:pt x="11983" y="881"/>
                </a:lnTo>
                <a:lnTo>
                  <a:pt x="11947" y="838"/>
                </a:lnTo>
                <a:lnTo>
                  <a:pt x="11913" y="795"/>
                </a:lnTo>
                <a:lnTo>
                  <a:pt x="11877" y="754"/>
                </a:lnTo>
                <a:lnTo>
                  <a:pt x="11842" y="714"/>
                </a:lnTo>
                <a:lnTo>
                  <a:pt x="11806" y="675"/>
                </a:lnTo>
                <a:lnTo>
                  <a:pt x="11772" y="638"/>
                </a:lnTo>
                <a:lnTo>
                  <a:pt x="11736" y="601"/>
                </a:lnTo>
                <a:lnTo>
                  <a:pt x="11701" y="567"/>
                </a:lnTo>
                <a:lnTo>
                  <a:pt x="11666" y="532"/>
                </a:lnTo>
                <a:lnTo>
                  <a:pt x="11631" y="500"/>
                </a:lnTo>
                <a:lnTo>
                  <a:pt x="11595" y="468"/>
                </a:lnTo>
                <a:lnTo>
                  <a:pt x="11561" y="438"/>
                </a:lnTo>
                <a:lnTo>
                  <a:pt x="11526" y="409"/>
                </a:lnTo>
                <a:lnTo>
                  <a:pt x="11491" y="381"/>
                </a:lnTo>
                <a:lnTo>
                  <a:pt x="11456" y="355"/>
                </a:lnTo>
                <a:lnTo>
                  <a:pt x="11421" y="329"/>
                </a:lnTo>
                <a:lnTo>
                  <a:pt x="11387" y="306"/>
                </a:lnTo>
                <a:lnTo>
                  <a:pt x="11352" y="283"/>
                </a:lnTo>
                <a:lnTo>
                  <a:pt x="11318" y="262"/>
                </a:lnTo>
                <a:lnTo>
                  <a:pt x="11282" y="242"/>
                </a:lnTo>
                <a:lnTo>
                  <a:pt x="11249" y="223"/>
                </a:lnTo>
                <a:lnTo>
                  <a:pt x="11214" y="205"/>
                </a:lnTo>
                <a:lnTo>
                  <a:pt x="11179" y="189"/>
                </a:lnTo>
                <a:lnTo>
                  <a:pt x="11146" y="175"/>
                </a:lnTo>
                <a:lnTo>
                  <a:pt x="11110" y="161"/>
                </a:lnTo>
                <a:lnTo>
                  <a:pt x="11077" y="149"/>
                </a:lnTo>
                <a:lnTo>
                  <a:pt x="11042" y="138"/>
                </a:lnTo>
                <a:lnTo>
                  <a:pt x="11009" y="128"/>
                </a:lnTo>
                <a:lnTo>
                  <a:pt x="10974" y="120"/>
                </a:lnTo>
                <a:lnTo>
                  <a:pt x="10941" y="113"/>
                </a:lnTo>
                <a:lnTo>
                  <a:pt x="10906" y="107"/>
                </a:lnTo>
                <a:lnTo>
                  <a:pt x="10872" y="102"/>
                </a:lnTo>
                <a:lnTo>
                  <a:pt x="10838" y="99"/>
                </a:lnTo>
                <a:lnTo>
                  <a:pt x="10805" y="97"/>
                </a:lnTo>
                <a:lnTo>
                  <a:pt x="10770" y="96"/>
                </a:lnTo>
                <a:lnTo>
                  <a:pt x="10737" y="97"/>
                </a:lnTo>
                <a:lnTo>
                  <a:pt x="10703" y="99"/>
                </a:lnTo>
                <a:lnTo>
                  <a:pt x="10669" y="102"/>
                </a:lnTo>
                <a:lnTo>
                  <a:pt x="10635" y="107"/>
                </a:lnTo>
                <a:lnTo>
                  <a:pt x="10601" y="112"/>
                </a:lnTo>
                <a:lnTo>
                  <a:pt x="10566" y="120"/>
                </a:lnTo>
                <a:lnTo>
                  <a:pt x="10532" y="128"/>
                </a:lnTo>
                <a:lnTo>
                  <a:pt x="10499" y="137"/>
                </a:lnTo>
                <a:lnTo>
                  <a:pt x="10464" y="148"/>
                </a:lnTo>
                <a:lnTo>
                  <a:pt x="10430" y="161"/>
                </a:lnTo>
                <a:lnTo>
                  <a:pt x="10396" y="174"/>
                </a:lnTo>
                <a:lnTo>
                  <a:pt x="10361" y="189"/>
                </a:lnTo>
                <a:lnTo>
                  <a:pt x="10327" y="205"/>
                </a:lnTo>
                <a:lnTo>
                  <a:pt x="10293" y="222"/>
                </a:lnTo>
                <a:lnTo>
                  <a:pt x="10258" y="241"/>
                </a:lnTo>
                <a:lnTo>
                  <a:pt x="10223" y="261"/>
                </a:lnTo>
                <a:lnTo>
                  <a:pt x="10189" y="282"/>
                </a:lnTo>
                <a:lnTo>
                  <a:pt x="10154" y="305"/>
                </a:lnTo>
                <a:lnTo>
                  <a:pt x="10119" y="329"/>
                </a:lnTo>
                <a:lnTo>
                  <a:pt x="10084" y="354"/>
                </a:lnTo>
                <a:lnTo>
                  <a:pt x="10049" y="381"/>
                </a:lnTo>
                <a:lnTo>
                  <a:pt x="10014" y="408"/>
                </a:lnTo>
                <a:lnTo>
                  <a:pt x="9979" y="437"/>
                </a:lnTo>
                <a:lnTo>
                  <a:pt x="9944" y="468"/>
                </a:lnTo>
                <a:lnTo>
                  <a:pt x="9909" y="499"/>
                </a:lnTo>
                <a:lnTo>
                  <a:pt x="9874" y="532"/>
                </a:lnTo>
                <a:lnTo>
                  <a:pt x="9839" y="566"/>
                </a:lnTo>
                <a:lnTo>
                  <a:pt x="9804" y="601"/>
                </a:lnTo>
                <a:lnTo>
                  <a:pt x="9769" y="637"/>
                </a:lnTo>
                <a:lnTo>
                  <a:pt x="9733" y="675"/>
                </a:lnTo>
                <a:lnTo>
                  <a:pt x="9698" y="714"/>
                </a:lnTo>
                <a:lnTo>
                  <a:pt x="9663" y="754"/>
                </a:lnTo>
                <a:lnTo>
                  <a:pt x="9627" y="795"/>
                </a:lnTo>
                <a:lnTo>
                  <a:pt x="9592" y="837"/>
                </a:lnTo>
                <a:lnTo>
                  <a:pt x="9557" y="881"/>
                </a:lnTo>
                <a:lnTo>
                  <a:pt x="9521" y="926"/>
                </a:lnTo>
                <a:lnTo>
                  <a:pt x="9486" y="971"/>
                </a:lnTo>
                <a:lnTo>
                  <a:pt x="9451" y="1017"/>
                </a:lnTo>
                <a:lnTo>
                  <a:pt x="9415" y="1066"/>
                </a:lnTo>
                <a:lnTo>
                  <a:pt x="9380" y="1115"/>
                </a:lnTo>
                <a:lnTo>
                  <a:pt x="9344" y="1164"/>
                </a:lnTo>
                <a:lnTo>
                  <a:pt x="9309" y="1215"/>
                </a:lnTo>
                <a:lnTo>
                  <a:pt x="9273" y="1268"/>
                </a:lnTo>
                <a:lnTo>
                  <a:pt x="9238" y="1321"/>
                </a:lnTo>
                <a:lnTo>
                  <a:pt x="9202" y="1375"/>
                </a:lnTo>
                <a:lnTo>
                  <a:pt x="9167" y="1430"/>
                </a:lnTo>
                <a:lnTo>
                  <a:pt x="9131" y="1486"/>
                </a:lnTo>
                <a:lnTo>
                  <a:pt x="9095" y="1543"/>
                </a:lnTo>
                <a:lnTo>
                  <a:pt x="9060" y="1601"/>
                </a:lnTo>
                <a:lnTo>
                  <a:pt x="9025" y="1660"/>
                </a:lnTo>
                <a:lnTo>
                  <a:pt x="8989" y="1720"/>
                </a:lnTo>
                <a:lnTo>
                  <a:pt x="8953" y="1781"/>
                </a:lnTo>
                <a:lnTo>
                  <a:pt x="8918" y="1842"/>
                </a:lnTo>
                <a:lnTo>
                  <a:pt x="8882" y="1904"/>
                </a:lnTo>
                <a:lnTo>
                  <a:pt x="8847" y="1967"/>
                </a:lnTo>
                <a:lnTo>
                  <a:pt x="8811" y="2032"/>
                </a:lnTo>
                <a:lnTo>
                  <a:pt x="8775" y="2096"/>
                </a:lnTo>
                <a:lnTo>
                  <a:pt x="8740" y="2162"/>
                </a:lnTo>
                <a:lnTo>
                  <a:pt x="8704" y="2228"/>
                </a:lnTo>
                <a:lnTo>
                  <a:pt x="8669" y="2295"/>
                </a:lnTo>
                <a:lnTo>
                  <a:pt x="8633" y="2363"/>
                </a:lnTo>
                <a:lnTo>
                  <a:pt x="8597" y="2432"/>
                </a:lnTo>
                <a:lnTo>
                  <a:pt x="8562" y="2501"/>
                </a:lnTo>
                <a:lnTo>
                  <a:pt x="8526" y="2571"/>
                </a:lnTo>
                <a:lnTo>
                  <a:pt x="8490" y="2642"/>
                </a:lnTo>
                <a:lnTo>
                  <a:pt x="8455" y="2713"/>
                </a:lnTo>
                <a:lnTo>
                  <a:pt x="8419" y="2785"/>
                </a:lnTo>
                <a:lnTo>
                  <a:pt x="8383" y="2857"/>
                </a:lnTo>
                <a:lnTo>
                  <a:pt x="8348" y="2931"/>
                </a:lnTo>
                <a:lnTo>
                  <a:pt x="8312" y="3004"/>
                </a:lnTo>
                <a:lnTo>
                  <a:pt x="8276" y="3078"/>
                </a:lnTo>
                <a:lnTo>
                  <a:pt x="8240" y="3152"/>
                </a:lnTo>
                <a:lnTo>
                  <a:pt x="8205" y="3228"/>
                </a:lnTo>
                <a:lnTo>
                  <a:pt x="8169" y="3303"/>
                </a:lnTo>
                <a:lnTo>
                  <a:pt x="8134" y="3380"/>
                </a:lnTo>
                <a:lnTo>
                  <a:pt x="8098" y="3456"/>
                </a:lnTo>
                <a:lnTo>
                  <a:pt x="8062" y="3533"/>
                </a:lnTo>
                <a:lnTo>
                  <a:pt x="8027" y="3611"/>
                </a:lnTo>
                <a:lnTo>
                  <a:pt x="7991" y="3688"/>
                </a:lnTo>
                <a:lnTo>
                  <a:pt x="7955" y="3767"/>
                </a:lnTo>
                <a:lnTo>
                  <a:pt x="7919" y="3845"/>
                </a:lnTo>
                <a:lnTo>
                  <a:pt x="7884" y="3924"/>
                </a:lnTo>
                <a:lnTo>
                  <a:pt x="7848" y="4003"/>
                </a:lnTo>
                <a:lnTo>
                  <a:pt x="7812" y="4082"/>
                </a:lnTo>
                <a:lnTo>
                  <a:pt x="7777" y="4163"/>
                </a:lnTo>
                <a:lnTo>
                  <a:pt x="7741" y="4242"/>
                </a:lnTo>
                <a:lnTo>
                  <a:pt x="7705" y="4323"/>
                </a:lnTo>
                <a:lnTo>
                  <a:pt x="7669" y="4403"/>
                </a:lnTo>
                <a:lnTo>
                  <a:pt x="7634" y="4484"/>
                </a:lnTo>
                <a:lnTo>
                  <a:pt x="7598" y="4565"/>
                </a:lnTo>
                <a:lnTo>
                  <a:pt x="7562" y="4646"/>
                </a:lnTo>
                <a:lnTo>
                  <a:pt x="7526" y="4728"/>
                </a:lnTo>
                <a:lnTo>
                  <a:pt x="7491" y="4809"/>
                </a:lnTo>
                <a:lnTo>
                  <a:pt x="7455" y="4891"/>
                </a:lnTo>
                <a:lnTo>
                  <a:pt x="7419" y="4972"/>
                </a:lnTo>
                <a:lnTo>
                  <a:pt x="7383" y="5054"/>
                </a:lnTo>
                <a:lnTo>
                  <a:pt x="7348" y="5136"/>
                </a:lnTo>
                <a:lnTo>
                  <a:pt x="7312" y="5218"/>
                </a:lnTo>
                <a:lnTo>
                  <a:pt x="7276" y="5300"/>
                </a:lnTo>
                <a:lnTo>
                  <a:pt x="7241" y="5381"/>
                </a:lnTo>
                <a:lnTo>
                  <a:pt x="7205" y="5463"/>
                </a:lnTo>
                <a:lnTo>
                  <a:pt x="7169" y="5545"/>
                </a:lnTo>
                <a:lnTo>
                  <a:pt x="7133" y="5627"/>
                </a:lnTo>
                <a:lnTo>
                  <a:pt x="7098" y="5709"/>
                </a:lnTo>
                <a:lnTo>
                  <a:pt x="7062" y="5791"/>
                </a:lnTo>
                <a:lnTo>
                  <a:pt x="7026" y="5872"/>
                </a:lnTo>
                <a:lnTo>
                  <a:pt x="6990" y="5954"/>
                </a:lnTo>
                <a:lnTo>
                  <a:pt x="6955" y="6035"/>
                </a:lnTo>
                <a:lnTo>
                  <a:pt x="6919" y="6117"/>
                </a:lnTo>
                <a:lnTo>
                  <a:pt x="6883" y="6198"/>
                </a:lnTo>
                <a:lnTo>
                  <a:pt x="6848" y="6279"/>
                </a:lnTo>
                <a:lnTo>
                  <a:pt x="6812" y="6360"/>
                </a:lnTo>
                <a:lnTo>
                  <a:pt x="6776" y="6441"/>
                </a:lnTo>
                <a:lnTo>
                  <a:pt x="6740" y="6521"/>
                </a:lnTo>
                <a:lnTo>
                  <a:pt x="6705" y="6602"/>
                </a:lnTo>
                <a:lnTo>
                  <a:pt x="6669" y="6681"/>
                </a:lnTo>
                <a:lnTo>
                  <a:pt x="6633" y="6762"/>
                </a:lnTo>
                <a:lnTo>
                  <a:pt x="6597" y="6841"/>
                </a:lnTo>
                <a:lnTo>
                  <a:pt x="6562" y="6921"/>
                </a:lnTo>
                <a:lnTo>
                  <a:pt x="6526" y="7000"/>
                </a:lnTo>
                <a:lnTo>
                  <a:pt x="6490" y="7078"/>
                </a:lnTo>
                <a:lnTo>
                  <a:pt x="6455" y="7157"/>
                </a:lnTo>
                <a:lnTo>
                  <a:pt x="6419" y="7235"/>
                </a:lnTo>
                <a:lnTo>
                  <a:pt x="6383" y="7313"/>
                </a:lnTo>
                <a:lnTo>
                  <a:pt x="6347" y="7391"/>
                </a:lnTo>
                <a:lnTo>
                  <a:pt x="6311" y="7468"/>
                </a:lnTo>
                <a:lnTo>
                  <a:pt x="6275" y="7545"/>
                </a:lnTo>
                <a:lnTo>
                  <a:pt x="6240" y="7621"/>
                </a:lnTo>
                <a:lnTo>
                  <a:pt x="6204" y="7697"/>
                </a:lnTo>
                <a:lnTo>
                  <a:pt x="6168" y="7773"/>
                </a:lnTo>
                <a:lnTo>
                  <a:pt x="6132" y="7848"/>
                </a:lnTo>
                <a:lnTo>
                  <a:pt x="6097" y="7923"/>
                </a:lnTo>
                <a:lnTo>
                  <a:pt x="6061" y="7997"/>
                </a:lnTo>
                <a:lnTo>
                  <a:pt x="6025" y="8071"/>
                </a:lnTo>
                <a:lnTo>
                  <a:pt x="5990" y="8145"/>
                </a:lnTo>
                <a:lnTo>
                  <a:pt x="5954" y="8218"/>
                </a:lnTo>
                <a:lnTo>
                  <a:pt x="5918" y="8291"/>
                </a:lnTo>
                <a:lnTo>
                  <a:pt x="5882" y="8363"/>
                </a:lnTo>
                <a:lnTo>
                  <a:pt x="5846" y="8435"/>
                </a:lnTo>
                <a:lnTo>
                  <a:pt x="5810" y="8507"/>
                </a:lnTo>
                <a:lnTo>
                  <a:pt x="5775" y="8577"/>
                </a:lnTo>
                <a:lnTo>
                  <a:pt x="5739" y="8648"/>
                </a:lnTo>
                <a:lnTo>
                  <a:pt x="5703" y="8718"/>
                </a:lnTo>
                <a:lnTo>
                  <a:pt x="5667" y="8786"/>
                </a:lnTo>
                <a:lnTo>
                  <a:pt x="5632" y="8856"/>
                </a:lnTo>
                <a:lnTo>
                  <a:pt x="5596" y="8924"/>
                </a:lnTo>
                <a:lnTo>
                  <a:pt x="5560" y="8991"/>
                </a:lnTo>
                <a:lnTo>
                  <a:pt x="5524" y="9059"/>
                </a:lnTo>
                <a:lnTo>
                  <a:pt x="5488" y="9126"/>
                </a:lnTo>
                <a:lnTo>
                  <a:pt x="5453" y="9192"/>
                </a:lnTo>
                <a:lnTo>
                  <a:pt x="5417" y="9257"/>
                </a:lnTo>
                <a:lnTo>
                  <a:pt x="5381" y="9323"/>
                </a:lnTo>
                <a:lnTo>
                  <a:pt x="5345" y="9387"/>
                </a:lnTo>
                <a:lnTo>
                  <a:pt x="5309" y="9451"/>
                </a:lnTo>
                <a:lnTo>
                  <a:pt x="5273" y="9515"/>
                </a:lnTo>
                <a:lnTo>
                  <a:pt x="5238" y="9577"/>
                </a:lnTo>
                <a:lnTo>
                  <a:pt x="5202" y="9640"/>
                </a:lnTo>
                <a:lnTo>
                  <a:pt x="5166" y="9701"/>
                </a:lnTo>
                <a:lnTo>
                  <a:pt x="5130" y="9763"/>
                </a:lnTo>
                <a:lnTo>
                  <a:pt x="5094" y="9823"/>
                </a:lnTo>
                <a:lnTo>
                  <a:pt x="5058" y="9883"/>
                </a:lnTo>
                <a:lnTo>
                  <a:pt x="5023" y="9942"/>
                </a:lnTo>
                <a:lnTo>
                  <a:pt x="4987" y="10001"/>
                </a:lnTo>
                <a:lnTo>
                  <a:pt x="4951" y="10059"/>
                </a:lnTo>
                <a:lnTo>
                  <a:pt x="4915" y="10117"/>
                </a:lnTo>
                <a:lnTo>
                  <a:pt x="4879" y="10174"/>
                </a:lnTo>
                <a:lnTo>
                  <a:pt x="4843" y="10231"/>
                </a:lnTo>
                <a:lnTo>
                  <a:pt x="4807" y="10286"/>
                </a:lnTo>
                <a:lnTo>
                  <a:pt x="4772" y="10341"/>
                </a:lnTo>
                <a:lnTo>
                  <a:pt x="4736" y="10396"/>
                </a:lnTo>
                <a:lnTo>
                  <a:pt x="4700" y="10450"/>
                </a:lnTo>
                <a:lnTo>
                  <a:pt x="4664" y="10503"/>
                </a:lnTo>
                <a:lnTo>
                  <a:pt x="4628" y="10557"/>
                </a:lnTo>
                <a:lnTo>
                  <a:pt x="4592" y="10609"/>
                </a:lnTo>
                <a:lnTo>
                  <a:pt x="4556" y="10661"/>
                </a:lnTo>
                <a:lnTo>
                  <a:pt x="4521" y="10711"/>
                </a:lnTo>
                <a:lnTo>
                  <a:pt x="4484" y="10762"/>
                </a:lnTo>
                <a:lnTo>
                  <a:pt x="4449" y="10812"/>
                </a:lnTo>
                <a:lnTo>
                  <a:pt x="4413" y="10861"/>
                </a:lnTo>
                <a:lnTo>
                  <a:pt x="4377" y="10910"/>
                </a:lnTo>
                <a:lnTo>
                  <a:pt x="4341" y="10957"/>
                </a:lnTo>
                <a:lnTo>
                  <a:pt x="4305" y="11005"/>
                </a:lnTo>
                <a:lnTo>
                  <a:pt x="4269" y="11052"/>
                </a:lnTo>
                <a:lnTo>
                  <a:pt x="4233" y="11098"/>
                </a:lnTo>
                <a:lnTo>
                  <a:pt x="4197" y="11144"/>
                </a:lnTo>
                <a:lnTo>
                  <a:pt x="4161" y="11188"/>
                </a:lnTo>
                <a:lnTo>
                  <a:pt x="4125" y="11234"/>
                </a:lnTo>
                <a:lnTo>
                  <a:pt x="4089" y="11277"/>
                </a:lnTo>
                <a:lnTo>
                  <a:pt x="4054" y="11320"/>
                </a:lnTo>
                <a:lnTo>
                  <a:pt x="4018" y="11363"/>
                </a:lnTo>
                <a:lnTo>
                  <a:pt x="3982" y="11405"/>
                </a:lnTo>
                <a:lnTo>
                  <a:pt x="3946" y="11447"/>
                </a:lnTo>
                <a:lnTo>
                  <a:pt x="3910" y="11488"/>
                </a:lnTo>
                <a:lnTo>
                  <a:pt x="3874" y="11529"/>
                </a:lnTo>
                <a:lnTo>
                  <a:pt x="3838" y="11568"/>
                </a:lnTo>
                <a:lnTo>
                  <a:pt x="3802" y="11608"/>
                </a:lnTo>
                <a:lnTo>
                  <a:pt x="3766" y="11646"/>
                </a:lnTo>
                <a:lnTo>
                  <a:pt x="3730" y="11685"/>
                </a:lnTo>
                <a:lnTo>
                  <a:pt x="3694" y="11722"/>
                </a:lnTo>
                <a:lnTo>
                  <a:pt x="3658" y="11759"/>
                </a:lnTo>
                <a:lnTo>
                  <a:pt x="3622" y="11796"/>
                </a:lnTo>
                <a:lnTo>
                  <a:pt x="3586" y="11832"/>
                </a:lnTo>
                <a:lnTo>
                  <a:pt x="3550" y="11867"/>
                </a:lnTo>
                <a:lnTo>
                  <a:pt x="3514" y="11902"/>
                </a:lnTo>
                <a:lnTo>
                  <a:pt x="3478" y="11936"/>
                </a:lnTo>
                <a:lnTo>
                  <a:pt x="3442" y="11971"/>
                </a:lnTo>
                <a:lnTo>
                  <a:pt x="3406" y="12004"/>
                </a:lnTo>
                <a:lnTo>
                  <a:pt x="3370" y="12037"/>
                </a:lnTo>
                <a:lnTo>
                  <a:pt x="3334" y="12069"/>
                </a:lnTo>
                <a:lnTo>
                  <a:pt x="3298" y="12101"/>
                </a:lnTo>
                <a:lnTo>
                  <a:pt x="3262" y="12132"/>
                </a:lnTo>
                <a:lnTo>
                  <a:pt x="3226" y="12163"/>
                </a:lnTo>
                <a:lnTo>
                  <a:pt x="3190" y="12193"/>
                </a:lnTo>
                <a:lnTo>
                  <a:pt x="3154" y="12223"/>
                </a:lnTo>
                <a:lnTo>
                  <a:pt x="3118" y="12252"/>
                </a:lnTo>
                <a:lnTo>
                  <a:pt x="3082" y="12281"/>
                </a:lnTo>
                <a:lnTo>
                  <a:pt x="3046" y="12309"/>
                </a:lnTo>
                <a:lnTo>
                  <a:pt x="3010" y="12337"/>
                </a:lnTo>
                <a:lnTo>
                  <a:pt x="2974" y="12364"/>
                </a:lnTo>
                <a:lnTo>
                  <a:pt x="2938" y="12391"/>
                </a:lnTo>
                <a:lnTo>
                  <a:pt x="2902" y="12417"/>
                </a:lnTo>
                <a:lnTo>
                  <a:pt x="2865" y="12444"/>
                </a:lnTo>
                <a:lnTo>
                  <a:pt x="2830" y="12469"/>
                </a:lnTo>
                <a:lnTo>
                  <a:pt x="2793" y="12494"/>
                </a:lnTo>
                <a:lnTo>
                  <a:pt x="2757" y="12519"/>
                </a:lnTo>
                <a:lnTo>
                  <a:pt x="2721" y="12543"/>
                </a:lnTo>
                <a:lnTo>
                  <a:pt x="2685" y="12567"/>
                </a:lnTo>
                <a:lnTo>
                  <a:pt x="2649" y="12590"/>
                </a:lnTo>
                <a:lnTo>
                  <a:pt x="2613" y="12613"/>
                </a:lnTo>
                <a:lnTo>
                  <a:pt x="2577" y="12635"/>
                </a:lnTo>
                <a:lnTo>
                  <a:pt x="2541" y="12658"/>
                </a:lnTo>
                <a:lnTo>
                  <a:pt x="2505" y="12679"/>
                </a:lnTo>
                <a:lnTo>
                  <a:pt x="2469" y="12701"/>
                </a:lnTo>
                <a:lnTo>
                  <a:pt x="2433" y="12721"/>
                </a:lnTo>
                <a:lnTo>
                  <a:pt x="2397" y="12741"/>
                </a:lnTo>
                <a:lnTo>
                  <a:pt x="2361" y="12762"/>
                </a:lnTo>
                <a:lnTo>
                  <a:pt x="2324" y="12781"/>
                </a:lnTo>
                <a:lnTo>
                  <a:pt x="2289" y="12800"/>
                </a:lnTo>
                <a:lnTo>
                  <a:pt x="2252" y="12820"/>
                </a:lnTo>
                <a:lnTo>
                  <a:pt x="2216" y="12838"/>
                </a:lnTo>
                <a:lnTo>
                  <a:pt x="2180" y="12857"/>
                </a:lnTo>
                <a:lnTo>
                  <a:pt x="2144" y="12874"/>
                </a:lnTo>
                <a:lnTo>
                  <a:pt x="2108" y="12892"/>
                </a:lnTo>
                <a:lnTo>
                  <a:pt x="2072" y="12908"/>
                </a:lnTo>
                <a:lnTo>
                  <a:pt x="2036" y="12926"/>
                </a:lnTo>
                <a:lnTo>
                  <a:pt x="2000" y="12942"/>
                </a:lnTo>
                <a:lnTo>
                  <a:pt x="1964" y="12958"/>
                </a:lnTo>
                <a:lnTo>
                  <a:pt x="1928" y="12974"/>
                </a:lnTo>
                <a:lnTo>
                  <a:pt x="1892" y="12989"/>
                </a:lnTo>
                <a:lnTo>
                  <a:pt x="1855" y="13004"/>
                </a:lnTo>
                <a:lnTo>
                  <a:pt x="1820" y="13019"/>
                </a:lnTo>
                <a:lnTo>
                  <a:pt x="1784" y="13034"/>
                </a:lnTo>
                <a:lnTo>
                  <a:pt x="1748" y="13048"/>
                </a:lnTo>
                <a:lnTo>
                  <a:pt x="1712" y="13062"/>
                </a:lnTo>
                <a:lnTo>
                  <a:pt x="1675" y="13076"/>
                </a:lnTo>
                <a:lnTo>
                  <a:pt x="1639" y="13089"/>
                </a:lnTo>
                <a:lnTo>
                  <a:pt x="1603" y="13102"/>
                </a:lnTo>
                <a:lnTo>
                  <a:pt x="1567" y="13114"/>
                </a:lnTo>
                <a:lnTo>
                  <a:pt x="1531" y="13127"/>
                </a:lnTo>
                <a:lnTo>
                  <a:pt x="1495" y="13139"/>
                </a:lnTo>
                <a:lnTo>
                  <a:pt x="1459" y="13151"/>
                </a:lnTo>
                <a:lnTo>
                  <a:pt x="1423" y="13163"/>
                </a:lnTo>
                <a:lnTo>
                  <a:pt x="1387" y="13174"/>
                </a:lnTo>
                <a:lnTo>
                  <a:pt x="1351" y="13185"/>
                </a:lnTo>
                <a:lnTo>
                  <a:pt x="1315" y="13196"/>
                </a:lnTo>
                <a:lnTo>
                  <a:pt x="1279" y="13207"/>
                </a:lnTo>
                <a:lnTo>
                  <a:pt x="1243" y="13217"/>
                </a:lnTo>
                <a:lnTo>
                  <a:pt x="1207" y="13227"/>
                </a:lnTo>
                <a:lnTo>
                  <a:pt x="1171" y="13237"/>
                </a:lnTo>
                <a:lnTo>
                  <a:pt x="1135" y="13247"/>
                </a:lnTo>
                <a:lnTo>
                  <a:pt x="1099" y="13256"/>
                </a:lnTo>
                <a:lnTo>
                  <a:pt x="1063" y="13266"/>
                </a:lnTo>
                <a:lnTo>
                  <a:pt x="1027" y="13274"/>
                </a:lnTo>
                <a:lnTo>
                  <a:pt x="991" y="13284"/>
                </a:lnTo>
                <a:lnTo>
                  <a:pt x="955" y="13292"/>
                </a:lnTo>
                <a:lnTo>
                  <a:pt x="919" y="13301"/>
                </a:lnTo>
                <a:lnTo>
                  <a:pt x="883" y="13309"/>
                </a:lnTo>
                <a:lnTo>
                  <a:pt x="848" y="13317"/>
                </a:lnTo>
                <a:lnTo>
                  <a:pt x="811" y="13325"/>
                </a:lnTo>
                <a:lnTo>
                  <a:pt x="775" y="13332"/>
                </a:lnTo>
                <a:lnTo>
                  <a:pt x="739" y="13340"/>
                </a:lnTo>
                <a:lnTo>
                  <a:pt x="703" y="13347"/>
                </a:lnTo>
                <a:lnTo>
                  <a:pt x="668" y="13354"/>
                </a:lnTo>
                <a:lnTo>
                  <a:pt x="631" y="13361"/>
                </a:lnTo>
                <a:lnTo>
                  <a:pt x="596" y="13368"/>
                </a:lnTo>
                <a:lnTo>
                  <a:pt x="559" y="13375"/>
                </a:lnTo>
                <a:lnTo>
                  <a:pt x="524" y="13381"/>
                </a:lnTo>
                <a:lnTo>
                  <a:pt x="487" y="13387"/>
                </a:lnTo>
                <a:lnTo>
                  <a:pt x="452" y="13393"/>
                </a:lnTo>
                <a:lnTo>
                  <a:pt x="416" y="13399"/>
                </a:lnTo>
                <a:lnTo>
                  <a:pt x="380" y="13405"/>
                </a:lnTo>
                <a:lnTo>
                  <a:pt x="344" y="13411"/>
                </a:lnTo>
                <a:lnTo>
                  <a:pt x="308" y="13416"/>
                </a:lnTo>
                <a:lnTo>
                  <a:pt x="273" y="13421"/>
                </a:lnTo>
                <a:lnTo>
                  <a:pt x="236" y="13427"/>
                </a:lnTo>
                <a:lnTo>
                  <a:pt x="201" y="13432"/>
                </a:lnTo>
                <a:lnTo>
                  <a:pt x="164" y="13437"/>
                </a:lnTo>
                <a:lnTo>
                  <a:pt x="129" y="13442"/>
                </a:lnTo>
                <a:lnTo>
                  <a:pt x="93" y="13447"/>
                </a:lnTo>
                <a:lnTo>
                  <a:pt x="57" y="13451"/>
                </a:lnTo>
                <a:cubicBezTo>
                  <a:pt x="31" y="13454"/>
                  <a:pt x="7" y="13436"/>
                  <a:pt x="3" y="13410"/>
                </a:cubicBezTo>
                <a:cubicBezTo>
                  <a:pt x="0" y="13383"/>
                  <a:pt x="19" y="13359"/>
                  <a:pt x="45" y="13356"/>
                </a:cubicBezTo>
                <a:close/>
              </a:path>
            </a:pathLst>
          </a:custGeom>
          <a:solidFill>
            <a:srgbClr val="ED7D31"/>
          </a:solidFill>
          <a:ln w="1588" cap="flat">
            <a:solidFill>
              <a:srgbClr val="ED7D31"/>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50" name="TextBox 49"/>
          <p:cNvSpPr txBox="1"/>
          <p:nvPr/>
        </p:nvSpPr>
        <p:spPr>
          <a:xfrm>
            <a:off x="7894132" y="5556543"/>
            <a:ext cx="389850" cy="369332"/>
          </a:xfrm>
          <a:prstGeom prst="rect">
            <a:avLst/>
          </a:prstGeom>
          <a:noFill/>
        </p:spPr>
        <p:txBody>
          <a:bodyPr wrap="none" rtlCol="0">
            <a:spAutoFit/>
          </a:bodyPr>
          <a:lstStyle/>
          <a:p>
            <a:r>
              <a:rPr lang="en-US" dirty="0" smtClean="0">
                <a:solidFill>
                  <a:srgbClr val="FF00FF"/>
                </a:solidFill>
                <a:latin typeface="Symbol" panose="05050102010706020507" pitchFamily="18" charset="2"/>
              </a:rPr>
              <a:t>n</a:t>
            </a:r>
            <a:r>
              <a:rPr lang="en-US" baseline="-25000" dirty="0" smtClean="0">
                <a:solidFill>
                  <a:srgbClr val="FF00FF"/>
                </a:solidFill>
                <a:latin typeface="Helvetica" panose="020B0604020202020204" pitchFamily="34" charset="0"/>
                <a:cs typeface="Helvetica" panose="020B0604020202020204" pitchFamily="34" charset="0"/>
              </a:rPr>
              <a:t>e</a:t>
            </a:r>
            <a:endParaRPr lang="en-US" baseline="-25000" dirty="0">
              <a:solidFill>
                <a:srgbClr val="FF00FF"/>
              </a:solidFill>
              <a:latin typeface="Helvetica" panose="020B0604020202020204" pitchFamily="34" charset="0"/>
              <a:cs typeface="Helvetica" panose="020B0604020202020204" pitchFamily="34" charset="0"/>
            </a:endParaRPr>
          </a:p>
        </p:txBody>
      </p:sp>
      <p:sp>
        <p:nvSpPr>
          <p:cNvPr id="51" name="TextBox 50"/>
          <p:cNvSpPr txBox="1"/>
          <p:nvPr/>
        </p:nvSpPr>
        <p:spPr>
          <a:xfrm>
            <a:off x="8597510" y="4130590"/>
            <a:ext cx="311304" cy="369332"/>
          </a:xfrm>
          <a:prstGeom prst="rect">
            <a:avLst/>
          </a:prstGeom>
          <a:noFill/>
        </p:spPr>
        <p:txBody>
          <a:bodyPr wrap="none" rtlCol="0">
            <a:spAutoFit/>
          </a:bodyPr>
          <a:lstStyle/>
          <a:p>
            <a:r>
              <a:rPr lang="en-US" dirty="0" smtClean="0">
                <a:solidFill>
                  <a:srgbClr val="00FFFF"/>
                </a:solidFill>
                <a:latin typeface="Symbol" panose="05050102010706020507" pitchFamily="18" charset="2"/>
              </a:rPr>
              <a:t>b</a:t>
            </a:r>
            <a:endParaRPr lang="en-US" dirty="0">
              <a:solidFill>
                <a:srgbClr val="00FFFF"/>
              </a:solidFill>
              <a:latin typeface="Symbol" panose="05050102010706020507" pitchFamily="18" charset="2"/>
            </a:endParaRPr>
          </a:p>
        </p:txBody>
      </p:sp>
      <p:sp>
        <p:nvSpPr>
          <p:cNvPr id="52" name="TextBox 51"/>
          <p:cNvSpPr txBox="1"/>
          <p:nvPr/>
        </p:nvSpPr>
        <p:spPr>
          <a:xfrm>
            <a:off x="9768466" y="4616007"/>
            <a:ext cx="311304" cy="369332"/>
          </a:xfrm>
          <a:prstGeom prst="rect">
            <a:avLst/>
          </a:prstGeom>
          <a:noFill/>
        </p:spPr>
        <p:txBody>
          <a:bodyPr wrap="none" rtlCol="0">
            <a:spAutoFit/>
          </a:bodyPr>
          <a:lstStyle/>
          <a:p>
            <a:r>
              <a:rPr lang="en-US" dirty="0" smtClean="0">
                <a:latin typeface="Helvetica" panose="020B0604020202020204" pitchFamily="34" charset="0"/>
                <a:cs typeface="Helvetica" panose="020B0604020202020204" pitchFamily="34" charset="0"/>
              </a:rPr>
              <a:t>p</a:t>
            </a:r>
            <a:endParaRPr lang="en-US" dirty="0">
              <a:latin typeface="Helvetica" panose="020B0604020202020204" pitchFamily="34" charset="0"/>
              <a:cs typeface="Helvetica" panose="020B0604020202020204" pitchFamily="34" charset="0"/>
            </a:endParaRPr>
          </a:p>
        </p:txBody>
      </p:sp>
      <p:cxnSp>
        <p:nvCxnSpPr>
          <p:cNvPr id="59" name="Straight Arrow Connector 58"/>
          <p:cNvCxnSpPr/>
          <p:nvPr/>
        </p:nvCxnSpPr>
        <p:spPr>
          <a:xfrm flipV="1">
            <a:off x="6164766" y="2554935"/>
            <a:ext cx="3921510" cy="3358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6209373" y="2103186"/>
            <a:ext cx="3393645" cy="3822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6209373" y="2276033"/>
            <a:ext cx="3387710" cy="2338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6209373" y="2437244"/>
            <a:ext cx="3387710" cy="4936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6205656" y="2355940"/>
            <a:ext cx="3393645" cy="3822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180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713948" y="1379823"/>
            <a:ext cx="9489417" cy="4876800"/>
          </a:xfrm>
        </p:spPr>
        <p:txBody>
          <a:bodyPr>
            <a:normAutofit/>
          </a:bodyPr>
          <a:lstStyle/>
          <a:p>
            <a:pPr lvl="1"/>
            <a:r>
              <a:rPr lang="fr-FR" sz="1800" dirty="0" err="1">
                <a:latin typeface="Helvetica" panose="020B0604020202020204" pitchFamily="34" charset="0"/>
                <a:cs typeface="Helvetica" panose="020B0604020202020204" pitchFamily="34" charset="0"/>
              </a:rPr>
              <a:t>Calculation</a:t>
            </a:r>
            <a:r>
              <a:rPr lang="fr-FR" sz="1800" dirty="0">
                <a:latin typeface="Helvetica" panose="020B0604020202020204" pitchFamily="34" charset="0"/>
                <a:cs typeface="Helvetica" panose="020B0604020202020204" pitchFamily="34" charset="0"/>
              </a:rPr>
              <a:t> of </a:t>
            </a:r>
            <a:r>
              <a:rPr lang="fr-FR" sz="1800" dirty="0" err="1">
                <a:latin typeface="Helvetica" panose="020B0604020202020204" pitchFamily="34" charset="0"/>
                <a:cs typeface="Helvetica" panose="020B0604020202020204" pitchFamily="34" charset="0"/>
              </a:rPr>
              <a:t>primary</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electrons</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from</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energy</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deposited</a:t>
            </a:r>
            <a:r>
              <a:rPr lang="fr-FR" sz="1800" dirty="0">
                <a:latin typeface="Helvetica" panose="020B0604020202020204" pitchFamily="34" charset="0"/>
                <a:cs typeface="Helvetica" panose="020B0604020202020204" pitchFamily="34" charset="0"/>
              </a:rPr>
              <a:t> at </a:t>
            </a:r>
            <a:r>
              <a:rPr lang="fr-FR" sz="1800" dirty="0" err="1">
                <a:latin typeface="Helvetica" panose="020B0604020202020204" pitchFamily="34" charset="0"/>
                <a:cs typeface="Helvetica" panose="020B0604020202020204" pitchFamily="34" charset="0"/>
              </a:rPr>
              <a:t>each</a:t>
            </a:r>
            <a:r>
              <a:rPr lang="fr-FR" sz="1800" dirty="0">
                <a:latin typeface="Helvetica" panose="020B0604020202020204" pitchFamily="34" charset="0"/>
                <a:cs typeface="Helvetica" panose="020B0604020202020204" pitchFamily="34" charset="0"/>
              </a:rPr>
              <a:t> </a:t>
            </a:r>
            <a:r>
              <a:rPr lang="fr-FR" sz="1800" dirty="0" smtClean="0">
                <a:latin typeface="Helvetica" panose="020B0604020202020204" pitchFamily="34" charset="0"/>
                <a:cs typeface="Helvetica" panose="020B0604020202020204" pitchFamily="34" charset="0"/>
              </a:rPr>
              <a:t> interaction </a:t>
            </a:r>
            <a:r>
              <a:rPr lang="fr-FR" sz="1800" dirty="0" err="1" smtClean="0">
                <a:latin typeface="Helvetica" panose="020B0604020202020204" pitchFamily="34" charset="0"/>
                <a:cs typeface="Helvetica" panose="020B0604020202020204" pitchFamily="34" charset="0"/>
              </a:rPr>
              <a:t>step</a:t>
            </a:r>
            <a:r>
              <a:rPr lang="fr-FR" sz="1800" dirty="0" smtClean="0">
                <a:latin typeface="Helvetica" panose="020B0604020202020204" pitchFamily="34" charset="0"/>
                <a:cs typeface="Helvetica" panose="020B0604020202020204" pitchFamily="34" charset="0"/>
              </a:rPr>
              <a:t> </a:t>
            </a:r>
            <a:r>
              <a:rPr lang="fr-FR" sz="1800" dirty="0" err="1" smtClean="0">
                <a:latin typeface="Helvetica" panose="020B0604020202020204" pitchFamily="34" charset="0"/>
                <a:cs typeface="Helvetica" panose="020B0604020202020204" pitchFamily="34" charset="0"/>
              </a:rPr>
              <a:t>with</a:t>
            </a:r>
            <a:r>
              <a:rPr lang="fr-FR" sz="1800" dirty="0" smtClean="0">
                <a:latin typeface="Helvetica" panose="020B0604020202020204" pitchFamily="34" charset="0"/>
                <a:cs typeface="Helvetica" panose="020B0604020202020204" pitchFamily="34" charset="0"/>
              </a:rPr>
              <a:t> </a:t>
            </a:r>
            <a:r>
              <a:rPr lang="fr-FR" sz="1800" dirty="0">
                <a:latin typeface="Helvetica" panose="020B0604020202020204" pitchFamily="34" charset="0"/>
                <a:cs typeface="Helvetica" panose="020B0604020202020204" pitchFamily="34" charset="0"/>
              </a:rPr>
              <a:t>Poisson fluctuation.</a:t>
            </a:r>
          </a:p>
          <a:p>
            <a:pPr lvl="1"/>
            <a:r>
              <a:rPr lang="fr-FR" sz="1800" dirty="0" err="1">
                <a:latin typeface="Helvetica" panose="020B0604020202020204" pitchFamily="34" charset="0"/>
                <a:cs typeface="Helvetica" panose="020B0604020202020204" pitchFamily="34" charset="0"/>
              </a:rPr>
              <a:t>Randomization</a:t>
            </a:r>
            <a:r>
              <a:rPr lang="fr-FR" sz="1800" dirty="0">
                <a:latin typeface="Helvetica" panose="020B0604020202020204" pitchFamily="34" charset="0"/>
                <a:cs typeface="Helvetica" panose="020B0604020202020204" pitchFamily="34" charset="0"/>
              </a:rPr>
              <a:t> of the final position </a:t>
            </a:r>
            <a:r>
              <a:rPr lang="fr-FR" sz="1800" dirty="0" err="1">
                <a:latin typeface="Helvetica" panose="020B0604020202020204" pitchFamily="34" charset="0"/>
                <a:cs typeface="Helvetica" panose="020B0604020202020204" pitchFamily="34" charset="0"/>
              </a:rPr>
              <a:t>at</a:t>
            </a:r>
            <a:r>
              <a:rPr lang="fr-FR" sz="1800" dirty="0">
                <a:latin typeface="Helvetica" panose="020B0604020202020204" pitchFamily="34" charset="0"/>
                <a:cs typeface="Helvetica" panose="020B0604020202020204" pitchFamily="34" charset="0"/>
              </a:rPr>
              <a:t> the anode </a:t>
            </a:r>
            <a:r>
              <a:rPr lang="fr-FR" sz="1800" dirty="0" err="1">
                <a:latin typeface="Helvetica" panose="020B0604020202020204" pitchFamily="34" charset="0"/>
                <a:cs typeface="Helvetica" panose="020B0604020202020204" pitchFamily="34" charset="0"/>
              </a:rPr>
              <a:t>according</a:t>
            </a:r>
            <a:r>
              <a:rPr lang="fr-FR" sz="1800" dirty="0">
                <a:latin typeface="Helvetica" panose="020B0604020202020204" pitchFamily="34" charset="0"/>
                <a:cs typeface="Helvetica" panose="020B0604020202020204" pitchFamily="34" charset="0"/>
              </a:rPr>
              <a:t> to transversal diffusion coefficients for </a:t>
            </a:r>
            <a:r>
              <a:rPr lang="fr-FR" sz="1800" dirty="0" err="1">
                <a:latin typeface="Helvetica" panose="020B0604020202020204" pitchFamily="34" charset="0"/>
                <a:cs typeface="Helvetica" panose="020B0604020202020204" pitchFamily="34" charset="0"/>
              </a:rPr>
              <a:t>each</a:t>
            </a:r>
            <a:r>
              <a:rPr lang="fr-FR" sz="1800" dirty="0">
                <a:latin typeface="Helvetica" panose="020B0604020202020204" pitchFamily="34" charset="0"/>
                <a:cs typeface="Helvetica" panose="020B0604020202020204" pitchFamily="34" charset="0"/>
              </a:rPr>
              <a:t> of the </a:t>
            </a:r>
            <a:r>
              <a:rPr lang="fr-FR" sz="1800" dirty="0" err="1">
                <a:latin typeface="Helvetica" panose="020B0604020202020204" pitchFamily="34" charset="0"/>
                <a:cs typeface="Helvetica" panose="020B0604020202020204" pitchFamily="34" charset="0"/>
              </a:rPr>
              <a:t>electrons</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produced</a:t>
            </a:r>
            <a:r>
              <a:rPr lang="fr-FR" sz="1800" dirty="0">
                <a:latin typeface="Helvetica" panose="020B0604020202020204" pitchFamily="34" charset="0"/>
                <a:cs typeface="Helvetica" panose="020B0604020202020204" pitchFamily="34" charset="0"/>
              </a:rPr>
              <a:t> (Charge </a:t>
            </a:r>
            <a:r>
              <a:rPr lang="fr-FR" sz="1800" dirty="0" err="1">
                <a:latin typeface="Helvetica" panose="020B0604020202020204" pitchFamily="34" charset="0"/>
                <a:cs typeface="Helvetica" panose="020B0604020202020204" pitchFamily="34" charset="0"/>
              </a:rPr>
              <a:t>spread</a:t>
            </a:r>
            <a:r>
              <a:rPr lang="fr-FR" sz="1800" dirty="0">
                <a:latin typeface="Helvetica" panose="020B0604020202020204" pitchFamily="34" charset="0"/>
                <a:cs typeface="Helvetica" panose="020B0604020202020204" pitchFamily="34" charset="0"/>
              </a:rPr>
              <a:t>)</a:t>
            </a:r>
          </a:p>
          <a:p>
            <a:pPr lvl="1"/>
            <a:r>
              <a:rPr lang="fr-FR" sz="1800" dirty="0">
                <a:latin typeface="Helvetica" panose="020B0604020202020204" pitchFamily="34" charset="0"/>
                <a:cs typeface="Helvetica" panose="020B0604020202020204" pitchFamily="34" charset="0"/>
              </a:rPr>
              <a:t>Gain fluctuations </a:t>
            </a:r>
            <a:r>
              <a:rPr lang="fr-FR" sz="1800" dirty="0" err="1">
                <a:latin typeface="Helvetica" panose="020B0604020202020204" pitchFamily="34" charset="0"/>
                <a:cs typeface="Helvetica" panose="020B0604020202020204" pitchFamily="34" charset="0"/>
              </a:rPr>
              <a:t>calculated</a:t>
            </a:r>
            <a:r>
              <a:rPr lang="fr-FR" sz="1800" dirty="0">
                <a:latin typeface="Helvetica" panose="020B0604020202020204" pitchFamily="34" charset="0"/>
                <a:cs typeface="Helvetica" panose="020B0604020202020204" pitchFamily="34" charset="0"/>
              </a:rPr>
              <a:t> for </a:t>
            </a:r>
            <a:r>
              <a:rPr lang="fr-FR" sz="1800" dirty="0" err="1">
                <a:latin typeface="Helvetica" panose="020B0604020202020204" pitchFamily="34" charset="0"/>
                <a:cs typeface="Helvetica" panose="020B0604020202020204" pitchFamily="34" charset="0"/>
              </a:rPr>
              <a:t>each</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electron</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using</a:t>
            </a:r>
            <a:r>
              <a:rPr lang="fr-FR" sz="1800" dirty="0">
                <a:latin typeface="Helvetica" panose="020B0604020202020204" pitchFamily="34" charset="0"/>
                <a:cs typeface="Helvetica" panose="020B0604020202020204" pitchFamily="34" charset="0"/>
              </a:rPr>
              <a:t> the </a:t>
            </a:r>
            <a:r>
              <a:rPr lang="fr-FR" sz="1800" dirty="0" err="1">
                <a:latin typeface="Helvetica" panose="020B0604020202020204" pitchFamily="34" charset="0"/>
                <a:cs typeface="Helvetica" panose="020B0604020202020204" pitchFamily="34" charset="0"/>
              </a:rPr>
              <a:t>Polya</a:t>
            </a:r>
            <a:r>
              <a:rPr lang="fr-FR" sz="1800" dirty="0">
                <a:latin typeface="Helvetica" panose="020B0604020202020204" pitchFamily="34" charset="0"/>
                <a:cs typeface="Helvetica" panose="020B0604020202020204" pitchFamily="34" charset="0"/>
              </a:rPr>
              <a:t> distribution.</a:t>
            </a:r>
          </a:p>
          <a:p>
            <a:pPr lvl="1"/>
            <a:r>
              <a:rPr lang="fr-FR" sz="1800" dirty="0">
                <a:latin typeface="Helvetica" panose="020B0604020202020204" pitchFamily="34" charset="0"/>
                <a:cs typeface="Helvetica" panose="020B0604020202020204" pitchFamily="34" charset="0"/>
              </a:rPr>
              <a:t>Charge </a:t>
            </a:r>
            <a:r>
              <a:rPr lang="fr-FR" sz="1800" dirty="0" err="1">
                <a:latin typeface="Helvetica" panose="020B0604020202020204" pitchFamily="34" charset="0"/>
                <a:cs typeface="Helvetica" panose="020B0604020202020204" pitchFamily="34" charset="0"/>
              </a:rPr>
              <a:t>collected</a:t>
            </a:r>
            <a:r>
              <a:rPr lang="fr-FR" sz="1800" dirty="0">
                <a:latin typeface="Helvetica" panose="020B0604020202020204" pitchFamily="34" charset="0"/>
                <a:cs typeface="Helvetica" panose="020B0604020202020204" pitchFamily="34" charset="0"/>
              </a:rPr>
              <a:t> on pads </a:t>
            </a:r>
            <a:r>
              <a:rPr lang="fr-FR" sz="1800" dirty="0" err="1">
                <a:latin typeface="Helvetica" panose="020B0604020202020204" pitchFamily="34" charset="0"/>
                <a:cs typeface="Helvetica" panose="020B0604020202020204" pitchFamily="34" charset="0"/>
              </a:rPr>
              <a:t>is</a:t>
            </a:r>
            <a:r>
              <a:rPr lang="fr-FR" sz="1800" dirty="0">
                <a:latin typeface="Helvetica" panose="020B0604020202020204" pitchFamily="34" charset="0"/>
                <a:cs typeface="Helvetica" panose="020B0604020202020204" pitchFamily="34" charset="0"/>
              </a:rPr>
              <a:t> the </a:t>
            </a:r>
            <a:r>
              <a:rPr lang="fr-FR" sz="1800" dirty="0" err="1">
                <a:latin typeface="Helvetica" panose="020B0604020202020204" pitchFamily="34" charset="0"/>
                <a:cs typeface="Helvetica" panose="020B0604020202020204" pitchFamily="34" charset="0"/>
              </a:rPr>
              <a:t>sum</a:t>
            </a:r>
            <a:r>
              <a:rPr lang="fr-FR" sz="1800" dirty="0">
                <a:latin typeface="Helvetica" panose="020B0604020202020204" pitchFamily="34" charset="0"/>
                <a:cs typeface="Helvetica" panose="020B0604020202020204" pitchFamily="34" charset="0"/>
              </a:rPr>
              <a:t> of all the </a:t>
            </a:r>
            <a:r>
              <a:rPr lang="fr-FR" sz="1800" dirty="0" err="1">
                <a:latin typeface="Helvetica" panose="020B0604020202020204" pitchFamily="34" charset="0"/>
                <a:cs typeface="Helvetica" panose="020B0604020202020204" pitchFamily="34" charset="0"/>
              </a:rPr>
              <a:t>electrons</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produced</a:t>
            </a:r>
            <a:r>
              <a:rPr lang="fr-FR" sz="1800" dirty="0">
                <a:latin typeface="Helvetica" panose="020B0604020202020204" pitchFamily="34" charset="0"/>
                <a:cs typeface="Helvetica" panose="020B0604020202020204" pitchFamily="34" charset="0"/>
              </a:rPr>
              <a:t>.</a:t>
            </a:r>
          </a:p>
          <a:p>
            <a:pPr lvl="1"/>
            <a:r>
              <a:rPr lang="fr-FR" sz="1800" dirty="0">
                <a:latin typeface="Helvetica" panose="020B0604020202020204" pitchFamily="34" charset="0"/>
                <a:cs typeface="Helvetica" panose="020B0604020202020204" pitchFamily="34" charset="0"/>
              </a:rPr>
              <a:t>Charge </a:t>
            </a:r>
            <a:r>
              <a:rPr lang="fr-FR" sz="1800" dirty="0" err="1">
                <a:latin typeface="Helvetica" panose="020B0604020202020204" pitchFamily="34" charset="0"/>
                <a:cs typeface="Helvetica" panose="020B0604020202020204" pitchFamily="34" charset="0"/>
              </a:rPr>
              <a:t>threshold</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applied</a:t>
            </a:r>
            <a:r>
              <a:rPr lang="fr-FR" sz="1800" dirty="0">
                <a:latin typeface="Helvetica" panose="020B0604020202020204" pitchFamily="34" charset="0"/>
                <a:cs typeface="Helvetica" panose="020B0604020202020204" pitchFamily="34" charset="0"/>
              </a:rPr>
              <a:t>.</a:t>
            </a:r>
            <a:endParaRPr lang="fr-FR" sz="1800" baseline="30000" dirty="0">
              <a:latin typeface="Helvetica" panose="020B0604020202020204" pitchFamily="34" charset="0"/>
              <a:cs typeface="Helvetica" panose="020B0604020202020204" pitchFamily="34" charset="0"/>
            </a:endParaRPr>
          </a:p>
        </p:txBody>
      </p:sp>
      <p:grpSp>
        <p:nvGrpSpPr>
          <p:cNvPr id="245" name="Group 244"/>
          <p:cNvGrpSpPr/>
          <p:nvPr/>
        </p:nvGrpSpPr>
        <p:grpSpPr>
          <a:xfrm>
            <a:off x="3055606" y="3657600"/>
            <a:ext cx="3512463" cy="2703903"/>
            <a:chOff x="6300610" y="3378820"/>
            <a:chExt cx="3512463" cy="2703903"/>
          </a:xfrm>
        </p:grpSpPr>
        <p:grpSp>
          <p:nvGrpSpPr>
            <p:cNvPr id="11" name="Grouper 10"/>
            <p:cNvGrpSpPr>
              <a:grpSpLocks noChangeAspect="1"/>
            </p:cNvGrpSpPr>
            <p:nvPr/>
          </p:nvGrpSpPr>
          <p:grpSpPr>
            <a:xfrm>
              <a:off x="6483510" y="4019233"/>
              <a:ext cx="3329563" cy="2063490"/>
              <a:chOff x="1400525" y="1631982"/>
              <a:chExt cx="6485550" cy="4320000"/>
            </a:xfrm>
            <a:scene3d>
              <a:camera prst="perspectiveFront" fov="5100000">
                <a:rot lat="7800000" lon="0" rev="0"/>
              </a:camera>
              <a:lightRig rig="threePt" dir="t"/>
            </a:scene3d>
          </p:grpSpPr>
          <p:sp>
            <p:nvSpPr>
              <p:cNvPr id="22" name="Rectangle 21"/>
              <p:cNvSpPr>
                <a:spLocks noChangeAspect="1"/>
              </p:cNvSpPr>
              <p:nvPr/>
            </p:nvSpPr>
            <p:spPr>
              <a:xfrm>
                <a:off x="1400525" y="16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Rectangle 22"/>
              <p:cNvSpPr>
                <a:spLocks noChangeAspect="1"/>
              </p:cNvSpPr>
              <p:nvPr/>
            </p:nvSpPr>
            <p:spPr>
              <a:xfrm>
                <a:off x="1760525" y="16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Rectangle 23"/>
              <p:cNvSpPr>
                <a:spLocks noChangeAspect="1"/>
              </p:cNvSpPr>
              <p:nvPr/>
            </p:nvSpPr>
            <p:spPr>
              <a:xfrm>
                <a:off x="2120525" y="16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ectangle 24"/>
              <p:cNvSpPr>
                <a:spLocks noChangeAspect="1"/>
              </p:cNvSpPr>
              <p:nvPr/>
            </p:nvSpPr>
            <p:spPr>
              <a:xfrm>
                <a:off x="2480525" y="16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Rectangle 25"/>
              <p:cNvSpPr>
                <a:spLocks noChangeAspect="1"/>
              </p:cNvSpPr>
              <p:nvPr/>
            </p:nvSpPr>
            <p:spPr>
              <a:xfrm>
                <a:off x="2840525" y="16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Rectangle 26"/>
              <p:cNvSpPr>
                <a:spLocks noChangeAspect="1"/>
              </p:cNvSpPr>
              <p:nvPr/>
            </p:nvSpPr>
            <p:spPr>
              <a:xfrm>
                <a:off x="3200525" y="16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Rectangle 27"/>
              <p:cNvSpPr>
                <a:spLocks noChangeAspect="1"/>
              </p:cNvSpPr>
              <p:nvPr/>
            </p:nvSpPr>
            <p:spPr>
              <a:xfrm>
                <a:off x="1400525" y="19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Rectangle 28"/>
              <p:cNvSpPr>
                <a:spLocks noChangeAspect="1"/>
              </p:cNvSpPr>
              <p:nvPr/>
            </p:nvSpPr>
            <p:spPr>
              <a:xfrm>
                <a:off x="1760525" y="19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Rectangle 29"/>
              <p:cNvSpPr>
                <a:spLocks noChangeAspect="1"/>
              </p:cNvSpPr>
              <p:nvPr/>
            </p:nvSpPr>
            <p:spPr>
              <a:xfrm>
                <a:off x="2120525" y="19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Rectangle 30"/>
              <p:cNvSpPr>
                <a:spLocks noChangeAspect="1"/>
              </p:cNvSpPr>
              <p:nvPr/>
            </p:nvSpPr>
            <p:spPr>
              <a:xfrm>
                <a:off x="2480525" y="19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Rectangle 31"/>
              <p:cNvSpPr>
                <a:spLocks noChangeAspect="1"/>
              </p:cNvSpPr>
              <p:nvPr/>
            </p:nvSpPr>
            <p:spPr>
              <a:xfrm>
                <a:off x="2840525" y="19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Rectangle 32"/>
              <p:cNvSpPr>
                <a:spLocks noChangeAspect="1"/>
              </p:cNvSpPr>
              <p:nvPr/>
            </p:nvSpPr>
            <p:spPr>
              <a:xfrm>
                <a:off x="3200525" y="19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Rectangle 33"/>
              <p:cNvSpPr>
                <a:spLocks noChangeAspect="1"/>
              </p:cNvSpPr>
              <p:nvPr/>
            </p:nvSpPr>
            <p:spPr>
              <a:xfrm>
                <a:off x="1400525" y="235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Rectangle 34"/>
              <p:cNvSpPr>
                <a:spLocks noChangeAspect="1"/>
              </p:cNvSpPr>
              <p:nvPr/>
            </p:nvSpPr>
            <p:spPr>
              <a:xfrm>
                <a:off x="1760525" y="235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Rectangle 35"/>
              <p:cNvSpPr>
                <a:spLocks noChangeAspect="1"/>
              </p:cNvSpPr>
              <p:nvPr/>
            </p:nvSpPr>
            <p:spPr>
              <a:xfrm>
                <a:off x="2120525" y="235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Rectangle 36"/>
              <p:cNvSpPr>
                <a:spLocks noChangeAspect="1"/>
              </p:cNvSpPr>
              <p:nvPr/>
            </p:nvSpPr>
            <p:spPr>
              <a:xfrm>
                <a:off x="2480525" y="235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Rectangle 37"/>
              <p:cNvSpPr>
                <a:spLocks noChangeAspect="1"/>
              </p:cNvSpPr>
              <p:nvPr/>
            </p:nvSpPr>
            <p:spPr>
              <a:xfrm>
                <a:off x="2840525" y="235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Rectangle 38"/>
              <p:cNvSpPr>
                <a:spLocks noChangeAspect="1"/>
              </p:cNvSpPr>
              <p:nvPr/>
            </p:nvSpPr>
            <p:spPr>
              <a:xfrm>
                <a:off x="3200525" y="235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Rectangle 39"/>
              <p:cNvSpPr>
                <a:spLocks noChangeAspect="1"/>
              </p:cNvSpPr>
              <p:nvPr/>
            </p:nvSpPr>
            <p:spPr>
              <a:xfrm>
                <a:off x="1400525" y="27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Rectangle 40"/>
              <p:cNvSpPr>
                <a:spLocks noChangeAspect="1"/>
              </p:cNvSpPr>
              <p:nvPr/>
            </p:nvSpPr>
            <p:spPr>
              <a:xfrm>
                <a:off x="1760525" y="27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Rectangle 41"/>
              <p:cNvSpPr>
                <a:spLocks noChangeAspect="1"/>
              </p:cNvSpPr>
              <p:nvPr/>
            </p:nvSpPr>
            <p:spPr>
              <a:xfrm>
                <a:off x="2120525" y="27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Rectangle 42"/>
              <p:cNvSpPr>
                <a:spLocks noChangeAspect="1"/>
              </p:cNvSpPr>
              <p:nvPr/>
            </p:nvSpPr>
            <p:spPr>
              <a:xfrm>
                <a:off x="2480525" y="27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Rectangle 43"/>
              <p:cNvSpPr>
                <a:spLocks noChangeAspect="1"/>
              </p:cNvSpPr>
              <p:nvPr/>
            </p:nvSpPr>
            <p:spPr>
              <a:xfrm>
                <a:off x="2840525" y="27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Rectangle 44"/>
              <p:cNvSpPr>
                <a:spLocks noChangeAspect="1"/>
              </p:cNvSpPr>
              <p:nvPr/>
            </p:nvSpPr>
            <p:spPr>
              <a:xfrm>
                <a:off x="3200525" y="27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Rectangle 45"/>
              <p:cNvSpPr>
                <a:spLocks noChangeAspect="1"/>
              </p:cNvSpPr>
              <p:nvPr/>
            </p:nvSpPr>
            <p:spPr>
              <a:xfrm>
                <a:off x="1400525" y="307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Rectangle 46"/>
              <p:cNvSpPr>
                <a:spLocks noChangeAspect="1"/>
              </p:cNvSpPr>
              <p:nvPr/>
            </p:nvSpPr>
            <p:spPr>
              <a:xfrm>
                <a:off x="1760525" y="307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Rectangle 47"/>
              <p:cNvSpPr>
                <a:spLocks noChangeAspect="1"/>
              </p:cNvSpPr>
              <p:nvPr/>
            </p:nvSpPr>
            <p:spPr>
              <a:xfrm>
                <a:off x="2120525" y="307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Rectangle 48"/>
              <p:cNvSpPr>
                <a:spLocks noChangeAspect="1"/>
              </p:cNvSpPr>
              <p:nvPr/>
            </p:nvSpPr>
            <p:spPr>
              <a:xfrm>
                <a:off x="2480525" y="307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Rectangle 49"/>
              <p:cNvSpPr>
                <a:spLocks noChangeAspect="1"/>
              </p:cNvSpPr>
              <p:nvPr/>
            </p:nvSpPr>
            <p:spPr>
              <a:xfrm>
                <a:off x="2840525" y="307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Rectangle 50"/>
              <p:cNvSpPr>
                <a:spLocks noChangeAspect="1"/>
              </p:cNvSpPr>
              <p:nvPr/>
            </p:nvSpPr>
            <p:spPr>
              <a:xfrm>
                <a:off x="3200525" y="307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Rectangle 51"/>
              <p:cNvSpPr>
                <a:spLocks noChangeAspect="1"/>
              </p:cNvSpPr>
              <p:nvPr/>
            </p:nvSpPr>
            <p:spPr>
              <a:xfrm>
                <a:off x="1400525" y="3431982"/>
                <a:ext cx="360000" cy="360000"/>
              </a:xfrm>
              <a:prstGeom prst="rect">
                <a:avLst/>
              </a:prstGeom>
              <a:solidFill>
                <a:srgbClr val="0000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Rectangle 52"/>
              <p:cNvSpPr>
                <a:spLocks noChangeAspect="1"/>
              </p:cNvSpPr>
              <p:nvPr/>
            </p:nvSpPr>
            <p:spPr>
              <a:xfrm>
                <a:off x="1760525" y="3431982"/>
                <a:ext cx="360000" cy="360000"/>
              </a:xfrm>
              <a:prstGeom prst="rect">
                <a:avLst/>
              </a:prstGeom>
              <a:solidFill>
                <a:srgbClr val="0000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Rectangle 53"/>
              <p:cNvSpPr>
                <a:spLocks noChangeAspect="1"/>
              </p:cNvSpPr>
              <p:nvPr/>
            </p:nvSpPr>
            <p:spPr>
              <a:xfrm>
                <a:off x="2120525" y="3431982"/>
                <a:ext cx="360000" cy="360000"/>
              </a:xfrm>
              <a:prstGeom prst="rect">
                <a:avLst/>
              </a:prstGeom>
              <a:solidFill>
                <a:srgbClr val="0000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Rectangle 54"/>
              <p:cNvSpPr>
                <a:spLocks noChangeAspect="1"/>
              </p:cNvSpPr>
              <p:nvPr/>
            </p:nvSpPr>
            <p:spPr>
              <a:xfrm>
                <a:off x="2480525" y="3431982"/>
                <a:ext cx="360000" cy="360000"/>
              </a:xfrm>
              <a:prstGeom prst="rect">
                <a:avLst/>
              </a:prstGeom>
              <a:solidFill>
                <a:srgbClr val="0000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Rectangle 55"/>
              <p:cNvSpPr>
                <a:spLocks noChangeAspect="1"/>
              </p:cNvSpPr>
              <p:nvPr/>
            </p:nvSpPr>
            <p:spPr>
              <a:xfrm>
                <a:off x="2840525" y="3431982"/>
                <a:ext cx="360000" cy="360000"/>
              </a:xfrm>
              <a:prstGeom prst="rect">
                <a:avLst/>
              </a:prstGeom>
              <a:solidFill>
                <a:srgbClr val="0000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Rectangle 56"/>
              <p:cNvSpPr>
                <a:spLocks noChangeAspect="1"/>
              </p:cNvSpPr>
              <p:nvPr/>
            </p:nvSpPr>
            <p:spPr>
              <a:xfrm>
                <a:off x="3200525" y="3431982"/>
                <a:ext cx="360000" cy="360000"/>
              </a:xfrm>
              <a:prstGeom prst="rect">
                <a:avLst/>
              </a:prstGeom>
              <a:solidFill>
                <a:srgbClr val="0000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Rectangle 57"/>
              <p:cNvSpPr>
                <a:spLocks noChangeAspect="1"/>
              </p:cNvSpPr>
              <p:nvPr/>
            </p:nvSpPr>
            <p:spPr>
              <a:xfrm>
                <a:off x="1400525" y="3791982"/>
                <a:ext cx="360000" cy="360000"/>
              </a:xfrm>
              <a:prstGeom prst="rect">
                <a:avLst/>
              </a:prstGeom>
              <a:solidFill>
                <a:srgbClr val="FF66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Rectangle 58"/>
              <p:cNvSpPr>
                <a:spLocks noChangeAspect="1"/>
              </p:cNvSpPr>
              <p:nvPr/>
            </p:nvSpPr>
            <p:spPr>
              <a:xfrm>
                <a:off x="1760525" y="3791982"/>
                <a:ext cx="360000" cy="360000"/>
              </a:xfrm>
              <a:prstGeom prst="rect">
                <a:avLst/>
              </a:prstGeom>
              <a:solidFill>
                <a:srgbClr val="FF66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Rectangle 59"/>
              <p:cNvSpPr>
                <a:spLocks noChangeAspect="1"/>
              </p:cNvSpPr>
              <p:nvPr/>
            </p:nvSpPr>
            <p:spPr>
              <a:xfrm>
                <a:off x="2120525" y="3791982"/>
                <a:ext cx="360000" cy="360000"/>
              </a:xfrm>
              <a:prstGeom prst="rect">
                <a:avLst/>
              </a:prstGeom>
              <a:solidFill>
                <a:srgbClr val="FF66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Rectangle 60"/>
              <p:cNvSpPr>
                <a:spLocks noChangeAspect="1"/>
              </p:cNvSpPr>
              <p:nvPr/>
            </p:nvSpPr>
            <p:spPr>
              <a:xfrm>
                <a:off x="2480525" y="3791982"/>
                <a:ext cx="360000" cy="360000"/>
              </a:xfrm>
              <a:prstGeom prst="rect">
                <a:avLst/>
              </a:prstGeom>
              <a:solidFill>
                <a:srgbClr val="FF66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Rectangle 61"/>
              <p:cNvSpPr>
                <a:spLocks noChangeAspect="1"/>
              </p:cNvSpPr>
              <p:nvPr/>
            </p:nvSpPr>
            <p:spPr>
              <a:xfrm>
                <a:off x="2840525" y="3791982"/>
                <a:ext cx="360000" cy="360000"/>
              </a:xfrm>
              <a:prstGeom prst="rect">
                <a:avLst/>
              </a:prstGeom>
              <a:solidFill>
                <a:srgbClr val="FFFF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Rectangle 62"/>
              <p:cNvSpPr>
                <a:spLocks noChangeAspect="1"/>
              </p:cNvSpPr>
              <p:nvPr/>
            </p:nvSpPr>
            <p:spPr>
              <a:xfrm>
                <a:off x="3200525" y="3791982"/>
                <a:ext cx="360000" cy="360000"/>
              </a:xfrm>
              <a:prstGeom prst="rect">
                <a:avLst/>
              </a:prstGeom>
              <a:solidFill>
                <a:srgbClr val="FFFF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Rectangle 63"/>
              <p:cNvSpPr>
                <a:spLocks noChangeAspect="1"/>
              </p:cNvSpPr>
              <p:nvPr/>
            </p:nvSpPr>
            <p:spPr>
              <a:xfrm>
                <a:off x="1400525" y="4151982"/>
                <a:ext cx="360000" cy="360000"/>
              </a:xfrm>
              <a:prstGeom prst="rect">
                <a:avLst/>
              </a:prstGeom>
              <a:solidFill>
                <a:srgbClr val="3366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Rectangle 64"/>
              <p:cNvSpPr>
                <a:spLocks noChangeAspect="1"/>
              </p:cNvSpPr>
              <p:nvPr/>
            </p:nvSpPr>
            <p:spPr>
              <a:xfrm>
                <a:off x="1760525" y="4151982"/>
                <a:ext cx="360000" cy="360000"/>
              </a:xfrm>
              <a:prstGeom prst="rect">
                <a:avLst/>
              </a:prstGeom>
              <a:solidFill>
                <a:srgbClr val="3366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Rectangle 65"/>
              <p:cNvSpPr>
                <a:spLocks noChangeAspect="1"/>
              </p:cNvSpPr>
              <p:nvPr/>
            </p:nvSpPr>
            <p:spPr>
              <a:xfrm>
                <a:off x="2120525" y="4151982"/>
                <a:ext cx="360000" cy="360000"/>
              </a:xfrm>
              <a:prstGeom prst="rect">
                <a:avLst/>
              </a:prstGeom>
              <a:solidFill>
                <a:srgbClr val="3366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Rectangle 66"/>
              <p:cNvSpPr>
                <a:spLocks noChangeAspect="1"/>
              </p:cNvSpPr>
              <p:nvPr/>
            </p:nvSpPr>
            <p:spPr>
              <a:xfrm>
                <a:off x="2480525" y="4151982"/>
                <a:ext cx="360000" cy="360000"/>
              </a:xfrm>
              <a:prstGeom prst="rect">
                <a:avLst/>
              </a:prstGeom>
              <a:solidFill>
                <a:srgbClr val="0000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p:cNvSpPr>
                <a:spLocks noChangeAspect="1"/>
              </p:cNvSpPr>
              <p:nvPr/>
            </p:nvSpPr>
            <p:spPr>
              <a:xfrm>
                <a:off x="2840525" y="4151982"/>
                <a:ext cx="360000" cy="360000"/>
              </a:xfrm>
              <a:prstGeom prst="rect">
                <a:avLst/>
              </a:prstGeom>
              <a:solidFill>
                <a:srgbClr val="3366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Rectangle 68"/>
              <p:cNvSpPr>
                <a:spLocks noChangeAspect="1"/>
              </p:cNvSpPr>
              <p:nvPr/>
            </p:nvSpPr>
            <p:spPr>
              <a:xfrm>
                <a:off x="3200525" y="4151982"/>
                <a:ext cx="360000" cy="360000"/>
              </a:xfrm>
              <a:prstGeom prst="rect">
                <a:avLst/>
              </a:prstGeom>
              <a:solidFill>
                <a:srgbClr val="3366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Rectangle 69"/>
              <p:cNvSpPr>
                <a:spLocks noChangeAspect="1"/>
              </p:cNvSpPr>
              <p:nvPr/>
            </p:nvSpPr>
            <p:spPr>
              <a:xfrm>
                <a:off x="3560525" y="16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Rectangle 70"/>
              <p:cNvSpPr>
                <a:spLocks noChangeAspect="1"/>
              </p:cNvSpPr>
              <p:nvPr/>
            </p:nvSpPr>
            <p:spPr>
              <a:xfrm>
                <a:off x="3920525" y="16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p:cNvSpPr>
                <a:spLocks noChangeAspect="1"/>
              </p:cNvSpPr>
              <p:nvPr/>
            </p:nvSpPr>
            <p:spPr>
              <a:xfrm>
                <a:off x="4280525" y="16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Rectangle 72"/>
              <p:cNvSpPr>
                <a:spLocks noChangeAspect="1"/>
              </p:cNvSpPr>
              <p:nvPr/>
            </p:nvSpPr>
            <p:spPr>
              <a:xfrm>
                <a:off x="4640525" y="16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Rectangle 73"/>
              <p:cNvSpPr>
                <a:spLocks noChangeAspect="1"/>
              </p:cNvSpPr>
              <p:nvPr/>
            </p:nvSpPr>
            <p:spPr>
              <a:xfrm>
                <a:off x="5000525" y="16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Rectangle 74"/>
              <p:cNvSpPr>
                <a:spLocks noChangeAspect="1"/>
              </p:cNvSpPr>
              <p:nvPr/>
            </p:nvSpPr>
            <p:spPr>
              <a:xfrm>
                <a:off x="5360525" y="16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Rectangle 75"/>
              <p:cNvSpPr>
                <a:spLocks noChangeAspect="1"/>
              </p:cNvSpPr>
              <p:nvPr/>
            </p:nvSpPr>
            <p:spPr>
              <a:xfrm>
                <a:off x="3560525" y="19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Rectangle 76"/>
              <p:cNvSpPr>
                <a:spLocks noChangeAspect="1"/>
              </p:cNvSpPr>
              <p:nvPr/>
            </p:nvSpPr>
            <p:spPr>
              <a:xfrm>
                <a:off x="3920525" y="19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Rectangle 77"/>
              <p:cNvSpPr>
                <a:spLocks noChangeAspect="1"/>
              </p:cNvSpPr>
              <p:nvPr/>
            </p:nvSpPr>
            <p:spPr>
              <a:xfrm>
                <a:off x="4280525" y="19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Rectangle 78"/>
              <p:cNvSpPr>
                <a:spLocks noChangeAspect="1"/>
              </p:cNvSpPr>
              <p:nvPr/>
            </p:nvSpPr>
            <p:spPr>
              <a:xfrm>
                <a:off x="4640525" y="19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Rectangle 79"/>
              <p:cNvSpPr>
                <a:spLocks noChangeAspect="1"/>
              </p:cNvSpPr>
              <p:nvPr/>
            </p:nvSpPr>
            <p:spPr>
              <a:xfrm>
                <a:off x="5000525" y="19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Rectangle 80"/>
              <p:cNvSpPr>
                <a:spLocks noChangeAspect="1"/>
              </p:cNvSpPr>
              <p:nvPr/>
            </p:nvSpPr>
            <p:spPr>
              <a:xfrm>
                <a:off x="5360525" y="19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Rectangle 81"/>
              <p:cNvSpPr>
                <a:spLocks noChangeAspect="1"/>
              </p:cNvSpPr>
              <p:nvPr/>
            </p:nvSpPr>
            <p:spPr>
              <a:xfrm>
                <a:off x="3560525" y="235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Rectangle 82"/>
              <p:cNvSpPr>
                <a:spLocks noChangeAspect="1"/>
              </p:cNvSpPr>
              <p:nvPr/>
            </p:nvSpPr>
            <p:spPr>
              <a:xfrm>
                <a:off x="3920525" y="235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Rectangle 83"/>
              <p:cNvSpPr>
                <a:spLocks noChangeAspect="1"/>
              </p:cNvSpPr>
              <p:nvPr/>
            </p:nvSpPr>
            <p:spPr>
              <a:xfrm>
                <a:off x="4280525" y="235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Rectangle 84"/>
              <p:cNvSpPr>
                <a:spLocks noChangeAspect="1"/>
              </p:cNvSpPr>
              <p:nvPr/>
            </p:nvSpPr>
            <p:spPr>
              <a:xfrm>
                <a:off x="4640525" y="235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Rectangle 85"/>
              <p:cNvSpPr>
                <a:spLocks noChangeAspect="1"/>
              </p:cNvSpPr>
              <p:nvPr/>
            </p:nvSpPr>
            <p:spPr>
              <a:xfrm>
                <a:off x="5000525" y="235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Rectangle 86"/>
              <p:cNvSpPr>
                <a:spLocks noChangeAspect="1"/>
              </p:cNvSpPr>
              <p:nvPr/>
            </p:nvSpPr>
            <p:spPr>
              <a:xfrm>
                <a:off x="5360525" y="235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Rectangle 87"/>
              <p:cNvSpPr>
                <a:spLocks noChangeAspect="1"/>
              </p:cNvSpPr>
              <p:nvPr/>
            </p:nvSpPr>
            <p:spPr>
              <a:xfrm>
                <a:off x="3560525" y="27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Rectangle 88"/>
              <p:cNvSpPr>
                <a:spLocks noChangeAspect="1"/>
              </p:cNvSpPr>
              <p:nvPr/>
            </p:nvSpPr>
            <p:spPr>
              <a:xfrm>
                <a:off x="3920525" y="27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Rectangle 89"/>
              <p:cNvSpPr>
                <a:spLocks noChangeAspect="1"/>
              </p:cNvSpPr>
              <p:nvPr/>
            </p:nvSpPr>
            <p:spPr>
              <a:xfrm>
                <a:off x="4280525" y="271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Rectangle 90"/>
              <p:cNvSpPr>
                <a:spLocks noChangeAspect="1"/>
              </p:cNvSpPr>
              <p:nvPr/>
            </p:nvSpPr>
            <p:spPr>
              <a:xfrm>
                <a:off x="4640525" y="271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Rectangle 91"/>
              <p:cNvSpPr>
                <a:spLocks noChangeAspect="1"/>
              </p:cNvSpPr>
              <p:nvPr/>
            </p:nvSpPr>
            <p:spPr>
              <a:xfrm>
                <a:off x="5000525" y="271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Rectangle 92"/>
              <p:cNvSpPr>
                <a:spLocks noChangeAspect="1"/>
              </p:cNvSpPr>
              <p:nvPr/>
            </p:nvSpPr>
            <p:spPr>
              <a:xfrm>
                <a:off x="5360525" y="271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Rectangle 93"/>
              <p:cNvSpPr>
                <a:spLocks noChangeAspect="1"/>
              </p:cNvSpPr>
              <p:nvPr/>
            </p:nvSpPr>
            <p:spPr>
              <a:xfrm>
                <a:off x="3560525" y="307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Rectangle 94"/>
              <p:cNvSpPr>
                <a:spLocks noChangeAspect="1"/>
              </p:cNvSpPr>
              <p:nvPr/>
            </p:nvSpPr>
            <p:spPr>
              <a:xfrm>
                <a:off x="3920525" y="307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Rectangle 95"/>
              <p:cNvSpPr>
                <a:spLocks noChangeAspect="1"/>
              </p:cNvSpPr>
              <p:nvPr/>
            </p:nvSpPr>
            <p:spPr>
              <a:xfrm>
                <a:off x="4280525" y="307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Rectangle 96"/>
              <p:cNvSpPr>
                <a:spLocks noChangeAspect="1"/>
              </p:cNvSpPr>
              <p:nvPr/>
            </p:nvSpPr>
            <p:spPr>
              <a:xfrm>
                <a:off x="4640525" y="307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Rectangle 97"/>
              <p:cNvSpPr>
                <a:spLocks noChangeAspect="1"/>
              </p:cNvSpPr>
              <p:nvPr/>
            </p:nvSpPr>
            <p:spPr>
              <a:xfrm>
                <a:off x="5000525" y="307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Rectangle 98"/>
              <p:cNvSpPr>
                <a:spLocks noChangeAspect="1"/>
              </p:cNvSpPr>
              <p:nvPr/>
            </p:nvSpPr>
            <p:spPr>
              <a:xfrm>
                <a:off x="5360525" y="307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Rectangle 99"/>
              <p:cNvSpPr>
                <a:spLocks noChangeAspect="1"/>
              </p:cNvSpPr>
              <p:nvPr/>
            </p:nvSpPr>
            <p:spPr>
              <a:xfrm>
                <a:off x="3560525" y="3431982"/>
                <a:ext cx="360000" cy="360000"/>
              </a:xfrm>
              <a:prstGeom prst="rect">
                <a:avLst/>
              </a:prstGeom>
              <a:solidFill>
                <a:srgbClr val="3366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Rectangle 100"/>
              <p:cNvSpPr>
                <a:spLocks noChangeAspect="1"/>
              </p:cNvSpPr>
              <p:nvPr/>
            </p:nvSpPr>
            <p:spPr>
              <a:xfrm>
                <a:off x="3920525" y="3431982"/>
                <a:ext cx="360000" cy="360000"/>
              </a:xfrm>
              <a:prstGeom prst="rect">
                <a:avLst/>
              </a:prstGeom>
              <a:solidFill>
                <a:srgbClr val="3366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Rectangle 101"/>
              <p:cNvSpPr>
                <a:spLocks noChangeAspect="1"/>
              </p:cNvSpPr>
              <p:nvPr/>
            </p:nvSpPr>
            <p:spPr>
              <a:xfrm>
                <a:off x="4280525" y="3431982"/>
                <a:ext cx="360000" cy="360000"/>
              </a:xfrm>
              <a:prstGeom prst="rect">
                <a:avLst/>
              </a:prstGeom>
              <a:solidFill>
                <a:srgbClr val="00DF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Rectangle 102"/>
              <p:cNvSpPr>
                <a:spLocks noChangeAspect="1"/>
              </p:cNvSpPr>
              <p:nvPr/>
            </p:nvSpPr>
            <p:spPr>
              <a:xfrm>
                <a:off x="4640525" y="3431982"/>
                <a:ext cx="360000" cy="360000"/>
              </a:xfrm>
              <a:prstGeom prst="rect">
                <a:avLst/>
              </a:prstGeom>
              <a:solidFill>
                <a:srgbClr val="00DF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Rectangle 103"/>
              <p:cNvSpPr>
                <a:spLocks noChangeAspect="1"/>
              </p:cNvSpPr>
              <p:nvPr/>
            </p:nvSpPr>
            <p:spPr>
              <a:xfrm>
                <a:off x="5000525" y="3431982"/>
                <a:ext cx="360000" cy="360000"/>
              </a:xfrm>
              <a:prstGeom prst="rect">
                <a:avLst/>
              </a:prstGeom>
              <a:solidFill>
                <a:srgbClr val="00DF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Rectangle 104"/>
              <p:cNvSpPr>
                <a:spLocks noChangeAspect="1"/>
              </p:cNvSpPr>
              <p:nvPr/>
            </p:nvSpPr>
            <p:spPr>
              <a:xfrm>
                <a:off x="5360525" y="3431982"/>
                <a:ext cx="360000" cy="360000"/>
              </a:xfrm>
              <a:prstGeom prst="rect">
                <a:avLst/>
              </a:prstGeom>
              <a:solidFill>
                <a:srgbClr val="3366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Rectangle 105"/>
              <p:cNvSpPr>
                <a:spLocks noChangeAspect="1"/>
              </p:cNvSpPr>
              <p:nvPr/>
            </p:nvSpPr>
            <p:spPr>
              <a:xfrm>
                <a:off x="3560525" y="3791982"/>
                <a:ext cx="360000" cy="360000"/>
              </a:xfrm>
              <a:prstGeom prst="rect">
                <a:avLst/>
              </a:prstGeom>
              <a:solidFill>
                <a:srgbClr val="FFFF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Rectangle 106"/>
              <p:cNvSpPr>
                <a:spLocks noChangeAspect="1"/>
              </p:cNvSpPr>
              <p:nvPr/>
            </p:nvSpPr>
            <p:spPr>
              <a:xfrm>
                <a:off x="3920525" y="3791982"/>
                <a:ext cx="360000" cy="360000"/>
              </a:xfrm>
              <a:prstGeom prst="rect">
                <a:avLst/>
              </a:prstGeom>
              <a:solidFill>
                <a:srgbClr val="FF00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Rectangle 107"/>
              <p:cNvSpPr>
                <a:spLocks noChangeAspect="1"/>
              </p:cNvSpPr>
              <p:nvPr/>
            </p:nvSpPr>
            <p:spPr>
              <a:xfrm>
                <a:off x="4280525" y="3791982"/>
                <a:ext cx="360000" cy="360000"/>
              </a:xfrm>
              <a:prstGeom prst="rect">
                <a:avLst/>
              </a:prstGeom>
              <a:solidFill>
                <a:srgbClr val="FF66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Rectangle 108"/>
              <p:cNvSpPr>
                <a:spLocks noChangeAspect="1"/>
              </p:cNvSpPr>
              <p:nvPr/>
            </p:nvSpPr>
            <p:spPr>
              <a:xfrm>
                <a:off x="4640525" y="3791982"/>
                <a:ext cx="360000" cy="360000"/>
              </a:xfrm>
              <a:prstGeom prst="rect">
                <a:avLst/>
              </a:prstGeom>
              <a:solidFill>
                <a:srgbClr val="FF66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Rectangle 109"/>
              <p:cNvSpPr>
                <a:spLocks noChangeAspect="1"/>
              </p:cNvSpPr>
              <p:nvPr/>
            </p:nvSpPr>
            <p:spPr>
              <a:xfrm>
                <a:off x="5000525" y="3791982"/>
                <a:ext cx="360000" cy="360000"/>
              </a:xfrm>
              <a:prstGeom prst="rect">
                <a:avLst/>
              </a:prstGeom>
              <a:solidFill>
                <a:srgbClr val="FFFF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Rectangle 110"/>
              <p:cNvSpPr>
                <a:spLocks noChangeAspect="1"/>
              </p:cNvSpPr>
              <p:nvPr/>
            </p:nvSpPr>
            <p:spPr>
              <a:xfrm>
                <a:off x="5360525" y="3791982"/>
                <a:ext cx="360000" cy="360000"/>
              </a:xfrm>
              <a:prstGeom prst="rect">
                <a:avLst/>
              </a:prstGeom>
              <a:solidFill>
                <a:srgbClr val="00DF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Rectangle 111"/>
              <p:cNvSpPr>
                <a:spLocks noChangeAspect="1"/>
              </p:cNvSpPr>
              <p:nvPr/>
            </p:nvSpPr>
            <p:spPr>
              <a:xfrm>
                <a:off x="3560525" y="415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Rectangle 112"/>
              <p:cNvSpPr>
                <a:spLocks noChangeAspect="1"/>
              </p:cNvSpPr>
              <p:nvPr/>
            </p:nvSpPr>
            <p:spPr>
              <a:xfrm>
                <a:off x="3920525" y="4151982"/>
                <a:ext cx="360000" cy="360000"/>
              </a:xfrm>
              <a:prstGeom prst="rect">
                <a:avLst/>
              </a:prstGeom>
              <a:solidFill>
                <a:srgbClr val="3366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Rectangle 113"/>
              <p:cNvSpPr>
                <a:spLocks noChangeAspect="1"/>
              </p:cNvSpPr>
              <p:nvPr/>
            </p:nvSpPr>
            <p:spPr>
              <a:xfrm>
                <a:off x="4280525" y="4151982"/>
                <a:ext cx="360000" cy="360000"/>
              </a:xfrm>
              <a:prstGeom prst="rect">
                <a:avLst/>
              </a:prstGeom>
              <a:solidFill>
                <a:srgbClr val="3366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Rectangle 114"/>
              <p:cNvSpPr>
                <a:spLocks noChangeAspect="1"/>
              </p:cNvSpPr>
              <p:nvPr/>
            </p:nvSpPr>
            <p:spPr>
              <a:xfrm>
                <a:off x="4640525" y="4151982"/>
                <a:ext cx="360000" cy="360000"/>
              </a:xfrm>
              <a:prstGeom prst="rect">
                <a:avLst/>
              </a:prstGeom>
              <a:solidFill>
                <a:srgbClr val="3366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Rectangle 115"/>
              <p:cNvSpPr>
                <a:spLocks noChangeAspect="1"/>
              </p:cNvSpPr>
              <p:nvPr/>
            </p:nvSpPr>
            <p:spPr>
              <a:xfrm>
                <a:off x="5000525" y="4151982"/>
                <a:ext cx="360000" cy="360000"/>
              </a:xfrm>
              <a:prstGeom prst="rect">
                <a:avLst/>
              </a:prstGeom>
              <a:solidFill>
                <a:srgbClr val="0000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Rectangle 116"/>
              <p:cNvSpPr>
                <a:spLocks noChangeAspect="1"/>
              </p:cNvSpPr>
              <p:nvPr/>
            </p:nvSpPr>
            <p:spPr>
              <a:xfrm>
                <a:off x="5360525" y="4151982"/>
                <a:ext cx="360000" cy="360000"/>
              </a:xfrm>
              <a:prstGeom prst="rect">
                <a:avLst/>
              </a:prstGeom>
              <a:solidFill>
                <a:srgbClr val="3366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Rectangle 117"/>
              <p:cNvSpPr>
                <a:spLocks noChangeAspect="1"/>
              </p:cNvSpPr>
              <p:nvPr/>
            </p:nvSpPr>
            <p:spPr>
              <a:xfrm>
                <a:off x="1400525" y="45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Rectangle 118"/>
              <p:cNvSpPr>
                <a:spLocks noChangeAspect="1"/>
              </p:cNvSpPr>
              <p:nvPr/>
            </p:nvSpPr>
            <p:spPr>
              <a:xfrm>
                <a:off x="1760525" y="45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Rectangle 119"/>
              <p:cNvSpPr>
                <a:spLocks noChangeAspect="1"/>
              </p:cNvSpPr>
              <p:nvPr/>
            </p:nvSpPr>
            <p:spPr>
              <a:xfrm>
                <a:off x="2120525" y="45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Rectangle 120"/>
              <p:cNvSpPr>
                <a:spLocks noChangeAspect="1"/>
              </p:cNvSpPr>
              <p:nvPr/>
            </p:nvSpPr>
            <p:spPr>
              <a:xfrm>
                <a:off x="2480525" y="45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Rectangle 121"/>
              <p:cNvSpPr>
                <a:spLocks noChangeAspect="1"/>
              </p:cNvSpPr>
              <p:nvPr/>
            </p:nvSpPr>
            <p:spPr>
              <a:xfrm>
                <a:off x="2840525" y="45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Rectangle 122"/>
              <p:cNvSpPr>
                <a:spLocks noChangeAspect="1"/>
              </p:cNvSpPr>
              <p:nvPr/>
            </p:nvSpPr>
            <p:spPr>
              <a:xfrm>
                <a:off x="3200525" y="45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 name="Rectangle 123"/>
              <p:cNvSpPr>
                <a:spLocks noChangeAspect="1"/>
              </p:cNvSpPr>
              <p:nvPr/>
            </p:nvSpPr>
            <p:spPr>
              <a:xfrm>
                <a:off x="1400525" y="487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 name="Rectangle 124"/>
              <p:cNvSpPr>
                <a:spLocks noChangeAspect="1"/>
              </p:cNvSpPr>
              <p:nvPr/>
            </p:nvSpPr>
            <p:spPr>
              <a:xfrm>
                <a:off x="1760525" y="487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 name="Rectangle 125"/>
              <p:cNvSpPr>
                <a:spLocks noChangeAspect="1"/>
              </p:cNvSpPr>
              <p:nvPr/>
            </p:nvSpPr>
            <p:spPr>
              <a:xfrm>
                <a:off x="2120525" y="487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 name="Rectangle 126"/>
              <p:cNvSpPr>
                <a:spLocks noChangeAspect="1"/>
              </p:cNvSpPr>
              <p:nvPr/>
            </p:nvSpPr>
            <p:spPr>
              <a:xfrm>
                <a:off x="2480525" y="487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 name="Rectangle 127"/>
              <p:cNvSpPr>
                <a:spLocks noChangeAspect="1"/>
              </p:cNvSpPr>
              <p:nvPr/>
            </p:nvSpPr>
            <p:spPr>
              <a:xfrm>
                <a:off x="2840525" y="487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 name="Rectangle 128"/>
              <p:cNvSpPr>
                <a:spLocks noChangeAspect="1"/>
              </p:cNvSpPr>
              <p:nvPr/>
            </p:nvSpPr>
            <p:spPr>
              <a:xfrm>
                <a:off x="3200525" y="487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 name="Rectangle 129"/>
              <p:cNvSpPr>
                <a:spLocks noChangeAspect="1"/>
              </p:cNvSpPr>
              <p:nvPr/>
            </p:nvSpPr>
            <p:spPr>
              <a:xfrm>
                <a:off x="1400525" y="52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 name="Rectangle 130"/>
              <p:cNvSpPr>
                <a:spLocks noChangeAspect="1"/>
              </p:cNvSpPr>
              <p:nvPr/>
            </p:nvSpPr>
            <p:spPr>
              <a:xfrm>
                <a:off x="1760525" y="52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Rectangle 131"/>
              <p:cNvSpPr>
                <a:spLocks noChangeAspect="1"/>
              </p:cNvSpPr>
              <p:nvPr/>
            </p:nvSpPr>
            <p:spPr>
              <a:xfrm>
                <a:off x="2120525" y="52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 name="Rectangle 132"/>
              <p:cNvSpPr>
                <a:spLocks noChangeAspect="1"/>
              </p:cNvSpPr>
              <p:nvPr/>
            </p:nvSpPr>
            <p:spPr>
              <a:xfrm>
                <a:off x="2480525" y="52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4" name="Rectangle 133"/>
              <p:cNvSpPr>
                <a:spLocks noChangeAspect="1"/>
              </p:cNvSpPr>
              <p:nvPr/>
            </p:nvSpPr>
            <p:spPr>
              <a:xfrm>
                <a:off x="2840525" y="52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 name="Rectangle 134"/>
              <p:cNvSpPr>
                <a:spLocks noChangeAspect="1"/>
              </p:cNvSpPr>
              <p:nvPr/>
            </p:nvSpPr>
            <p:spPr>
              <a:xfrm>
                <a:off x="3200525" y="52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6" name="Rectangle 135"/>
              <p:cNvSpPr>
                <a:spLocks noChangeAspect="1"/>
              </p:cNvSpPr>
              <p:nvPr/>
            </p:nvSpPr>
            <p:spPr>
              <a:xfrm>
                <a:off x="1400525" y="55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7" name="Rectangle 136"/>
              <p:cNvSpPr>
                <a:spLocks noChangeAspect="1"/>
              </p:cNvSpPr>
              <p:nvPr/>
            </p:nvSpPr>
            <p:spPr>
              <a:xfrm>
                <a:off x="1760525" y="55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8" name="Rectangle 137"/>
              <p:cNvSpPr>
                <a:spLocks noChangeAspect="1"/>
              </p:cNvSpPr>
              <p:nvPr/>
            </p:nvSpPr>
            <p:spPr>
              <a:xfrm>
                <a:off x="2120525" y="55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9" name="Rectangle 138"/>
              <p:cNvSpPr>
                <a:spLocks noChangeAspect="1"/>
              </p:cNvSpPr>
              <p:nvPr/>
            </p:nvSpPr>
            <p:spPr>
              <a:xfrm>
                <a:off x="2480525" y="55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0" name="Rectangle 139"/>
              <p:cNvSpPr>
                <a:spLocks noChangeAspect="1"/>
              </p:cNvSpPr>
              <p:nvPr/>
            </p:nvSpPr>
            <p:spPr>
              <a:xfrm>
                <a:off x="2840525" y="55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1" name="Rectangle 140"/>
              <p:cNvSpPr>
                <a:spLocks noChangeAspect="1"/>
              </p:cNvSpPr>
              <p:nvPr/>
            </p:nvSpPr>
            <p:spPr>
              <a:xfrm>
                <a:off x="3200525" y="55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2" name="Rectangle 141"/>
              <p:cNvSpPr>
                <a:spLocks noChangeAspect="1"/>
              </p:cNvSpPr>
              <p:nvPr/>
            </p:nvSpPr>
            <p:spPr>
              <a:xfrm>
                <a:off x="3560525" y="45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3" name="Rectangle 142"/>
              <p:cNvSpPr>
                <a:spLocks noChangeAspect="1"/>
              </p:cNvSpPr>
              <p:nvPr/>
            </p:nvSpPr>
            <p:spPr>
              <a:xfrm>
                <a:off x="3920525" y="45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4" name="Rectangle 143"/>
              <p:cNvSpPr>
                <a:spLocks noChangeAspect="1"/>
              </p:cNvSpPr>
              <p:nvPr/>
            </p:nvSpPr>
            <p:spPr>
              <a:xfrm>
                <a:off x="4280525" y="45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5" name="Rectangle 144"/>
              <p:cNvSpPr>
                <a:spLocks noChangeAspect="1"/>
              </p:cNvSpPr>
              <p:nvPr/>
            </p:nvSpPr>
            <p:spPr>
              <a:xfrm>
                <a:off x="4640525" y="45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 name="Rectangle 145"/>
              <p:cNvSpPr>
                <a:spLocks noChangeAspect="1"/>
              </p:cNvSpPr>
              <p:nvPr/>
            </p:nvSpPr>
            <p:spPr>
              <a:xfrm>
                <a:off x="5000525" y="45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 name="Rectangle 146"/>
              <p:cNvSpPr>
                <a:spLocks noChangeAspect="1"/>
              </p:cNvSpPr>
              <p:nvPr/>
            </p:nvSpPr>
            <p:spPr>
              <a:xfrm>
                <a:off x="5360525" y="45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8" name="Rectangle 147"/>
              <p:cNvSpPr>
                <a:spLocks noChangeAspect="1"/>
              </p:cNvSpPr>
              <p:nvPr/>
            </p:nvSpPr>
            <p:spPr>
              <a:xfrm>
                <a:off x="3560525" y="487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9" name="Rectangle 148"/>
              <p:cNvSpPr>
                <a:spLocks noChangeAspect="1"/>
              </p:cNvSpPr>
              <p:nvPr/>
            </p:nvSpPr>
            <p:spPr>
              <a:xfrm>
                <a:off x="3920525" y="487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 name="Rectangle 149"/>
              <p:cNvSpPr>
                <a:spLocks noChangeAspect="1"/>
              </p:cNvSpPr>
              <p:nvPr/>
            </p:nvSpPr>
            <p:spPr>
              <a:xfrm>
                <a:off x="4280525" y="487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1" name="Rectangle 150"/>
              <p:cNvSpPr>
                <a:spLocks noChangeAspect="1"/>
              </p:cNvSpPr>
              <p:nvPr/>
            </p:nvSpPr>
            <p:spPr>
              <a:xfrm>
                <a:off x="4640525" y="487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Rectangle 151"/>
              <p:cNvSpPr>
                <a:spLocks noChangeAspect="1"/>
              </p:cNvSpPr>
              <p:nvPr/>
            </p:nvSpPr>
            <p:spPr>
              <a:xfrm>
                <a:off x="5000525" y="487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 name="Rectangle 152"/>
              <p:cNvSpPr>
                <a:spLocks noChangeAspect="1"/>
              </p:cNvSpPr>
              <p:nvPr/>
            </p:nvSpPr>
            <p:spPr>
              <a:xfrm>
                <a:off x="5360525" y="487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 name="Rectangle 153"/>
              <p:cNvSpPr>
                <a:spLocks noChangeAspect="1"/>
              </p:cNvSpPr>
              <p:nvPr/>
            </p:nvSpPr>
            <p:spPr>
              <a:xfrm>
                <a:off x="3560525" y="52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 name="Rectangle 154"/>
              <p:cNvSpPr>
                <a:spLocks noChangeAspect="1"/>
              </p:cNvSpPr>
              <p:nvPr/>
            </p:nvSpPr>
            <p:spPr>
              <a:xfrm>
                <a:off x="3920525" y="52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 name="Rectangle 155"/>
              <p:cNvSpPr>
                <a:spLocks noChangeAspect="1"/>
              </p:cNvSpPr>
              <p:nvPr/>
            </p:nvSpPr>
            <p:spPr>
              <a:xfrm>
                <a:off x="4280525" y="52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 name="Rectangle 156"/>
              <p:cNvSpPr>
                <a:spLocks noChangeAspect="1"/>
              </p:cNvSpPr>
              <p:nvPr/>
            </p:nvSpPr>
            <p:spPr>
              <a:xfrm>
                <a:off x="4640525" y="52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 name="Rectangle 157"/>
              <p:cNvSpPr>
                <a:spLocks noChangeAspect="1"/>
              </p:cNvSpPr>
              <p:nvPr/>
            </p:nvSpPr>
            <p:spPr>
              <a:xfrm>
                <a:off x="5000525" y="52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 name="Rectangle 158"/>
              <p:cNvSpPr>
                <a:spLocks noChangeAspect="1"/>
              </p:cNvSpPr>
              <p:nvPr/>
            </p:nvSpPr>
            <p:spPr>
              <a:xfrm>
                <a:off x="5360525" y="52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Rectangle 159"/>
              <p:cNvSpPr>
                <a:spLocks noChangeAspect="1"/>
              </p:cNvSpPr>
              <p:nvPr/>
            </p:nvSpPr>
            <p:spPr>
              <a:xfrm>
                <a:off x="3560525" y="55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 name="Rectangle 160"/>
              <p:cNvSpPr>
                <a:spLocks noChangeAspect="1"/>
              </p:cNvSpPr>
              <p:nvPr/>
            </p:nvSpPr>
            <p:spPr>
              <a:xfrm>
                <a:off x="3920525" y="55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 name="Rectangle 161"/>
              <p:cNvSpPr>
                <a:spLocks noChangeAspect="1"/>
              </p:cNvSpPr>
              <p:nvPr/>
            </p:nvSpPr>
            <p:spPr>
              <a:xfrm>
                <a:off x="4280525" y="55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 name="Rectangle 162"/>
              <p:cNvSpPr>
                <a:spLocks noChangeAspect="1"/>
              </p:cNvSpPr>
              <p:nvPr/>
            </p:nvSpPr>
            <p:spPr>
              <a:xfrm>
                <a:off x="4640525" y="55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 name="Rectangle 163"/>
              <p:cNvSpPr>
                <a:spLocks noChangeAspect="1"/>
              </p:cNvSpPr>
              <p:nvPr/>
            </p:nvSpPr>
            <p:spPr>
              <a:xfrm>
                <a:off x="5000525" y="55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 name="Rectangle 164"/>
              <p:cNvSpPr>
                <a:spLocks noChangeAspect="1"/>
              </p:cNvSpPr>
              <p:nvPr/>
            </p:nvSpPr>
            <p:spPr>
              <a:xfrm>
                <a:off x="5360525" y="55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Rectangle 165"/>
              <p:cNvSpPr>
                <a:spLocks noChangeAspect="1"/>
              </p:cNvSpPr>
              <p:nvPr/>
            </p:nvSpPr>
            <p:spPr>
              <a:xfrm>
                <a:off x="5726075" y="16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Rectangle 166"/>
              <p:cNvSpPr>
                <a:spLocks noChangeAspect="1"/>
              </p:cNvSpPr>
              <p:nvPr/>
            </p:nvSpPr>
            <p:spPr>
              <a:xfrm>
                <a:off x="6086075" y="16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Rectangle 167"/>
              <p:cNvSpPr>
                <a:spLocks noChangeAspect="1"/>
              </p:cNvSpPr>
              <p:nvPr/>
            </p:nvSpPr>
            <p:spPr>
              <a:xfrm>
                <a:off x="6446075" y="16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Rectangle 168"/>
              <p:cNvSpPr>
                <a:spLocks noChangeAspect="1"/>
              </p:cNvSpPr>
              <p:nvPr/>
            </p:nvSpPr>
            <p:spPr>
              <a:xfrm>
                <a:off x="6806075" y="16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Rectangle 169"/>
              <p:cNvSpPr>
                <a:spLocks noChangeAspect="1"/>
              </p:cNvSpPr>
              <p:nvPr/>
            </p:nvSpPr>
            <p:spPr>
              <a:xfrm>
                <a:off x="7166075" y="16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Rectangle 170"/>
              <p:cNvSpPr>
                <a:spLocks noChangeAspect="1"/>
              </p:cNvSpPr>
              <p:nvPr/>
            </p:nvSpPr>
            <p:spPr>
              <a:xfrm>
                <a:off x="7526075" y="16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Rectangle 171"/>
              <p:cNvSpPr>
                <a:spLocks noChangeAspect="1"/>
              </p:cNvSpPr>
              <p:nvPr/>
            </p:nvSpPr>
            <p:spPr>
              <a:xfrm>
                <a:off x="5726075" y="19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Rectangle 172"/>
              <p:cNvSpPr>
                <a:spLocks noChangeAspect="1"/>
              </p:cNvSpPr>
              <p:nvPr/>
            </p:nvSpPr>
            <p:spPr>
              <a:xfrm>
                <a:off x="6086075" y="19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4" name="Rectangle 173"/>
              <p:cNvSpPr>
                <a:spLocks noChangeAspect="1"/>
              </p:cNvSpPr>
              <p:nvPr/>
            </p:nvSpPr>
            <p:spPr>
              <a:xfrm>
                <a:off x="6446075" y="19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 name="Rectangle 174"/>
              <p:cNvSpPr>
                <a:spLocks noChangeAspect="1"/>
              </p:cNvSpPr>
              <p:nvPr/>
            </p:nvSpPr>
            <p:spPr>
              <a:xfrm>
                <a:off x="6806075" y="19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6" name="Rectangle 175"/>
              <p:cNvSpPr>
                <a:spLocks noChangeAspect="1"/>
              </p:cNvSpPr>
              <p:nvPr/>
            </p:nvSpPr>
            <p:spPr>
              <a:xfrm>
                <a:off x="7166075" y="19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 name="Rectangle 176"/>
              <p:cNvSpPr>
                <a:spLocks noChangeAspect="1"/>
              </p:cNvSpPr>
              <p:nvPr/>
            </p:nvSpPr>
            <p:spPr>
              <a:xfrm>
                <a:off x="7526075" y="19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 name="Rectangle 177"/>
              <p:cNvSpPr>
                <a:spLocks noChangeAspect="1"/>
              </p:cNvSpPr>
              <p:nvPr/>
            </p:nvSpPr>
            <p:spPr>
              <a:xfrm>
                <a:off x="5726075" y="235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 name="Rectangle 178"/>
              <p:cNvSpPr>
                <a:spLocks noChangeAspect="1"/>
              </p:cNvSpPr>
              <p:nvPr/>
            </p:nvSpPr>
            <p:spPr>
              <a:xfrm>
                <a:off x="6086075" y="235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 name="Rectangle 179"/>
              <p:cNvSpPr>
                <a:spLocks noChangeAspect="1"/>
              </p:cNvSpPr>
              <p:nvPr/>
            </p:nvSpPr>
            <p:spPr>
              <a:xfrm>
                <a:off x="6446075" y="235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 name="Rectangle 180"/>
              <p:cNvSpPr>
                <a:spLocks noChangeAspect="1"/>
              </p:cNvSpPr>
              <p:nvPr/>
            </p:nvSpPr>
            <p:spPr>
              <a:xfrm>
                <a:off x="6806075" y="235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 name="Rectangle 181"/>
              <p:cNvSpPr>
                <a:spLocks noChangeAspect="1"/>
              </p:cNvSpPr>
              <p:nvPr/>
            </p:nvSpPr>
            <p:spPr>
              <a:xfrm>
                <a:off x="7166075" y="235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3" name="Rectangle 182"/>
              <p:cNvSpPr>
                <a:spLocks noChangeAspect="1"/>
              </p:cNvSpPr>
              <p:nvPr/>
            </p:nvSpPr>
            <p:spPr>
              <a:xfrm>
                <a:off x="7526075" y="235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 name="Rectangle 183"/>
              <p:cNvSpPr>
                <a:spLocks noChangeAspect="1"/>
              </p:cNvSpPr>
              <p:nvPr/>
            </p:nvSpPr>
            <p:spPr>
              <a:xfrm>
                <a:off x="5726075" y="271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5" name="Rectangle 184"/>
              <p:cNvSpPr>
                <a:spLocks noChangeAspect="1"/>
              </p:cNvSpPr>
              <p:nvPr/>
            </p:nvSpPr>
            <p:spPr>
              <a:xfrm>
                <a:off x="6086075" y="271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6" name="Rectangle 185"/>
              <p:cNvSpPr>
                <a:spLocks noChangeAspect="1"/>
              </p:cNvSpPr>
              <p:nvPr/>
            </p:nvSpPr>
            <p:spPr>
              <a:xfrm>
                <a:off x="6446075" y="271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7" name="Rectangle 186"/>
              <p:cNvSpPr>
                <a:spLocks noChangeAspect="1"/>
              </p:cNvSpPr>
              <p:nvPr/>
            </p:nvSpPr>
            <p:spPr>
              <a:xfrm>
                <a:off x="6806075" y="271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8" name="Rectangle 187"/>
              <p:cNvSpPr>
                <a:spLocks noChangeAspect="1"/>
              </p:cNvSpPr>
              <p:nvPr/>
            </p:nvSpPr>
            <p:spPr>
              <a:xfrm>
                <a:off x="7166075" y="271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9" name="Rectangle 188"/>
              <p:cNvSpPr>
                <a:spLocks noChangeAspect="1"/>
              </p:cNvSpPr>
              <p:nvPr/>
            </p:nvSpPr>
            <p:spPr>
              <a:xfrm>
                <a:off x="7526075" y="271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0" name="Rectangle 189"/>
              <p:cNvSpPr>
                <a:spLocks noChangeAspect="1"/>
              </p:cNvSpPr>
              <p:nvPr/>
            </p:nvSpPr>
            <p:spPr>
              <a:xfrm>
                <a:off x="5726075" y="307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1" name="Rectangle 190"/>
              <p:cNvSpPr>
                <a:spLocks noChangeAspect="1"/>
              </p:cNvSpPr>
              <p:nvPr/>
            </p:nvSpPr>
            <p:spPr>
              <a:xfrm>
                <a:off x="6086075" y="307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2" name="Rectangle 191"/>
              <p:cNvSpPr>
                <a:spLocks noChangeAspect="1"/>
              </p:cNvSpPr>
              <p:nvPr/>
            </p:nvSpPr>
            <p:spPr>
              <a:xfrm>
                <a:off x="6446075" y="307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3" name="Rectangle 192"/>
              <p:cNvSpPr>
                <a:spLocks noChangeAspect="1"/>
              </p:cNvSpPr>
              <p:nvPr/>
            </p:nvSpPr>
            <p:spPr>
              <a:xfrm>
                <a:off x="6806075" y="307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4" name="Rectangle 193"/>
              <p:cNvSpPr>
                <a:spLocks noChangeAspect="1"/>
              </p:cNvSpPr>
              <p:nvPr/>
            </p:nvSpPr>
            <p:spPr>
              <a:xfrm>
                <a:off x="7166075" y="307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5" name="Rectangle 194"/>
              <p:cNvSpPr>
                <a:spLocks noChangeAspect="1"/>
              </p:cNvSpPr>
              <p:nvPr/>
            </p:nvSpPr>
            <p:spPr>
              <a:xfrm>
                <a:off x="7526075" y="307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6" name="Rectangle 195"/>
              <p:cNvSpPr>
                <a:spLocks noChangeAspect="1"/>
              </p:cNvSpPr>
              <p:nvPr/>
            </p:nvSpPr>
            <p:spPr>
              <a:xfrm>
                <a:off x="5726075" y="3431982"/>
                <a:ext cx="360000" cy="360000"/>
              </a:xfrm>
              <a:prstGeom prst="rect">
                <a:avLst/>
              </a:prstGeom>
              <a:solidFill>
                <a:srgbClr val="3366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7" name="Rectangle 196"/>
              <p:cNvSpPr>
                <a:spLocks noChangeAspect="1"/>
              </p:cNvSpPr>
              <p:nvPr/>
            </p:nvSpPr>
            <p:spPr>
              <a:xfrm>
                <a:off x="6086075" y="3431982"/>
                <a:ext cx="360000" cy="360000"/>
              </a:xfrm>
              <a:prstGeom prst="rect">
                <a:avLst/>
              </a:prstGeom>
              <a:solidFill>
                <a:srgbClr val="3366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8" name="Rectangle 197"/>
              <p:cNvSpPr>
                <a:spLocks noChangeAspect="1"/>
              </p:cNvSpPr>
              <p:nvPr/>
            </p:nvSpPr>
            <p:spPr>
              <a:xfrm>
                <a:off x="6446075" y="3431982"/>
                <a:ext cx="360000" cy="360000"/>
              </a:xfrm>
              <a:prstGeom prst="rect">
                <a:avLst/>
              </a:prstGeom>
              <a:solidFill>
                <a:srgbClr val="00DF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9" name="Rectangle 198"/>
              <p:cNvSpPr>
                <a:spLocks noChangeAspect="1"/>
              </p:cNvSpPr>
              <p:nvPr/>
            </p:nvSpPr>
            <p:spPr>
              <a:xfrm>
                <a:off x="6806075" y="3431982"/>
                <a:ext cx="360000" cy="360000"/>
              </a:xfrm>
              <a:prstGeom prst="rect">
                <a:avLst/>
              </a:prstGeom>
              <a:solidFill>
                <a:srgbClr val="00DF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0" name="Rectangle 199"/>
              <p:cNvSpPr>
                <a:spLocks noChangeAspect="1"/>
              </p:cNvSpPr>
              <p:nvPr/>
            </p:nvSpPr>
            <p:spPr>
              <a:xfrm>
                <a:off x="7166075" y="3431982"/>
                <a:ext cx="360000" cy="360000"/>
              </a:xfrm>
              <a:prstGeom prst="rect">
                <a:avLst/>
              </a:prstGeom>
              <a:solidFill>
                <a:srgbClr val="00DF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1" name="Rectangle 200"/>
              <p:cNvSpPr>
                <a:spLocks noChangeAspect="1"/>
              </p:cNvSpPr>
              <p:nvPr/>
            </p:nvSpPr>
            <p:spPr>
              <a:xfrm>
                <a:off x="7526075" y="3431982"/>
                <a:ext cx="360000" cy="360000"/>
              </a:xfrm>
              <a:prstGeom prst="rect">
                <a:avLst/>
              </a:prstGeom>
              <a:solidFill>
                <a:srgbClr val="00DF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2" name="Rectangle 201"/>
              <p:cNvSpPr>
                <a:spLocks noChangeAspect="1"/>
              </p:cNvSpPr>
              <p:nvPr/>
            </p:nvSpPr>
            <p:spPr>
              <a:xfrm>
                <a:off x="5726075" y="3791982"/>
                <a:ext cx="360000" cy="360000"/>
              </a:xfrm>
              <a:prstGeom prst="rect">
                <a:avLst/>
              </a:prstGeom>
              <a:solidFill>
                <a:srgbClr val="00DF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3" name="Rectangle 202"/>
              <p:cNvSpPr>
                <a:spLocks noChangeAspect="1"/>
              </p:cNvSpPr>
              <p:nvPr/>
            </p:nvSpPr>
            <p:spPr>
              <a:xfrm>
                <a:off x="6086075" y="3791982"/>
                <a:ext cx="360000" cy="360000"/>
              </a:xfrm>
              <a:prstGeom prst="rect">
                <a:avLst/>
              </a:prstGeom>
              <a:solidFill>
                <a:srgbClr val="FFFF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4" name="Rectangle 203"/>
              <p:cNvSpPr>
                <a:spLocks noChangeAspect="1"/>
              </p:cNvSpPr>
              <p:nvPr/>
            </p:nvSpPr>
            <p:spPr>
              <a:xfrm>
                <a:off x="6446075" y="3791982"/>
                <a:ext cx="360000" cy="360000"/>
              </a:xfrm>
              <a:prstGeom prst="rect">
                <a:avLst/>
              </a:prstGeom>
              <a:solidFill>
                <a:srgbClr val="FF66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5" name="Rectangle 204"/>
              <p:cNvSpPr>
                <a:spLocks noChangeAspect="1"/>
              </p:cNvSpPr>
              <p:nvPr/>
            </p:nvSpPr>
            <p:spPr>
              <a:xfrm>
                <a:off x="6806075" y="3791982"/>
                <a:ext cx="360000" cy="360000"/>
              </a:xfrm>
              <a:prstGeom prst="rect">
                <a:avLst/>
              </a:prstGeom>
              <a:solidFill>
                <a:srgbClr val="FF66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6" name="Rectangle 205"/>
              <p:cNvSpPr>
                <a:spLocks noChangeAspect="1"/>
              </p:cNvSpPr>
              <p:nvPr/>
            </p:nvSpPr>
            <p:spPr>
              <a:xfrm>
                <a:off x="7166075" y="3791982"/>
                <a:ext cx="360000" cy="360000"/>
              </a:xfrm>
              <a:prstGeom prst="rect">
                <a:avLst/>
              </a:prstGeom>
              <a:solidFill>
                <a:srgbClr val="FF66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7" name="Rectangle 206"/>
              <p:cNvSpPr>
                <a:spLocks noChangeAspect="1"/>
              </p:cNvSpPr>
              <p:nvPr/>
            </p:nvSpPr>
            <p:spPr>
              <a:xfrm>
                <a:off x="7526075" y="3791982"/>
                <a:ext cx="360000" cy="360000"/>
              </a:xfrm>
              <a:prstGeom prst="rect">
                <a:avLst/>
              </a:prstGeom>
              <a:solidFill>
                <a:srgbClr val="FF0000"/>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8" name="Rectangle 207"/>
              <p:cNvSpPr>
                <a:spLocks noChangeAspect="1"/>
              </p:cNvSpPr>
              <p:nvPr/>
            </p:nvSpPr>
            <p:spPr>
              <a:xfrm>
                <a:off x="5726075" y="4151982"/>
                <a:ext cx="360000" cy="360000"/>
              </a:xfrm>
              <a:prstGeom prst="rect">
                <a:avLst/>
              </a:prstGeom>
              <a:solidFill>
                <a:srgbClr val="0000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9" name="Rectangle 208"/>
              <p:cNvSpPr>
                <a:spLocks noChangeAspect="1"/>
              </p:cNvSpPr>
              <p:nvPr/>
            </p:nvSpPr>
            <p:spPr>
              <a:xfrm>
                <a:off x="6086075" y="4151982"/>
                <a:ext cx="360000" cy="360000"/>
              </a:xfrm>
              <a:prstGeom prst="rect">
                <a:avLst/>
              </a:prstGeom>
              <a:solidFill>
                <a:srgbClr val="0000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0" name="Rectangle 209"/>
              <p:cNvSpPr>
                <a:spLocks noChangeAspect="1"/>
              </p:cNvSpPr>
              <p:nvPr/>
            </p:nvSpPr>
            <p:spPr>
              <a:xfrm>
                <a:off x="6446075" y="4151982"/>
                <a:ext cx="360000" cy="360000"/>
              </a:xfrm>
              <a:prstGeom prst="rect">
                <a:avLst/>
              </a:prstGeom>
              <a:solidFill>
                <a:srgbClr val="3366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1" name="Rectangle 210"/>
              <p:cNvSpPr>
                <a:spLocks noChangeAspect="1"/>
              </p:cNvSpPr>
              <p:nvPr/>
            </p:nvSpPr>
            <p:spPr>
              <a:xfrm>
                <a:off x="6806075" y="4151982"/>
                <a:ext cx="360000" cy="360000"/>
              </a:xfrm>
              <a:prstGeom prst="rect">
                <a:avLst/>
              </a:prstGeom>
              <a:solidFill>
                <a:srgbClr val="3366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2" name="Rectangle 211"/>
              <p:cNvSpPr>
                <a:spLocks noChangeAspect="1"/>
              </p:cNvSpPr>
              <p:nvPr/>
            </p:nvSpPr>
            <p:spPr>
              <a:xfrm>
                <a:off x="7166075" y="4151982"/>
                <a:ext cx="360000" cy="360000"/>
              </a:xfrm>
              <a:prstGeom prst="rect">
                <a:avLst/>
              </a:prstGeom>
              <a:solidFill>
                <a:srgbClr val="3366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3" name="Rectangle 212"/>
              <p:cNvSpPr>
                <a:spLocks noChangeAspect="1"/>
              </p:cNvSpPr>
              <p:nvPr/>
            </p:nvSpPr>
            <p:spPr>
              <a:xfrm>
                <a:off x="7526075" y="4151982"/>
                <a:ext cx="360000" cy="360000"/>
              </a:xfrm>
              <a:prstGeom prst="rect">
                <a:avLst/>
              </a:prstGeom>
              <a:solidFill>
                <a:srgbClr val="3366F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4" name="Rectangle 213"/>
              <p:cNvSpPr>
                <a:spLocks noChangeAspect="1"/>
              </p:cNvSpPr>
              <p:nvPr/>
            </p:nvSpPr>
            <p:spPr>
              <a:xfrm>
                <a:off x="5726075" y="45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5" name="Rectangle 214"/>
              <p:cNvSpPr>
                <a:spLocks noChangeAspect="1"/>
              </p:cNvSpPr>
              <p:nvPr/>
            </p:nvSpPr>
            <p:spPr>
              <a:xfrm>
                <a:off x="6086075" y="45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6" name="Rectangle 215"/>
              <p:cNvSpPr>
                <a:spLocks noChangeAspect="1"/>
              </p:cNvSpPr>
              <p:nvPr/>
            </p:nvSpPr>
            <p:spPr>
              <a:xfrm>
                <a:off x="6446075" y="45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7" name="Rectangle 216"/>
              <p:cNvSpPr>
                <a:spLocks noChangeAspect="1"/>
              </p:cNvSpPr>
              <p:nvPr/>
            </p:nvSpPr>
            <p:spPr>
              <a:xfrm>
                <a:off x="6806075" y="45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8" name="Rectangle 217"/>
              <p:cNvSpPr>
                <a:spLocks noChangeAspect="1"/>
              </p:cNvSpPr>
              <p:nvPr/>
            </p:nvSpPr>
            <p:spPr>
              <a:xfrm>
                <a:off x="7166075" y="45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9" name="Rectangle 218"/>
              <p:cNvSpPr>
                <a:spLocks noChangeAspect="1"/>
              </p:cNvSpPr>
              <p:nvPr/>
            </p:nvSpPr>
            <p:spPr>
              <a:xfrm>
                <a:off x="7526075" y="451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0" name="Rectangle 219"/>
              <p:cNvSpPr>
                <a:spLocks noChangeAspect="1"/>
              </p:cNvSpPr>
              <p:nvPr/>
            </p:nvSpPr>
            <p:spPr>
              <a:xfrm>
                <a:off x="5726075" y="487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1" name="Rectangle 220"/>
              <p:cNvSpPr>
                <a:spLocks noChangeAspect="1"/>
              </p:cNvSpPr>
              <p:nvPr/>
            </p:nvSpPr>
            <p:spPr>
              <a:xfrm>
                <a:off x="6086075" y="487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2" name="Rectangle 221"/>
              <p:cNvSpPr>
                <a:spLocks noChangeAspect="1"/>
              </p:cNvSpPr>
              <p:nvPr/>
            </p:nvSpPr>
            <p:spPr>
              <a:xfrm>
                <a:off x="6446075" y="487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3" name="Rectangle 222"/>
              <p:cNvSpPr>
                <a:spLocks noChangeAspect="1"/>
              </p:cNvSpPr>
              <p:nvPr/>
            </p:nvSpPr>
            <p:spPr>
              <a:xfrm>
                <a:off x="6806075" y="487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4" name="Rectangle 223"/>
              <p:cNvSpPr>
                <a:spLocks noChangeAspect="1"/>
              </p:cNvSpPr>
              <p:nvPr/>
            </p:nvSpPr>
            <p:spPr>
              <a:xfrm>
                <a:off x="7166075" y="487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5" name="Rectangle 224"/>
              <p:cNvSpPr>
                <a:spLocks noChangeAspect="1"/>
              </p:cNvSpPr>
              <p:nvPr/>
            </p:nvSpPr>
            <p:spPr>
              <a:xfrm>
                <a:off x="7526075" y="4871982"/>
                <a:ext cx="360000" cy="360000"/>
              </a:xfrm>
              <a:prstGeom prst="rect">
                <a:avLst/>
              </a:prstGeom>
              <a:solidFill>
                <a:srgbClr val="BFBFBF"/>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 name="Rectangle 225"/>
              <p:cNvSpPr>
                <a:spLocks noChangeAspect="1"/>
              </p:cNvSpPr>
              <p:nvPr/>
            </p:nvSpPr>
            <p:spPr>
              <a:xfrm>
                <a:off x="5726075" y="52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7" name="Rectangle 226"/>
              <p:cNvSpPr>
                <a:spLocks noChangeAspect="1"/>
              </p:cNvSpPr>
              <p:nvPr/>
            </p:nvSpPr>
            <p:spPr>
              <a:xfrm>
                <a:off x="6086075" y="52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8" name="Rectangle 227"/>
              <p:cNvSpPr>
                <a:spLocks noChangeAspect="1"/>
              </p:cNvSpPr>
              <p:nvPr/>
            </p:nvSpPr>
            <p:spPr>
              <a:xfrm>
                <a:off x="6446075" y="52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9" name="Rectangle 228"/>
              <p:cNvSpPr>
                <a:spLocks noChangeAspect="1"/>
              </p:cNvSpPr>
              <p:nvPr/>
            </p:nvSpPr>
            <p:spPr>
              <a:xfrm>
                <a:off x="6806075" y="52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0" name="Rectangle 229"/>
              <p:cNvSpPr>
                <a:spLocks noChangeAspect="1"/>
              </p:cNvSpPr>
              <p:nvPr/>
            </p:nvSpPr>
            <p:spPr>
              <a:xfrm>
                <a:off x="7166075" y="52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1" name="Rectangle 230"/>
              <p:cNvSpPr>
                <a:spLocks noChangeAspect="1"/>
              </p:cNvSpPr>
              <p:nvPr/>
            </p:nvSpPr>
            <p:spPr>
              <a:xfrm>
                <a:off x="7526075" y="523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2" name="Rectangle 231"/>
              <p:cNvSpPr>
                <a:spLocks noChangeAspect="1"/>
              </p:cNvSpPr>
              <p:nvPr/>
            </p:nvSpPr>
            <p:spPr>
              <a:xfrm>
                <a:off x="5726075" y="55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3" name="Rectangle 232"/>
              <p:cNvSpPr>
                <a:spLocks noChangeAspect="1"/>
              </p:cNvSpPr>
              <p:nvPr/>
            </p:nvSpPr>
            <p:spPr>
              <a:xfrm>
                <a:off x="6086075" y="55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4" name="Rectangle 233"/>
              <p:cNvSpPr>
                <a:spLocks noChangeAspect="1"/>
              </p:cNvSpPr>
              <p:nvPr/>
            </p:nvSpPr>
            <p:spPr>
              <a:xfrm>
                <a:off x="6446075" y="55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5" name="Rectangle 234"/>
              <p:cNvSpPr>
                <a:spLocks noChangeAspect="1"/>
              </p:cNvSpPr>
              <p:nvPr/>
            </p:nvSpPr>
            <p:spPr>
              <a:xfrm>
                <a:off x="6806075" y="55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6" name="Rectangle 235"/>
              <p:cNvSpPr>
                <a:spLocks noChangeAspect="1"/>
              </p:cNvSpPr>
              <p:nvPr/>
            </p:nvSpPr>
            <p:spPr>
              <a:xfrm>
                <a:off x="7166075" y="55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7" name="Rectangle 236"/>
              <p:cNvSpPr>
                <a:spLocks noChangeAspect="1"/>
              </p:cNvSpPr>
              <p:nvPr/>
            </p:nvSpPr>
            <p:spPr>
              <a:xfrm>
                <a:off x="7526075" y="5591982"/>
                <a:ext cx="360000" cy="360000"/>
              </a:xfrm>
              <a:prstGeom prst="rect">
                <a:avLst/>
              </a:prstGeom>
              <a:solidFill>
                <a:schemeClr val="bg1">
                  <a:lumMod val="75000"/>
                </a:schemeClr>
              </a:solidFill>
              <a:ln w="10795" cap="flat" cmpd="sng" algn="ctr">
                <a:solidFill>
                  <a:srgbClr val="000000"/>
                </a:solidFill>
                <a:prstDash val="solid"/>
                <a:round/>
                <a:headEnd type="none" w="med" len="med"/>
                <a:tailEnd type="none" w="med" len="med"/>
              </a:ln>
              <a:sp3d z="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2" name="Connecteur droit 11"/>
            <p:cNvCxnSpPr/>
            <p:nvPr/>
          </p:nvCxnSpPr>
          <p:spPr>
            <a:xfrm flipV="1">
              <a:off x="6555465" y="3378820"/>
              <a:ext cx="3257608" cy="1257375"/>
            </a:xfrm>
            <a:prstGeom prst="line">
              <a:avLst/>
            </a:prstGeom>
            <a:ln w="571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Multiplication 12"/>
            <p:cNvSpPr>
              <a:spLocks noChangeAspect="1"/>
            </p:cNvSpPr>
            <p:nvPr/>
          </p:nvSpPr>
          <p:spPr>
            <a:xfrm>
              <a:off x="8845748" y="3524411"/>
              <a:ext cx="355410" cy="313276"/>
            </a:xfrm>
            <a:prstGeom prst="mathMultiply">
              <a:avLst/>
            </a:prstGeom>
            <a:solidFill>
              <a:srgbClr val="A6A6A6"/>
            </a:solidFill>
            <a:ln w="127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4" name="Multiplication 13"/>
            <p:cNvSpPr>
              <a:spLocks noChangeAspect="1"/>
            </p:cNvSpPr>
            <p:nvPr/>
          </p:nvSpPr>
          <p:spPr>
            <a:xfrm>
              <a:off x="8518789" y="3641342"/>
              <a:ext cx="355410" cy="313276"/>
            </a:xfrm>
            <a:prstGeom prst="mathMultiply">
              <a:avLst/>
            </a:prstGeom>
            <a:solidFill>
              <a:srgbClr val="A6A6A6"/>
            </a:solidFill>
            <a:ln w="127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 name="Multiplication 14"/>
            <p:cNvSpPr>
              <a:spLocks noChangeAspect="1"/>
            </p:cNvSpPr>
            <p:nvPr/>
          </p:nvSpPr>
          <p:spPr>
            <a:xfrm>
              <a:off x="7978225" y="3837686"/>
              <a:ext cx="355410" cy="313276"/>
            </a:xfrm>
            <a:prstGeom prst="mathMultiply">
              <a:avLst/>
            </a:prstGeom>
            <a:solidFill>
              <a:srgbClr val="A6A6A6"/>
            </a:solidFill>
            <a:ln w="127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16" name="Connecteur droit 15"/>
            <p:cNvCxnSpPr/>
            <p:nvPr/>
          </p:nvCxnSpPr>
          <p:spPr>
            <a:xfrm rot="5400000">
              <a:off x="7702063" y="4594558"/>
              <a:ext cx="911063" cy="1779"/>
            </a:xfrm>
            <a:prstGeom prst="line">
              <a:avLst/>
            </a:prstGeom>
            <a:ln w="2222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a:off x="8131188" y="4482006"/>
              <a:ext cx="1136167" cy="1779"/>
            </a:xfrm>
            <a:prstGeom prst="line">
              <a:avLst/>
            </a:prstGeom>
            <a:ln w="2222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rot="5400000">
              <a:off x="8394760" y="4425729"/>
              <a:ext cx="1248720" cy="1779"/>
            </a:xfrm>
            <a:prstGeom prst="line">
              <a:avLst/>
            </a:prstGeom>
            <a:ln w="2222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ZoneTexte 18"/>
            <p:cNvSpPr txBox="1"/>
            <p:nvPr/>
          </p:nvSpPr>
          <p:spPr>
            <a:xfrm>
              <a:off x="6300610" y="3704754"/>
              <a:ext cx="1795372" cy="404246"/>
            </a:xfrm>
            <a:prstGeom prst="rect">
              <a:avLst/>
            </a:prstGeom>
            <a:noFill/>
          </p:spPr>
          <p:txBody>
            <a:bodyPr wrap="none" rtlCol="0">
              <a:spAutoFit/>
            </a:bodyPr>
            <a:lstStyle/>
            <a:p>
              <a:r>
                <a:rPr lang="fr-FR" sz="1600" dirty="0">
                  <a:latin typeface="Times New Roman"/>
                  <a:cs typeface="Times New Roman"/>
                </a:rPr>
                <a:t>(x</a:t>
              </a:r>
              <a:r>
                <a:rPr lang="fr-FR" sz="1600" baseline="-25000" dirty="0">
                  <a:latin typeface="Times New Roman"/>
                  <a:cs typeface="Times New Roman"/>
                </a:rPr>
                <a:t>1</a:t>
              </a:r>
              <a:r>
                <a:rPr lang="fr-FR" sz="1600" dirty="0">
                  <a:latin typeface="Times New Roman"/>
                  <a:cs typeface="Times New Roman"/>
                </a:rPr>
                <a:t>,y</a:t>
              </a:r>
              <a:r>
                <a:rPr lang="fr-FR" sz="1600" baseline="-25000" dirty="0">
                  <a:latin typeface="Times New Roman"/>
                  <a:cs typeface="Times New Roman"/>
                </a:rPr>
                <a:t>1</a:t>
              </a:r>
              <a:r>
                <a:rPr lang="fr-FR" sz="1600" dirty="0">
                  <a:latin typeface="Times New Roman"/>
                  <a:cs typeface="Times New Roman"/>
                </a:rPr>
                <a:t>,z</a:t>
              </a:r>
              <a:r>
                <a:rPr lang="fr-FR" sz="1600" baseline="-25000" dirty="0">
                  <a:latin typeface="Times New Roman"/>
                  <a:cs typeface="Times New Roman"/>
                </a:rPr>
                <a:t>1</a:t>
              </a:r>
              <a:r>
                <a:rPr lang="fr-FR" sz="1600" dirty="0">
                  <a:latin typeface="Times New Roman"/>
                  <a:cs typeface="Times New Roman"/>
                </a:rPr>
                <a:t>,t</a:t>
              </a:r>
              <a:r>
                <a:rPr lang="fr-FR" sz="1600" baseline="-25000" dirty="0">
                  <a:latin typeface="Times New Roman"/>
                  <a:cs typeface="Times New Roman"/>
                </a:rPr>
                <a:t>1</a:t>
              </a:r>
              <a:r>
                <a:rPr lang="fr-FR" sz="1600" dirty="0">
                  <a:latin typeface="Times New Roman"/>
                  <a:cs typeface="Times New Roman"/>
                </a:rPr>
                <a:t>,</a:t>
              </a:r>
              <a:r>
                <a:rPr lang="fr-FR" sz="1600" dirty="0">
                  <a:latin typeface="Symbol" charset="2"/>
                  <a:cs typeface="Symbol" charset="2"/>
                </a:rPr>
                <a:t>D</a:t>
              </a:r>
              <a:r>
                <a:rPr lang="fr-FR" sz="1600" dirty="0">
                  <a:latin typeface="Times New Roman"/>
                  <a:cs typeface="Times New Roman"/>
                </a:rPr>
                <a:t>E</a:t>
              </a:r>
              <a:r>
                <a:rPr lang="fr-FR" sz="1600" baseline="-25000" dirty="0">
                  <a:latin typeface="Times New Roman"/>
                  <a:cs typeface="Times New Roman"/>
                </a:rPr>
                <a:t>1</a:t>
              </a:r>
              <a:r>
                <a:rPr lang="fr-FR" sz="1600" dirty="0">
                  <a:latin typeface="Times New Roman"/>
                  <a:cs typeface="Times New Roman"/>
                </a:rPr>
                <a:t>)</a:t>
              </a:r>
            </a:p>
          </p:txBody>
        </p:sp>
        <p:sp>
          <p:nvSpPr>
            <p:cNvPr id="20" name="Multiplication 19"/>
            <p:cNvSpPr>
              <a:spLocks noChangeAspect="1"/>
            </p:cNvSpPr>
            <p:nvPr/>
          </p:nvSpPr>
          <p:spPr>
            <a:xfrm>
              <a:off x="7167379" y="4177433"/>
              <a:ext cx="355410" cy="313276"/>
            </a:xfrm>
            <a:prstGeom prst="mathMultiply">
              <a:avLst/>
            </a:prstGeom>
            <a:solidFill>
              <a:schemeClr val="bg1">
                <a:lumMod val="65000"/>
              </a:schemeClr>
            </a:solidFill>
            <a:ln w="127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21" name="Connecteur droit 20"/>
            <p:cNvCxnSpPr/>
            <p:nvPr/>
          </p:nvCxnSpPr>
          <p:spPr>
            <a:xfrm rot="5400000">
              <a:off x="7064719" y="4763388"/>
              <a:ext cx="573401" cy="1779"/>
            </a:xfrm>
            <a:prstGeom prst="line">
              <a:avLst/>
            </a:prstGeom>
            <a:ln w="2222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3" name="Title 2"/>
          <p:cNvSpPr>
            <a:spLocks noGrp="1"/>
          </p:cNvSpPr>
          <p:nvPr>
            <p:ph type="title"/>
          </p:nvPr>
        </p:nvSpPr>
        <p:spPr>
          <a:xfrm>
            <a:off x="626327" y="336126"/>
            <a:ext cx="10368775" cy="1325563"/>
          </a:xfrm>
        </p:spPr>
        <p:txBody>
          <a:bodyPr>
            <a:normAutofit fontScale="90000"/>
          </a:bodyPr>
          <a:lstStyle/>
          <a:p>
            <a:r>
              <a:rPr lang="fr-FR" dirty="0"/>
              <a:t>Simulation of drift, amplification and </a:t>
            </a:r>
            <a:r>
              <a:rPr lang="fr-FR" dirty="0" err="1"/>
              <a:t>digitization</a:t>
            </a:r>
            <a:r>
              <a:rPr lang="fr-FR" dirty="0"/>
              <a:t> of </a:t>
            </a:r>
            <a:r>
              <a:rPr lang="fr-FR" dirty="0" err="1"/>
              <a:t>MPGDs</a:t>
            </a:r>
            <a:r>
              <a:rPr lang="fr-FR" dirty="0"/>
              <a:t/>
            </a:r>
            <a:br>
              <a:rPr lang="fr-FR" dirty="0"/>
            </a:br>
            <a:endParaRPr lang="en-US" dirty="0"/>
          </a:p>
        </p:txBody>
      </p:sp>
      <p:pic>
        <p:nvPicPr>
          <p:cNvPr id="246" name="Picture 2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6656" y="3475801"/>
            <a:ext cx="3946218" cy="2676170"/>
          </a:xfrm>
          <a:prstGeom prst="rect">
            <a:avLst/>
          </a:prstGeom>
        </p:spPr>
      </p:pic>
    </p:spTree>
    <p:extLst>
      <p:ext uri="{BB962C8B-B14F-4D97-AF65-F5344CB8AC3E}">
        <p14:creationId xmlns:p14="http://schemas.microsoft.com/office/powerpoint/2010/main" val="853938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083" y="89427"/>
            <a:ext cx="10515600" cy="1325563"/>
          </a:xfrm>
        </p:spPr>
        <p:txBody>
          <a:bodyPr/>
          <a:lstStyle/>
          <a:p>
            <a:r>
              <a:rPr lang="en-US" dirty="0" smtClean="0">
                <a:solidFill>
                  <a:srgbClr val="18453B"/>
                </a:solidFill>
                <a:latin typeface="Helvetica" panose="020B0604020202020204" pitchFamily="34" charset="0"/>
                <a:cs typeface="Helvetica" panose="020B0604020202020204" pitchFamily="34" charset="0"/>
              </a:rPr>
              <a:t>Considered Geometries</a:t>
            </a:r>
            <a:endParaRPr lang="en-US" dirty="0">
              <a:solidFill>
                <a:srgbClr val="18453B"/>
              </a:solidFill>
              <a:latin typeface="Helvetica" panose="020B0604020202020204" pitchFamily="34" charset="0"/>
              <a:cs typeface="Helvetica" panose="020B0604020202020204" pitchFamily="34" charset="0"/>
            </a:endParaRPr>
          </a:p>
        </p:txBody>
      </p:sp>
      <p:sp>
        <p:nvSpPr>
          <p:cNvPr id="3" name="Content Placeholder 2"/>
          <p:cNvSpPr txBox="1">
            <a:spLocks/>
          </p:cNvSpPr>
          <p:nvPr/>
        </p:nvSpPr>
        <p:spPr>
          <a:xfrm>
            <a:off x="524138" y="1279215"/>
            <a:ext cx="4569836" cy="43513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18453B"/>
                </a:solidFill>
                <a:latin typeface="Helvetica" panose="020B0604020202020204" pitchFamily="34" charset="0"/>
                <a:cs typeface="Helvetica" panose="020B0604020202020204" pitchFamily="34" charset="0"/>
              </a:rPr>
              <a:t>Box-shaped detector</a:t>
            </a:r>
          </a:p>
          <a:p>
            <a:r>
              <a:rPr lang="en-US" sz="2000" dirty="0">
                <a:solidFill>
                  <a:srgbClr val="18453B"/>
                </a:solidFill>
                <a:latin typeface="Helvetica" panose="020B0604020202020204" pitchFamily="34" charset="0"/>
                <a:cs typeface="Helvetica" panose="020B0604020202020204" pitchFamily="34" charset="0"/>
              </a:rPr>
              <a:t>120x120x180 mm</a:t>
            </a:r>
          </a:p>
          <a:p>
            <a:r>
              <a:rPr lang="en-US" sz="2000" dirty="0">
                <a:solidFill>
                  <a:srgbClr val="18453B"/>
                </a:solidFill>
                <a:latin typeface="Helvetica" panose="020B0604020202020204" pitchFamily="34" charset="0"/>
                <a:cs typeface="Helvetica" panose="020B0604020202020204" pitchFamily="34" charset="0"/>
              </a:rPr>
              <a:t>X and Y lengths defined to fit inside </a:t>
            </a:r>
            <a:r>
              <a:rPr lang="en-US" sz="2000" dirty="0" err="1">
                <a:solidFill>
                  <a:srgbClr val="18453B"/>
                </a:solidFill>
                <a:latin typeface="Helvetica" panose="020B0604020202020204" pitchFamily="34" charset="0"/>
                <a:cs typeface="Helvetica" panose="020B0604020202020204" pitchFamily="34" charset="0"/>
              </a:rPr>
              <a:t>SeGA</a:t>
            </a:r>
            <a:r>
              <a:rPr lang="en-US" sz="2000" dirty="0">
                <a:solidFill>
                  <a:srgbClr val="18453B"/>
                </a:solidFill>
                <a:latin typeface="Helvetica" panose="020B0604020202020204" pitchFamily="34" charset="0"/>
                <a:cs typeface="Helvetica" panose="020B0604020202020204" pitchFamily="34" charset="0"/>
              </a:rPr>
              <a:t> ring</a:t>
            </a:r>
          </a:p>
          <a:p>
            <a:r>
              <a:rPr lang="en-US" sz="2000" dirty="0">
                <a:solidFill>
                  <a:srgbClr val="18453B"/>
                </a:solidFill>
                <a:latin typeface="Helvetica" panose="020B0604020202020204" pitchFamily="34" charset="0"/>
                <a:cs typeface="Helvetica" panose="020B0604020202020204" pitchFamily="34" charset="0"/>
              </a:rPr>
              <a:t>Segmented rectangular pad plane (20x40 mm</a:t>
            </a:r>
            <a:r>
              <a:rPr lang="en-US" sz="2000" dirty="0" smtClean="0">
                <a:solidFill>
                  <a:srgbClr val="18453B"/>
                </a:solidFill>
                <a:latin typeface="Helvetica" panose="020B0604020202020204" pitchFamily="34" charset="0"/>
                <a:cs typeface="Helvetica" panose="020B0604020202020204" pitchFamily="34" charset="0"/>
              </a:rPr>
              <a:t>) parallel to the beam axis</a:t>
            </a:r>
            <a:endParaRPr lang="en-US" sz="2000" dirty="0">
              <a:solidFill>
                <a:srgbClr val="18453B"/>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622" y="3512634"/>
            <a:ext cx="3121375" cy="269859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0083" t="13964" r="15215" b="21762"/>
          <a:stretch/>
        </p:blipFill>
        <p:spPr>
          <a:xfrm>
            <a:off x="6329153" y="3233707"/>
            <a:ext cx="5290418" cy="2977522"/>
          </a:xfrm>
          <a:prstGeom prst="rect">
            <a:avLst/>
          </a:prstGeom>
        </p:spPr>
      </p:pic>
      <p:sp>
        <p:nvSpPr>
          <p:cNvPr id="10" name="Content Placeholder 2"/>
          <p:cNvSpPr txBox="1">
            <a:spLocks/>
          </p:cNvSpPr>
          <p:nvPr/>
        </p:nvSpPr>
        <p:spPr>
          <a:xfrm>
            <a:off x="6006215" y="1414990"/>
            <a:ext cx="5805372" cy="19898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18453B"/>
                </a:solidFill>
                <a:latin typeface="Helvetica" panose="020B0604020202020204" pitchFamily="34" charset="0"/>
                <a:cs typeface="Helvetica" panose="020B0604020202020204" pitchFamily="34" charset="0"/>
              </a:rPr>
              <a:t>Cylindrical detector</a:t>
            </a:r>
          </a:p>
          <a:p>
            <a:r>
              <a:rPr lang="en-US" sz="2000" b="1" dirty="0">
                <a:solidFill>
                  <a:srgbClr val="18453B"/>
                </a:solidFill>
                <a:latin typeface="Helvetica" panose="020B0604020202020204" pitchFamily="34" charset="0"/>
                <a:cs typeface="Helvetica" panose="020B0604020202020204" pitchFamily="34" charset="0"/>
                <a:sym typeface="Symbol" panose="05050102010706020507" pitchFamily="18" charset="2"/>
              </a:rPr>
              <a:t></a:t>
            </a:r>
            <a:r>
              <a:rPr lang="en-US" sz="2000" dirty="0">
                <a:solidFill>
                  <a:srgbClr val="18453B"/>
                </a:solidFill>
                <a:latin typeface="Helvetica" panose="020B0604020202020204" pitchFamily="34" charset="0"/>
                <a:cs typeface="Helvetica" panose="020B0604020202020204" pitchFamily="34" charset="0"/>
                <a:sym typeface="Symbol" panose="05050102010706020507" pitchFamily="18" charset="2"/>
              </a:rPr>
              <a:t> </a:t>
            </a:r>
            <a:r>
              <a:rPr lang="en-US" sz="2000" dirty="0">
                <a:solidFill>
                  <a:srgbClr val="18453B"/>
                </a:solidFill>
                <a:latin typeface="Helvetica" panose="020B0604020202020204" pitchFamily="34" charset="0"/>
                <a:cs typeface="Helvetica" panose="020B0604020202020204" pitchFamily="34" charset="0"/>
              </a:rPr>
              <a:t>180 mm x 200 mm length</a:t>
            </a:r>
          </a:p>
          <a:p>
            <a:r>
              <a:rPr lang="en-US" sz="2000" dirty="0">
                <a:solidFill>
                  <a:srgbClr val="18453B"/>
                </a:solidFill>
                <a:latin typeface="Helvetica" panose="020B0604020202020204" pitchFamily="34" charset="0"/>
                <a:cs typeface="Helvetica" panose="020B0604020202020204" pitchFamily="34" charset="0"/>
              </a:rPr>
              <a:t>Keeps the symmetry of </a:t>
            </a:r>
            <a:r>
              <a:rPr lang="en-US" sz="2000" dirty="0" err="1">
                <a:solidFill>
                  <a:srgbClr val="18453B"/>
                </a:solidFill>
                <a:latin typeface="Helvetica" panose="020B0604020202020204" pitchFamily="34" charset="0"/>
                <a:cs typeface="Helvetica" panose="020B0604020202020204" pitchFamily="34" charset="0"/>
              </a:rPr>
              <a:t>SeGA</a:t>
            </a:r>
            <a:r>
              <a:rPr lang="en-US" sz="2000" dirty="0">
                <a:solidFill>
                  <a:srgbClr val="18453B"/>
                </a:solidFill>
                <a:latin typeface="Helvetica" panose="020B0604020202020204" pitchFamily="34" charset="0"/>
                <a:cs typeface="Helvetica" panose="020B0604020202020204" pitchFamily="34" charset="0"/>
              </a:rPr>
              <a:t> array rings</a:t>
            </a:r>
          </a:p>
          <a:p>
            <a:r>
              <a:rPr lang="en-US" sz="2000" dirty="0">
                <a:solidFill>
                  <a:srgbClr val="18453B"/>
                </a:solidFill>
                <a:latin typeface="Helvetica" panose="020B0604020202020204" pitchFamily="34" charset="0"/>
                <a:cs typeface="Helvetica" panose="020B0604020202020204" pitchFamily="34" charset="0"/>
              </a:rPr>
              <a:t>Central pad (</a:t>
            </a:r>
            <a:r>
              <a:rPr lang="en-US" sz="2000" b="1" dirty="0">
                <a:solidFill>
                  <a:srgbClr val="18453B"/>
                </a:solidFill>
                <a:latin typeface="Helvetica" panose="020B0604020202020204" pitchFamily="34" charset="0"/>
                <a:cs typeface="Helvetica" panose="020B0604020202020204" pitchFamily="34" charset="0"/>
                <a:sym typeface="Symbol" panose="05050102010706020507" pitchFamily="18" charset="2"/>
              </a:rPr>
              <a:t></a:t>
            </a:r>
            <a:r>
              <a:rPr lang="en-US" sz="2000" dirty="0">
                <a:solidFill>
                  <a:srgbClr val="18453B"/>
                </a:solidFill>
                <a:latin typeface="Helvetica" panose="020B0604020202020204" pitchFamily="34" charset="0"/>
                <a:cs typeface="Helvetica" panose="020B0604020202020204" pitchFamily="34" charset="0"/>
                <a:sym typeface="Symbol" panose="05050102010706020507" pitchFamily="18" charset="2"/>
              </a:rPr>
              <a:t> </a:t>
            </a:r>
            <a:r>
              <a:rPr lang="en-US" sz="2000" dirty="0">
                <a:solidFill>
                  <a:srgbClr val="18453B"/>
                </a:solidFill>
                <a:latin typeface="Helvetica" panose="020B0604020202020204" pitchFamily="34" charset="0"/>
                <a:cs typeface="Helvetica" panose="020B0604020202020204" pitchFamily="34" charset="0"/>
              </a:rPr>
              <a:t>60 mm) + 4 sectors (</a:t>
            </a:r>
            <a:r>
              <a:rPr lang="en-US" sz="2000" dirty="0">
                <a:solidFill>
                  <a:srgbClr val="18453B"/>
                </a:solidFill>
                <a:latin typeface="Helvetica" panose="020B0604020202020204" pitchFamily="34" charset="0"/>
                <a:cs typeface="Helvetica" panose="020B0604020202020204" pitchFamily="34" charset="0"/>
                <a:sym typeface="Symbol" panose="05050102010706020507" pitchFamily="18" charset="2"/>
              </a:rPr>
              <a:t>120 mm</a:t>
            </a:r>
            <a:r>
              <a:rPr lang="en-US" sz="2000" dirty="0" smtClean="0">
                <a:solidFill>
                  <a:srgbClr val="18453B"/>
                </a:solidFill>
                <a:latin typeface="Helvetica" panose="020B0604020202020204" pitchFamily="34" charset="0"/>
                <a:cs typeface="Helvetica" panose="020B0604020202020204" pitchFamily="34" charset="0"/>
              </a:rPr>
              <a:t>), perpendicular to the beam axis</a:t>
            </a:r>
            <a:endParaRPr lang="en-US" sz="2000" dirty="0">
              <a:solidFill>
                <a:srgbClr val="18453B"/>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01994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69" y="988789"/>
            <a:ext cx="4501600" cy="2887503"/>
          </a:xfrm>
          <a:prstGeom prst="rect">
            <a:avLst/>
          </a:prstGeom>
        </p:spPr>
      </p:pic>
      <p:sp>
        <p:nvSpPr>
          <p:cNvPr id="19" name="Title 18"/>
          <p:cNvSpPr>
            <a:spLocks noGrp="1"/>
          </p:cNvSpPr>
          <p:nvPr>
            <p:ph type="title"/>
          </p:nvPr>
        </p:nvSpPr>
        <p:spPr>
          <a:xfrm>
            <a:off x="470210" y="-15159"/>
            <a:ext cx="10515600" cy="1325563"/>
          </a:xfrm>
        </p:spPr>
        <p:txBody>
          <a:bodyPr/>
          <a:lstStyle/>
          <a:p>
            <a:r>
              <a:rPr lang="en-US" dirty="0" smtClean="0">
                <a:solidFill>
                  <a:srgbClr val="18453B"/>
                </a:solidFill>
                <a:latin typeface="Helvetica" panose="020B0604020202020204" pitchFamily="34" charset="0"/>
                <a:cs typeface="Helvetica" panose="020B0604020202020204" pitchFamily="34" charset="0"/>
              </a:rPr>
              <a:t>Box Geometry</a:t>
            </a:r>
            <a:endParaRPr lang="en-US" dirty="0">
              <a:solidFill>
                <a:srgbClr val="18453B"/>
              </a:solidFill>
              <a:latin typeface="Helvetica" panose="020B0604020202020204" pitchFamily="34" charset="0"/>
              <a:cs typeface="Helvetica" panose="020B0604020202020204" pitchFamily="34" charset="0"/>
            </a:endParaRPr>
          </a:p>
        </p:txBody>
      </p:sp>
      <p:sp>
        <p:nvSpPr>
          <p:cNvPr id="21" name="TextBox 20"/>
          <p:cNvSpPr txBox="1"/>
          <p:nvPr/>
        </p:nvSpPr>
        <p:spPr>
          <a:xfrm>
            <a:off x="2723641" y="1733645"/>
            <a:ext cx="306494" cy="369332"/>
          </a:xfrm>
          <a:prstGeom prst="rect">
            <a:avLst/>
          </a:prstGeom>
          <a:noFill/>
        </p:spPr>
        <p:txBody>
          <a:bodyPr wrap="none" rtlCol="0">
            <a:spAutoFit/>
          </a:bodyPr>
          <a:lstStyle/>
          <a:p>
            <a:r>
              <a:rPr lang="en-US" dirty="0" smtClean="0"/>
              <a:t>p</a:t>
            </a:r>
            <a:endParaRPr lang="en-US" dirty="0"/>
          </a:p>
        </p:txBody>
      </p:sp>
      <p:sp>
        <p:nvSpPr>
          <p:cNvPr id="22" name="TextBox 21"/>
          <p:cNvSpPr txBox="1"/>
          <p:nvPr/>
        </p:nvSpPr>
        <p:spPr>
          <a:xfrm>
            <a:off x="3030135" y="2652832"/>
            <a:ext cx="311304" cy="369332"/>
          </a:xfrm>
          <a:prstGeom prst="rect">
            <a:avLst/>
          </a:prstGeom>
          <a:noFill/>
        </p:spPr>
        <p:txBody>
          <a:bodyPr wrap="none" rtlCol="0">
            <a:spAutoFit/>
          </a:bodyPr>
          <a:lstStyle/>
          <a:p>
            <a:r>
              <a:rPr lang="en-US" dirty="0" smtClean="0">
                <a:solidFill>
                  <a:srgbClr val="00FFFF"/>
                </a:solidFill>
                <a:latin typeface="Symbol" panose="05050102010706020507" pitchFamily="18" charset="2"/>
              </a:rPr>
              <a:t>b</a:t>
            </a:r>
            <a:endParaRPr lang="en-US" dirty="0">
              <a:solidFill>
                <a:srgbClr val="00FFFF"/>
              </a:solidFill>
              <a:latin typeface="Symbol" panose="05050102010706020507" pitchFamily="18" charset="2"/>
            </a:endParaRPr>
          </a:p>
        </p:txBody>
      </p:sp>
      <p:sp>
        <p:nvSpPr>
          <p:cNvPr id="52" name="Content Placeholder 2"/>
          <p:cNvSpPr txBox="1">
            <a:spLocks/>
          </p:cNvSpPr>
          <p:nvPr/>
        </p:nvSpPr>
        <p:spPr>
          <a:xfrm>
            <a:off x="769982" y="4709139"/>
            <a:ext cx="4387184" cy="8516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18453B"/>
                </a:solidFill>
              </a:rPr>
              <a:t>Beta contribution lower than </a:t>
            </a:r>
            <a:r>
              <a:rPr lang="en-US" sz="2000" dirty="0" smtClean="0">
                <a:solidFill>
                  <a:srgbClr val="18453B"/>
                </a:solidFill>
              </a:rPr>
              <a:t>150 </a:t>
            </a:r>
            <a:r>
              <a:rPr lang="en-US" sz="2000" dirty="0" err="1" smtClean="0">
                <a:solidFill>
                  <a:srgbClr val="18453B"/>
                </a:solidFill>
              </a:rPr>
              <a:t>keV</a:t>
            </a:r>
            <a:endParaRPr lang="en-US" sz="2000" dirty="0" smtClean="0">
              <a:solidFill>
                <a:srgbClr val="18453B"/>
              </a:solidFill>
            </a:endParaRPr>
          </a:p>
          <a:p>
            <a:r>
              <a:rPr lang="en-US" sz="2000" dirty="0">
                <a:solidFill>
                  <a:srgbClr val="18453B"/>
                </a:solidFill>
              </a:rPr>
              <a:t>Resolution  </a:t>
            </a:r>
            <a:r>
              <a:rPr lang="en-US" sz="2000" dirty="0" smtClean="0">
                <a:solidFill>
                  <a:srgbClr val="18453B"/>
                </a:solidFill>
                <a:sym typeface="Symbol" panose="05050102010706020507" pitchFamily="18" charset="2"/>
              </a:rPr>
              <a:t>7% </a:t>
            </a:r>
            <a:r>
              <a:rPr lang="en-US" sz="2000" dirty="0">
                <a:solidFill>
                  <a:srgbClr val="18453B"/>
                </a:solidFill>
                <a:sym typeface="Symbol" panose="05050102010706020507" pitchFamily="18" charset="2"/>
              </a:rPr>
              <a:t>FWHM at 200 </a:t>
            </a:r>
            <a:r>
              <a:rPr lang="en-US" sz="2000" dirty="0" err="1">
                <a:solidFill>
                  <a:srgbClr val="18453B"/>
                </a:solidFill>
                <a:sym typeface="Symbol" panose="05050102010706020507" pitchFamily="18" charset="2"/>
              </a:rPr>
              <a:t>keV</a:t>
            </a:r>
            <a:endParaRPr lang="en-US" sz="2000" dirty="0">
              <a:solidFill>
                <a:srgbClr val="18453B"/>
              </a:solidFill>
            </a:endParaRPr>
          </a:p>
          <a:p>
            <a:endParaRPr lang="en-US" sz="2000" dirty="0" smtClean="0">
              <a:solidFill>
                <a:srgbClr val="18453B"/>
              </a:solidFill>
            </a:endParaRPr>
          </a:p>
          <a:p>
            <a:endParaRPr lang="en-US" sz="2000" dirty="0">
              <a:solidFill>
                <a:srgbClr val="18453B"/>
              </a:solidFill>
            </a:endParaRP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166" y="774263"/>
            <a:ext cx="6882630" cy="4667531"/>
          </a:xfrm>
          <a:prstGeom prst="rect">
            <a:avLst/>
          </a:prstGeom>
        </p:spPr>
      </p:pic>
      <p:sp>
        <p:nvSpPr>
          <p:cNvPr id="8" name="TextBox 7"/>
          <p:cNvSpPr txBox="1"/>
          <p:nvPr/>
        </p:nvSpPr>
        <p:spPr>
          <a:xfrm>
            <a:off x="10216222" y="1314869"/>
            <a:ext cx="1177303" cy="923330"/>
          </a:xfrm>
          <a:prstGeom prst="rect">
            <a:avLst/>
          </a:prstGeom>
          <a:noFill/>
        </p:spPr>
        <p:txBody>
          <a:bodyPr wrap="square" rtlCol="0">
            <a:spAutoFit/>
          </a:bodyPr>
          <a:lstStyle/>
          <a:p>
            <a:r>
              <a:rPr lang="en-US" dirty="0">
                <a:solidFill>
                  <a:srgbClr val="002060"/>
                </a:solidFill>
              </a:rPr>
              <a:t>All</a:t>
            </a:r>
          </a:p>
          <a:p>
            <a:r>
              <a:rPr lang="en-US" dirty="0">
                <a:solidFill>
                  <a:srgbClr val="FF0000"/>
                </a:solidFill>
              </a:rPr>
              <a:t>Protons</a:t>
            </a:r>
          </a:p>
          <a:p>
            <a:r>
              <a:rPr lang="en-US" dirty="0">
                <a:solidFill>
                  <a:srgbClr val="00FF00"/>
                </a:solidFill>
              </a:rPr>
              <a:t>Betas</a:t>
            </a:r>
          </a:p>
        </p:txBody>
      </p:sp>
      <p:sp>
        <p:nvSpPr>
          <p:cNvPr id="54" name="TextBox 53"/>
          <p:cNvSpPr txBox="1"/>
          <p:nvPr/>
        </p:nvSpPr>
        <p:spPr>
          <a:xfrm>
            <a:off x="1015481" y="3995260"/>
            <a:ext cx="3416320" cy="369332"/>
          </a:xfrm>
          <a:prstGeom prst="rect">
            <a:avLst/>
          </a:prstGeom>
          <a:noFill/>
        </p:spPr>
        <p:txBody>
          <a:bodyPr wrap="none" rtlCol="0">
            <a:spAutoFit/>
          </a:bodyPr>
          <a:lstStyle/>
          <a:p>
            <a:r>
              <a:rPr lang="en-US" baseline="30000" dirty="0" smtClean="0">
                <a:solidFill>
                  <a:srgbClr val="18453B"/>
                </a:solidFill>
                <a:latin typeface="Helvetica" panose="020B0604020202020204" pitchFamily="34" charset="0"/>
                <a:cs typeface="Helvetica" panose="020B0604020202020204" pitchFamily="34" charset="0"/>
              </a:rPr>
              <a:t>23</a:t>
            </a:r>
            <a:r>
              <a:rPr lang="en-US" dirty="0" smtClean="0">
                <a:solidFill>
                  <a:srgbClr val="18453B"/>
                </a:solidFill>
                <a:latin typeface="Helvetica" panose="020B0604020202020204" pitchFamily="34" charset="0"/>
                <a:cs typeface="Helvetica" panose="020B0604020202020204" pitchFamily="34" charset="0"/>
              </a:rPr>
              <a:t>Al </a:t>
            </a:r>
            <a:r>
              <a:rPr lang="en-US" dirty="0" smtClean="0">
                <a:solidFill>
                  <a:srgbClr val="18453B"/>
                </a:solidFill>
                <a:latin typeface="Symbol" panose="05050102010706020507" pitchFamily="18" charset="2"/>
                <a:cs typeface="Helvetica" panose="020B0604020202020204" pitchFamily="34" charset="0"/>
              </a:rPr>
              <a:t>b</a:t>
            </a:r>
            <a:r>
              <a:rPr lang="en-US" dirty="0" smtClean="0">
                <a:solidFill>
                  <a:srgbClr val="18453B"/>
                </a:solidFill>
                <a:latin typeface="Helvetica" panose="020B0604020202020204" pitchFamily="34" charset="0"/>
                <a:cs typeface="Helvetica" panose="020B0604020202020204" pitchFamily="34" charset="0"/>
              </a:rPr>
              <a:t>-delayed proton emission</a:t>
            </a:r>
            <a:endParaRPr lang="en-US" dirty="0">
              <a:solidFill>
                <a:srgbClr val="18453B"/>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14015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577" y="836677"/>
            <a:ext cx="4211228" cy="3244669"/>
          </a:xfrm>
          <a:prstGeom prst="rect">
            <a:avLst/>
          </a:prstGeom>
        </p:spPr>
      </p:pic>
      <p:sp>
        <p:nvSpPr>
          <p:cNvPr id="20" name="TextBox 19"/>
          <p:cNvSpPr txBox="1"/>
          <p:nvPr/>
        </p:nvSpPr>
        <p:spPr>
          <a:xfrm>
            <a:off x="2837330" y="1361289"/>
            <a:ext cx="311304" cy="369332"/>
          </a:xfrm>
          <a:prstGeom prst="rect">
            <a:avLst/>
          </a:prstGeom>
          <a:noFill/>
        </p:spPr>
        <p:txBody>
          <a:bodyPr wrap="none" rtlCol="0">
            <a:spAutoFit/>
          </a:bodyPr>
          <a:lstStyle/>
          <a:p>
            <a:r>
              <a:rPr lang="en-US" dirty="0" smtClean="0">
                <a:solidFill>
                  <a:srgbClr val="00FFFF"/>
                </a:solidFill>
                <a:latin typeface="Symbol" panose="05050102010706020507" pitchFamily="18" charset="2"/>
              </a:rPr>
              <a:t>b</a:t>
            </a:r>
            <a:endParaRPr lang="en-US" dirty="0">
              <a:solidFill>
                <a:srgbClr val="00FFFF"/>
              </a:solidFill>
              <a:latin typeface="Symbol" panose="05050102010706020507" pitchFamily="18" charset="2"/>
            </a:endParaRPr>
          </a:p>
        </p:txBody>
      </p:sp>
      <p:sp>
        <p:nvSpPr>
          <p:cNvPr id="24" name="TextBox 23"/>
          <p:cNvSpPr txBox="1"/>
          <p:nvPr/>
        </p:nvSpPr>
        <p:spPr>
          <a:xfrm>
            <a:off x="2299653" y="1822954"/>
            <a:ext cx="306494" cy="369332"/>
          </a:xfrm>
          <a:prstGeom prst="rect">
            <a:avLst/>
          </a:prstGeom>
          <a:noFill/>
        </p:spPr>
        <p:txBody>
          <a:bodyPr wrap="none" rtlCol="0">
            <a:spAutoFit/>
          </a:bodyPr>
          <a:lstStyle/>
          <a:p>
            <a:r>
              <a:rPr lang="en-US" dirty="0" smtClean="0"/>
              <a:t>p</a:t>
            </a:r>
            <a:endParaRPr lang="en-US" dirty="0"/>
          </a:p>
        </p:txBody>
      </p:sp>
      <p:sp>
        <p:nvSpPr>
          <p:cNvPr id="62" name="Content Placeholder 2"/>
          <p:cNvSpPr txBox="1">
            <a:spLocks/>
          </p:cNvSpPr>
          <p:nvPr/>
        </p:nvSpPr>
        <p:spPr>
          <a:xfrm>
            <a:off x="769982" y="4462750"/>
            <a:ext cx="4387184" cy="7939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18453B"/>
                </a:solidFill>
              </a:rPr>
              <a:t>Beta contribution lower than </a:t>
            </a:r>
            <a:r>
              <a:rPr lang="en-US" sz="2000" dirty="0" smtClean="0">
                <a:solidFill>
                  <a:srgbClr val="18453B"/>
                </a:solidFill>
              </a:rPr>
              <a:t>150 </a:t>
            </a:r>
            <a:r>
              <a:rPr lang="en-US" sz="2000" dirty="0" err="1" smtClean="0">
                <a:solidFill>
                  <a:srgbClr val="18453B"/>
                </a:solidFill>
              </a:rPr>
              <a:t>keV</a:t>
            </a:r>
            <a:endParaRPr lang="en-US" sz="2000" dirty="0" smtClean="0">
              <a:solidFill>
                <a:srgbClr val="18453B"/>
              </a:solidFill>
            </a:endParaRPr>
          </a:p>
          <a:p>
            <a:r>
              <a:rPr lang="en-US" sz="2000" dirty="0" smtClean="0">
                <a:solidFill>
                  <a:srgbClr val="18453B"/>
                </a:solidFill>
              </a:rPr>
              <a:t>Resolution  </a:t>
            </a:r>
            <a:r>
              <a:rPr lang="en-US" sz="2000" dirty="0" smtClean="0">
                <a:solidFill>
                  <a:srgbClr val="18453B"/>
                </a:solidFill>
                <a:sym typeface="Symbol" panose="05050102010706020507" pitchFamily="18" charset="2"/>
              </a:rPr>
              <a:t>6.5% FWHM at 200 </a:t>
            </a:r>
            <a:r>
              <a:rPr lang="en-US" sz="2000" dirty="0" err="1" smtClean="0">
                <a:solidFill>
                  <a:srgbClr val="18453B"/>
                </a:solidFill>
                <a:sym typeface="Symbol" panose="05050102010706020507" pitchFamily="18" charset="2"/>
              </a:rPr>
              <a:t>keV</a:t>
            </a:r>
            <a:endParaRPr lang="en-US" sz="2000" dirty="0">
              <a:solidFill>
                <a:srgbClr val="18453B"/>
              </a:solidFill>
            </a:endParaRPr>
          </a:p>
        </p:txBody>
      </p:sp>
      <p:pic>
        <p:nvPicPr>
          <p:cNvPr id="63" name="Picture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166" y="836677"/>
            <a:ext cx="7029450" cy="4705350"/>
          </a:xfrm>
          <a:prstGeom prst="rect">
            <a:avLst/>
          </a:prstGeom>
        </p:spPr>
      </p:pic>
      <p:sp>
        <p:nvSpPr>
          <p:cNvPr id="8" name="TextBox 7"/>
          <p:cNvSpPr txBox="1"/>
          <p:nvPr/>
        </p:nvSpPr>
        <p:spPr>
          <a:xfrm>
            <a:off x="10565699" y="1268956"/>
            <a:ext cx="1371482" cy="923330"/>
          </a:xfrm>
          <a:prstGeom prst="rect">
            <a:avLst/>
          </a:prstGeom>
          <a:noFill/>
        </p:spPr>
        <p:txBody>
          <a:bodyPr wrap="square" rtlCol="0">
            <a:spAutoFit/>
          </a:bodyPr>
          <a:lstStyle/>
          <a:p>
            <a:r>
              <a:rPr lang="en-US" dirty="0">
                <a:solidFill>
                  <a:srgbClr val="002060"/>
                </a:solidFill>
              </a:rPr>
              <a:t>All</a:t>
            </a:r>
          </a:p>
          <a:p>
            <a:r>
              <a:rPr lang="en-US" dirty="0">
                <a:solidFill>
                  <a:srgbClr val="FF0000"/>
                </a:solidFill>
              </a:rPr>
              <a:t>Protons</a:t>
            </a:r>
          </a:p>
          <a:p>
            <a:r>
              <a:rPr lang="en-US" dirty="0">
                <a:solidFill>
                  <a:srgbClr val="00FF00"/>
                </a:solidFill>
              </a:rPr>
              <a:t>Betas</a:t>
            </a:r>
          </a:p>
        </p:txBody>
      </p:sp>
      <p:sp>
        <p:nvSpPr>
          <p:cNvPr id="64" name="TextBox 63"/>
          <p:cNvSpPr txBox="1"/>
          <p:nvPr/>
        </p:nvSpPr>
        <p:spPr>
          <a:xfrm>
            <a:off x="1015481" y="3995260"/>
            <a:ext cx="3416320" cy="369332"/>
          </a:xfrm>
          <a:prstGeom prst="rect">
            <a:avLst/>
          </a:prstGeom>
          <a:noFill/>
        </p:spPr>
        <p:txBody>
          <a:bodyPr wrap="none" rtlCol="0">
            <a:spAutoFit/>
          </a:bodyPr>
          <a:lstStyle/>
          <a:p>
            <a:r>
              <a:rPr lang="en-US" baseline="30000" dirty="0" smtClean="0">
                <a:solidFill>
                  <a:srgbClr val="18453B"/>
                </a:solidFill>
                <a:latin typeface="Helvetica" panose="020B0604020202020204" pitchFamily="34" charset="0"/>
                <a:cs typeface="Helvetica" panose="020B0604020202020204" pitchFamily="34" charset="0"/>
              </a:rPr>
              <a:t>23</a:t>
            </a:r>
            <a:r>
              <a:rPr lang="en-US" dirty="0" smtClean="0">
                <a:solidFill>
                  <a:srgbClr val="18453B"/>
                </a:solidFill>
                <a:latin typeface="Helvetica" panose="020B0604020202020204" pitchFamily="34" charset="0"/>
                <a:cs typeface="Helvetica" panose="020B0604020202020204" pitchFamily="34" charset="0"/>
              </a:rPr>
              <a:t>Al </a:t>
            </a:r>
            <a:r>
              <a:rPr lang="en-US" dirty="0" smtClean="0">
                <a:solidFill>
                  <a:srgbClr val="18453B"/>
                </a:solidFill>
                <a:latin typeface="Symbol" panose="05050102010706020507" pitchFamily="18" charset="2"/>
                <a:cs typeface="Helvetica" panose="020B0604020202020204" pitchFamily="34" charset="0"/>
              </a:rPr>
              <a:t>b</a:t>
            </a:r>
            <a:r>
              <a:rPr lang="en-US" dirty="0" smtClean="0">
                <a:solidFill>
                  <a:srgbClr val="18453B"/>
                </a:solidFill>
                <a:latin typeface="Helvetica" panose="020B0604020202020204" pitchFamily="34" charset="0"/>
                <a:cs typeface="Helvetica" panose="020B0604020202020204" pitchFamily="34" charset="0"/>
              </a:rPr>
              <a:t>-delayed proton emission</a:t>
            </a:r>
            <a:endParaRPr lang="en-US" dirty="0">
              <a:solidFill>
                <a:srgbClr val="18453B"/>
              </a:solidFill>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a:xfrm>
            <a:off x="670249" y="0"/>
            <a:ext cx="10515600" cy="1325563"/>
          </a:xfrm>
        </p:spPr>
        <p:txBody>
          <a:bodyPr/>
          <a:lstStyle/>
          <a:p>
            <a:r>
              <a:rPr lang="en-US" dirty="0" smtClean="0">
                <a:solidFill>
                  <a:srgbClr val="016445"/>
                </a:solidFill>
                <a:latin typeface="Helvetica" panose="020B0604020202020204" pitchFamily="34" charset="0"/>
                <a:cs typeface="Helvetica" panose="020B0604020202020204" pitchFamily="34" charset="0"/>
              </a:rPr>
              <a:t>Cylindrical Geometry</a:t>
            </a:r>
            <a:endParaRPr lang="en-US" dirty="0">
              <a:solidFill>
                <a:srgbClr val="016445"/>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74111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and Outlook</a:t>
            </a:r>
            <a:endParaRPr lang="en-US" dirty="0"/>
          </a:p>
        </p:txBody>
      </p:sp>
      <p:sp>
        <p:nvSpPr>
          <p:cNvPr id="7" name="Content Placeholder 6"/>
          <p:cNvSpPr>
            <a:spLocks noGrp="1"/>
          </p:cNvSpPr>
          <p:nvPr>
            <p:ph idx="1"/>
          </p:nvPr>
        </p:nvSpPr>
        <p:spPr>
          <a:xfrm>
            <a:off x="838200" y="1825625"/>
            <a:ext cx="11353800" cy="4351338"/>
          </a:xfrm>
        </p:spPr>
        <p:txBody>
          <a:bodyPr>
            <a:normAutofit/>
          </a:bodyPr>
          <a:lstStyle/>
          <a:p>
            <a:r>
              <a:rPr lang="en-US" sz="2400" dirty="0">
                <a:latin typeface="Helvetica" panose="020B0604020202020204" pitchFamily="34" charset="0"/>
                <a:cs typeface="Helvetica" panose="020B0604020202020204" pitchFamily="34" charset="0"/>
              </a:rPr>
              <a:t>S</a:t>
            </a:r>
            <a:r>
              <a:rPr lang="en-US" sz="2400" dirty="0" smtClean="0">
                <a:latin typeface="Helvetica" panose="020B0604020202020204" pitchFamily="34" charset="0"/>
                <a:cs typeface="Helvetica" panose="020B0604020202020204" pitchFamily="34" charset="0"/>
              </a:rPr>
              <a:t>imulation operative and running</a:t>
            </a:r>
          </a:p>
          <a:p>
            <a:r>
              <a:rPr lang="en-US" sz="2400" dirty="0" smtClean="0">
                <a:latin typeface="Helvetica" panose="020B0604020202020204" pitchFamily="34" charset="0"/>
                <a:cs typeface="Helvetica" panose="020B0604020202020204" pitchFamily="34" charset="0"/>
              </a:rPr>
              <a:t>Beta background as low as 150 </a:t>
            </a:r>
            <a:r>
              <a:rPr lang="en-US" sz="2400" dirty="0" err="1" smtClean="0">
                <a:latin typeface="Helvetica" panose="020B0604020202020204" pitchFamily="34" charset="0"/>
                <a:cs typeface="Helvetica" panose="020B0604020202020204" pitchFamily="34" charset="0"/>
              </a:rPr>
              <a:t>keV</a:t>
            </a:r>
            <a:r>
              <a:rPr lang="en-US" sz="2400" dirty="0" smtClean="0">
                <a:latin typeface="Helvetica" panose="020B0604020202020204" pitchFamily="34" charset="0"/>
                <a:cs typeface="Helvetica" panose="020B0604020202020204" pitchFamily="34" charset="0"/>
              </a:rPr>
              <a:t> for both geometries</a:t>
            </a:r>
          </a:p>
          <a:p>
            <a:r>
              <a:rPr lang="en-US" sz="2400" dirty="0" smtClean="0">
                <a:latin typeface="Helvetica" panose="020B0604020202020204" pitchFamily="34" charset="0"/>
                <a:cs typeface="Helvetica" panose="020B0604020202020204" pitchFamily="34" charset="0"/>
              </a:rPr>
              <a:t>Next Steps:</a:t>
            </a:r>
          </a:p>
          <a:p>
            <a:pPr lvl="1"/>
            <a:r>
              <a:rPr lang="en-US" dirty="0" smtClean="0">
                <a:latin typeface="Helvetica" panose="020B0604020202020204" pitchFamily="34" charset="0"/>
                <a:cs typeface="Helvetica" panose="020B0604020202020204" pitchFamily="34" charset="0"/>
              </a:rPr>
              <a:t>Define final geometry by end of summer to order the </a:t>
            </a:r>
            <a:r>
              <a:rPr lang="en-US" dirty="0" err="1" smtClean="0">
                <a:latin typeface="Helvetica" panose="020B0604020202020204" pitchFamily="34" charset="0"/>
                <a:cs typeface="Helvetica" panose="020B0604020202020204" pitchFamily="34" charset="0"/>
              </a:rPr>
              <a:t>MicroMEGAS</a:t>
            </a:r>
            <a:r>
              <a:rPr lang="en-US" dirty="0" smtClean="0">
                <a:latin typeface="Helvetica" panose="020B0604020202020204" pitchFamily="34" charset="0"/>
                <a:cs typeface="Helvetica" panose="020B0604020202020204" pitchFamily="34" charset="0"/>
              </a:rPr>
              <a:t> to CERN</a:t>
            </a:r>
          </a:p>
          <a:p>
            <a:pPr lvl="1"/>
            <a:r>
              <a:rPr lang="en-US" dirty="0" smtClean="0">
                <a:latin typeface="Helvetica" panose="020B0604020202020204" pitchFamily="34" charset="0"/>
                <a:cs typeface="Helvetica" panose="020B0604020202020204" pitchFamily="34" charset="0"/>
              </a:rPr>
              <a:t>Investigate position sensitive pad planes for multi particle emission</a:t>
            </a:r>
          </a:p>
          <a:p>
            <a:pPr lvl="1"/>
            <a:r>
              <a:rPr lang="en-US" dirty="0" smtClean="0">
                <a:latin typeface="Helvetica" panose="020B0604020202020204" pitchFamily="34" charset="0"/>
                <a:cs typeface="Helvetica" panose="020B0604020202020204" pitchFamily="34" charset="0"/>
              </a:rPr>
              <a:t>Add gamma detectors to simulation</a:t>
            </a:r>
          </a:p>
          <a:p>
            <a:pPr lvl="1"/>
            <a:r>
              <a:rPr lang="en-US" dirty="0" smtClean="0">
                <a:latin typeface="Helvetica" panose="020B0604020202020204" pitchFamily="34" charset="0"/>
                <a:cs typeface="Helvetica" panose="020B0604020202020204" pitchFamily="34" charset="0"/>
              </a:rPr>
              <a:t>Test with </a:t>
            </a:r>
            <a:r>
              <a:rPr lang="en-US" dirty="0" err="1" smtClean="0">
                <a:latin typeface="Helvetica" panose="020B0604020202020204" pitchFamily="34" charset="0"/>
                <a:cs typeface="Helvetica" panose="020B0604020202020204" pitchFamily="34" charset="0"/>
              </a:rPr>
              <a:t>MicroMEGAS</a:t>
            </a:r>
            <a:r>
              <a:rPr lang="en-US" dirty="0" smtClean="0">
                <a:latin typeface="Helvetica" panose="020B0604020202020204" pitchFamily="34" charset="0"/>
                <a:cs typeface="Helvetica" panose="020B0604020202020204" pitchFamily="34" charset="0"/>
              </a:rPr>
              <a:t> prototypes</a:t>
            </a:r>
          </a:p>
          <a:p>
            <a:pPr lvl="1"/>
            <a:r>
              <a:rPr lang="en-US" dirty="0" smtClean="0">
                <a:latin typeface="Helvetica" panose="020B0604020202020204" pitchFamily="34" charset="0"/>
                <a:cs typeface="Helvetica" panose="020B0604020202020204" pitchFamily="34" charset="0"/>
              </a:rPr>
              <a:t>Commissioning experiment with </a:t>
            </a:r>
            <a:r>
              <a:rPr lang="en-US" baseline="30000" dirty="0" smtClean="0">
                <a:latin typeface="Helvetica" panose="020B0604020202020204" pitchFamily="34" charset="0"/>
                <a:cs typeface="Helvetica" panose="020B0604020202020204" pitchFamily="34" charset="0"/>
              </a:rPr>
              <a:t>23</a:t>
            </a:r>
            <a:r>
              <a:rPr lang="en-US" dirty="0" smtClean="0">
                <a:latin typeface="Helvetica" panose="020B0604020202020204" pitchFamily="34" charset="0"/>
                <a:cs typeface="Helvetica" panose="020B0604020202020204" pitchFamily="34" charset="0"/>
              </a:rPr>
              <a:t>Al beam</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89551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669039"/>
            <a:ext cx="8229600" cy="990600"/>
          </a:xfrm>
        </p:spPr>
        <p:txBody>
          <a:bodyPr/>
          <a:lstStyle/>
          <a:p>
            <a:pPr algn="ctr"/>
            <a:r>
              <a:rPr lang="en-US" dirty="0" smtClean="0"/>
              <a:t>Thank you for your attention!</a:t>
            </a:r>
            <a:endParaRPr lang="en-US" dirty="0"/>
          </a:p>
        </p:txBody>
      </p:sp>
    </p:spTree>
    <p:extLst>
      <p:ext uri="{BB962C8B-B14F-4D97-AF65-F5344CB8AC3E}">
        <p14:creationId xmlns:p14="http://schemas.microsoft.com/office/powerpoint/2010/main" val="57764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8453B"/>
                </a:solidFill>
                <a:latin typeface="Helvetica" panose="020B0604020202020204" pitchFamily="34" charset="0"/>
                <a:cs typeface="Helvetica" panose="020B0604020202020204" pitchFamily="34" charset="0"/>
              </a:rPr>
              <a:t>Outline</a:t>
            </a:r>
            <a:endParaRPr lang="en-US" dirty="0">
              <a:solidFill>
                <a:srgbClr val="18453B"/>
              </a:solidFill>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lstStyle/>
          <a:p>
            <a:r>
              <a:rPr lang="en-US" dirty="0" smtClean="0">
                <a:solidFill>
                  <a:srgbClr val="18453B"/>
                </a:solidFill>
                <a:latin typeface="Helvetica" panose="020B0604020202020204" pitchFamily="34" charset="0"/>
                <a:cs typeface="Helvetica" panose="020B0604020202020204" pitchFamily="34" charset="0"/>
              </a:rPr>
              <a:t>Motivation</a:t>
            </a:r>
          </a:p>
          <a:p>
            <a:r>
              <a:rPr lang="en-US" dirty="0" smtClean="0">
                <a:solidFill>
                  <a:srgbClr val="18453B"/>
                </a:solidFill>
                <a:latin typeface="Helvetica" panose="020B0604020202020204" pitchFamily="34" charset="0"/>
                <a:cs typeface="Helvetica" panose="020B0604020202020204" pitchFamily="34" charset="0"/>
              </a:rPr>
              <a:t>Conceptual Design</a:t>
            </a:r>
          </a:p>
          <a:p>
            <a:r>
              <a:rPr lang="en-US" dirty="0" err="1" smtClean="0">
                <a:solidFill>
                  <a:srgbClr val="18453B"/>
                </a:solidFill>
                <a:latin typeface="Helvetica" panose="020B0604020202020204" pitchFamily="34" charset="0"/>
                <a:cs typeface="Helvetica" panose="020B0604020202020204" pitchFamily="34" charset="0"/>
              </a:rPr>
              <a:t>MicroMEGAS</a:t>
            </a:r>
            <a:r>
              <a:rPr lang="en-US" dirty="0" smtClean="0">
                <a:solidFill>
                  <a:srgbClr val="18453B"/>
                </a:solidFill>
                <a:latin typeface="Helvetica" panose="020B0604020202020204" pitchFamily="34" charset="0"/>
                <a:cs typeface="Helvetica" panose="020B0604020202020204" pitchFamily="34" charset="0"/>
              </a:rPr>
              <a:t> Detectors</a:t>
            </a:r>
          </a:p>
          <a:p>
            <a:r>
              <a:rPr lang="en-US" dirty="0" smtClean="0">
                <a:solidFill>
                  <a:srgbClr val="18453B"/>
                </a:solidFill>
                <a:latin typeface="Helvetica" panose="020B0604020202020204" pitchFamily="34" charset="0"/>
                <a:cs typeface="Helvetica" panose="020B0604020202020204" pitchFamily="34" charset="0"/>
              </a:rPr>
              <a:t>Detector Simulations</a:t>
            </a:r>
          </a:p>
          <a:p>
            <a:r>
              <a:rPr lang="en-US" dirty="0" smtClean="0">
                <a:solidFill>
                  <a:srgbClr val="18453B"/>
                </a:solidFill>
                <a:latin typeface="Helvetica" panose="020B0604020202020204" pitchFamily="34" charset="0"/>
                <a:cs typeface="Helvetica" panose="020B0604020202020204" pitchFamily="34" charset="0"/>
              </a:rPr>
              <a:t>Summary and </a:t>
            </a:r>
            <a:r>
              <a:rPr lang="en-US" dirty="0" smtClean="0">
                <a:solidFill>
                  <a:srgbClr val="18453B"/>
                </a:solidFill>
                <a:latin typeface="Helvetica" panose="020B0604020202020204" pitchFamily="34" charset="0"/>
                <a:cs typeface="Helvetica" panose="020B0604020202020204" pitchFamily="34" charset="0"/>
              </a:rPr>
              <a:t>Outlook</a:t>
            </a:r>
            <a:endParaRPr lang="en-US" dirty="0" smtClean="0">
              <a:solidFill>
                <a:srgbClr val="18453B"/>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76340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sz="half" idx="1"/>
          </p:nvPr>
        </p:nvSpPr>
        <p:spPr>
          <a:xfrm>
            <a:off x="568713" y="1825625"/>
            <a:ext cx="5628274" cy="4351338"/>
          </a:xfrm>
        </p:spPr>
        <p:txBody>
          <a:bodyPr>
            <a:normAutofit/>
          </a:bodyPr>
          <a:lstStyle/>
          <a:p>
            <a:pPr>
              <a:defRPr/>
            </a:pPr>
            <a:r>
              <a:rPr lang="en-US" sz="2400" dirty="0"/>
              <a:t>White </a:t>
            </a:r>
            <a:r>
              <a:rPr lang="en-US" sz="2400" dirty="0" smtClean="0"/>
              <a:t>dwarf (Novae) or neutron star (type I X-ray </a:t>
            </a:r>
            <a:r>
              <a:rPr lang="en-US" sz="2400" dirty="0" err="1" smtClean="0"/>
              <a:t>burster</a:t>
            </a:r>
            <a:r>
              <a:rPr lang="en-US" sz="2400" dirty="0" smtClean="0"/>
              <a:t>) accreting </a:t>
            </a:r>
            <a:r>
              <a:rPr lang="en-US" sz="2400" dirty="0"/>
              <a:t>H from binary </a:t>
            </a:r>
            <a:r>
              <a:rPr lang="en-US" sz="2400" dirty="0" smtClean="0"/>
              <a:t>companion</a:t>
            </a:r>
            <a:endParaRPr lang="en-GB" sz="2400" dirty="0"/>
          </a:p>
          <a:p>
            <a:pPr>
              <a:defRPr/>
            </a:pPr>
            <a:r>
              <a:rPr lang="en-GB" sz="2400" dirty="0"/>
              <a:t>Temperature increases without expansion </a:t>
            </a:r>
          </a:p>
          <a:p>
            <a:pPr>
              <a:defRPr/>
            </a:pPr>
            <a:r>
              <a:rPr lang="en-GB" sz="2400" dirty="0" smtClean="0"/>
              <a:t>Hot CNO </a:t>
            </a:r>
            <a:r>
              <a:rPr lang="en-GB" sz="2400" dirty="0"/>
              <a:t>cycle ignites thermonuclear runaway at surface </a:t>
            </a:r>
          </a:p>
          <a:p>
            <a:pPr>
              <a:defRPr/>
            </a:pPr>
            <a:r>
              <a:rPr lang="en-GB" sz="2400" dirty="0"/>
              <a:t>Temperatures </a:t>
            </a:r>
            <a:r>
              <a:rPr lang="en-GB" sz="2400" dirty="0" smtClean="0"/>
              <a:t>up to </a:t>
            </a:r>
            <a:r>
              <a:rPr lang="en-GB" sz="2400" dirty="0"/>
              <a:t>0.4 </a:t>
            </a:r>
            <a:r>
              <a:rPr lang="en-GB" sz="2400" dirty="0" smtClean="0"/>
              <a:t>GK (Novae) and 2 GK (</a:t>
            </a:r>
            <a:r>
              <a:rPr lang="en-US" sz="2400" dirty="0"/>
              <a:t>type I X-ray </a:t>
            </a:r>
            <a:r>
              <a:rPr lang="en-US" sz="2400" dirty="0" smtClean="0"/>
              <a:t>burst</a:t>
            </a:r>
            <a:r>
              <a:rPr lang="en-GB" sz="2400" dirty="0" smtClean="0"/>
              <a:t>)</a:t>
            </a:r>
            <a:endParaRPr lang="en-GB" sz="2400" dirty="0"/>
          </a:p>
        </p:txBody>
      </p:sp>
      <p:pic>
        <p:nvPicPr>
          <p:cNvPr id="1026" name="Picture 2" descr="http://www.ph.ed.ac.uk/sites/default/files/x-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6986" y="646771"/>
            <a:ext cx="3984077" cy="2881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ltraviolet image of Nova Cygni 1992. On February 19, 1992, this nova was formed by an explosion triggered by the transfer of gases to the white dwarf from its companion star. (Reproduced by permission of National Aeronautics and Space Administ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987" y="3798880"/>
            <a:ext cx="2300242" cy="23002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497229" y="5222250"/>
            <a:ext cx="3257623" cy="276999"/>
          </a:xfrm>
          <a:prstGeom prst="rect">
            <a:avLst/>
          </a:prstGeom>
        </p:spPr>
        <p:txBody>
          <a:bodyPr wrap="none">
            <a:spAutoFit/>
          </a:bodyPr>
          <a:lstStyle/>
          <a:p>
            <a:pPr>
              <a:defRPr/>
            </a:pPr>
            <a:r>
              <a:rPr lang="en-US" sz="1200" dirty="0">
                <a:solidFill>
                  <a:srgbClr val="18453B"/>
                </a:solidFill>
                <a:latin typeface="Helvetica" panose="020B0604020202020204" pitchFamily="34" charset="0"/>
                <a:cs typeface="Helvetica" panose="020B0604020202020204" pitchFamily="34" charset="0"/>
              </a:rPr>
              <a:t>Nova </a:t>
            </a:r>
            <a:r>
              <a:rPr lang="en-US" sz="1200" dirty="0" err="1">
                <a:solidFill>
                  <a:srgbClr val="18453B"/>
                </a:solidFill>
                <a:latin typeface="Helvetica" panose="020B0604020202020204" pitchFamily="34" charset="0"/>
                <a:cs typeface="Helvetica" panose="020B0604020202020204" pitchFamily="34" charset="0"/>
              </a:rPr>
              <a:t>Cygni</a:t>
            </a:r>
            <a:r>
              <a:rPr lang="en-US" sz="1200" dirty="0">
                <a:solidFill>
                  <a:srgbClr val="18453B"/>
                </a:solidFill>
                <a:latin typeface="Helvetica" panose="020B0604020202020204" pitchFamily="34" charset="0"/>
                <a:cs typeface="Helvetica" panose="020B0604020202020204" pitchFamily="34" charset="0"/>
              </a:rPr>
              <a:t> 1992 (in 1994) NASA, ESA, HST</a:t>
            </a:r>
          </a:p>
        </p:txBody>
      </p:sp>
      <p:sp>
        <p:nvSpPr>
          <p:cNvPr id="6" name="Rectangle 5"/>
          <p:cNvSpPr/>
          <p:nvPr/>
        </p:nvSpPr>
        <p:spPr>
          <a:xfrm>
            <a:off x="6203242" y="3530805"/>
            <a:ext cx="3992311" cy="276999"/>
          </a:xfrm>
          <a:prstGeom prst="rect">
            <a:avLst/>
          </a:prstGeom>
        </p:spPr>
        <p:txBody>
          <a:bodyPr wrap="none">
            <a:spAutoFit/>
          </a:bodyPr>
          <a:lstStyle/>
          <a:p>
            <a:r>
              <a:rPr lang="en-US" sz="1200" dirty="0">
                <a:solidFill>
                  <a:srgbClr val="18453B"/>
                </a:solidFill>
                <a:latin typeface="Helvetica" panose="020B0604020202020204" pitchFamily="34" charset="0"/>
                <a:cs typeface="Helvetica" panose="020B0604020202020204" pitchFamily="34" charset="0"/>
              </a:rPr>
              <a:t>Credit: David A. Hardy/</a:t>
            </a:r>
            <a:r>
              <a:rPr lang="en-US" sz="1200" dirty="0">
                <a:solidFill>
                  <a:srgbClr val="18453B"/>
                </a:solidFill>
                <a:latin typeface="Helvetica" panose="020B0604020202020204" pitchFamily="34" charset="0"/>
                <a:cs typeface="Helvetica" panose="020B0604020202020204" pitchFamily="34" charset="0"/>
                <a:hlinkClick r:id="rId5"/>
              </a:rPr>
              <a:t>http://www.astroart.org</a:t>
            </a:r>
            <a:r>
              <a:rPr lang="en-US" sz="1200" dirty="0">
                <a:solidFill>
                  <a:srgbClr val="18453B"/>
                </a:solidFill>
                <a:latin typeface="Helvetica" panose="020B0604020202020204" pitchFamily="34" charset="0"/>
                <a:cs typeface="Helvetica" panose="020B0604020202020204" pitchFamily="34" charset="0"/>
              </a:rPr>
              <a:t> &amp; PPARC</a:t>
            </a:r>
          </a:p>
        </p:txBody>
      </p:sp>
      <p:sp>
        <p:nvSpPr>
          <p:cNvPr id="4" name="Date Placeholder 3"/>
          <p:cNvSpPr>
            <a:spLocks noGrp="1"/>
          </p:cNvSpPr>
          <p:nvPr>
            <p:ph type="dt" sz="half" idx="10"/>
          </p:nvPr>
        </p:nvSpPr>
        <p:spPr/>
        <p:txBody>
          <a:bodyPr/>
          <a:lstStyle/>
          <a:p>
            <a:r>
              <a:rPr lang="en-US" smtClean="0"/>
              <a:t>04/25/2014</a:t>
            </a:r>
            <a:endParaRPr lang="en-US" dirty="0"/>
          </a:p>
        </p:txBody>
      </p:sp>
      <p:sp>
        <p:nvSpPr>
          <p:cNvPr id="10" name="Footer Placeholder 9"/>
          <p:cNvSpPr>
            <a:spLocks noGrp="1"/>
          </p:cNvSpPr>
          <p:nvPr>
            <p:ph type="ftr" sz="quarter" idx="11"/>
          </p:nvPr>
        </p:nvSpPr>
        <p:spPr/>
        <p:txBody>
          <a:bodyPr/>
          <a:lstStyle/>
          <a:p>
            <a:r>
              <a:rPr lang="en-US" smtClean="0"/>
              <a:t>David Perez Loureiro</a:t>
            </a:r>
            <a:endParaRPr lang="en-US" dirty="0"/>
          </a:p>
        </p:txBody>
      </p:sp>
      <p:sp>
        <p:nvSpPr>
          <p:cNvPr id="11" name="Slide Number Placeholder 10"/>
          <p:cNvSpPr>
            <a:spLocks noGrp="1"/>
          </p:cNvSpPr>
          <p:nvPr>
            <p:ph type="sldNum" sz="quarter" idx="12"/>
          </p:nvPr>
        </p:nvSpPr>
        <p:spPr/>
        <p:txBody>
          <a:bodyPr/>
          <a:lstStyle/>
          <a:p>
            <a:fld id="{545F7DD1-236F-4152-9DB8-B205D1383C26}" type="slidenum">
              <a:rPr lang="en-US" smtClean="0"/>
              <a:pPr/>
              <a:t>3</a:t>
            </a:fld>
            <a:r>
              <a:rPr lang="en-US" dirty="0" smtClean="0"/>
              <a:t>/16</a:t>
            </a:r>
            <a:endParaRPr lang="en-US" dirty="0"/>
          </a:p>
        </p:txBody>
      </p:sp>
    </p:spTree>
    <p:extLst>
      <p:ext uri="{BB962C8B-B14F-4D97-AF65-F5344CB8AC3E}">
        <p14:creationId xmlns:p14="http://schemas.microsoft.com/office/powerpoint/2010/main" val="1983916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Nucleosynthesis</a:t>
            </a:r>
            <a:endParaRPr lang="en-US" dirty="0"/>
          </a:p>
        </p:txBody>
      </p:sp>
      <p:sp>
        <p:nvSpPr>
          <p:cNvPr id="4" name="Content Placeholder 3"/>
          <p:cNvSpPr>
            <a:spLocks noGrp="1"/>
          </p:cNvSpPr>
          <p:nvPr>
            <p:ph sz="half" idx="2"/>
          </p:nvPr>
        </p:nvSpPr>
        <p:spPr>
          <a:xfrm>
            <a:off x="5956547" y="1098082"/>
            <a:ext cx="5181600" cy="3548857"/>
          </a:xfrm>
        </p:spPr>
        <p:txBody>
          <a:bodyPr>
            <a:normAutofit fontScale="92500" lnSpcReduction="20000"/>
          </a:bodyPr>
          <a:lstStyle/>
          <a:p>
            <a:r>
              <a:rPr lang="en-US" sz="2000" dirty="0" smtClean="0"/>
              <a:t>Proton captures and </a:t>
            </a:r>
            <a:r>
              <a:rPr lang="en-US" sz="2000" dirty="0" smtClean="0">
                <a:latin typeface="Symbol" panose="05050102010706020507" pitchFamily="18" charset="2"/>
              </a:rPr>
              <a:t>b</a:t>
            </a:r>
            <a:r>
              <a:rPr lang="en-US" sz="2000" dirty="0" smtClean="0"/>
              <a:t>-decays</a:t>
            </a:r>
          </a:p>
          <a:p>
            <a:r>
              <a:rPr lang="en-US" sz="2000" dirty="0" err="1" smtClean="0"/>
              <a:t>Nucleosynthesis</a:t>
            </a:r>
            <a:r>
              <a:rPr lang="en-US" sz="2000" dirty="0" smtClean="0"/>
              <a:t> in novae and X-ray bursts </a:t>
            </a:r>
            <a:r>
              <a:rPr lang="en-US" sz="2000" dirty="0"/>
              <a:t>depends on thermonuclear reaction </a:t>
            </a:r>
            <a:r>
              <a:rPr lang="en-US" sz="2000" dirty="0" smtClean="0"/>
              <a:t>rates</a:t>
            </a:r>
          </a:p>
          <a:p>
            <a:r>
              <a:rPr lang="en-US" altLang="zh-CN" sz="2000" baseline="30000" dirty="0">
                <a:solidFill>
                  <a:srgbClr val="FF0000"/>
                </a:solidFill>
              </a:rPr>
              <a:t>15</a:t>
            </a:r>
            <a:r>
              <a:rPr lang="en-US" altLang="zh-CN" sz="2000" dirty="0">
                <a:solidFill>
                  <a:srgbClr val="FF0000"/>
                </a:solidFill>
              </a:rPr>
              <a:t>O(</a:t>
            </a:r>
            <a:r>
              <a:rPr lang="en-US" altLang="zh-CN" sz="2000" dirty="0" err="1">
                <a:solidFill>
                  <a:srgbClr val="FF0000"/>
                </a:solidFill>
                <a:latin typeface="Symbol" panose="05050102010706020507" pitchFamily="18" charset="2"/>
              </a:rPr>
              <a:t>a,g</a:t>
            </a:r>
            <a:r>
              <a:rPr lang="en-US" altLang="zh-CN" sz="2000" dirty="0">
                <a:solidFill>
                  <a:srgbClr val="FF0000"/>
                </a:solidFill>
              </a:rPr>
              <a:t>)</a:t>
            </a:r>
            <a:r>
              <a:rPr lang="en-US" altLang="zh-CN" sz="2000" baseline="30000" dirty="0">
                <a:solidFill>
                  <a:srgbClr val="FF0000"/>
                </a:solidFill>
              </a:rPr>
              <a:t>19</a:t>
            </a:r>
            <a:r>
              <a:rPr lang="en-US" altLang="zh-CN" sz="2000" dirty="0">
                <a:solidFill>
                  <a:srgbClr val="FF0000"/>
                </a:solidFill>
              </a:rPr>
              <a:t>Ne</a:t>
            </a:r>
            <a:r>
              <a:rPr lang="en-US" altLang="en-US" sz="2000" dirty="0"/>
              <a:t> is one of the two routes to break out CNO cycles and trigger </a:t>
            </a:r>
            <a:r>
              <a:rPr lang="en-US" altLang="en-US" sz="2000" dirty="0" err="1" smtClean="0"/>
              <a:t>rp</a:t>
            </a:r>
            <a:r>
              <a:rPr lang="en-US" altLang="en-US" sz="2000" dirty="0" smtClean="0"/>
              <a:t>-process in X-ray bursts</a:t>
            </a:r>
            <a:endParaRPr lang="en-US" altLang="en-US" sz="2000" dirty="0"/>
          </a:p>
          <a:p>
            <a:r>
              <a:rPr lang="en-US" altLang="zh-CN" sz="2000" baseline="30000" dirty="0" smtClean="0">
                <a:solidFill>
                  <a:srgbClr val="FF0000"/>
                </a:solidFill>
              </a:rPr>
              <a:t>30</a:t>
            </a:r>
            <a:r>
              <a:rPr lang="en-US" altLang="zh-CN" sz="2000" dirty="0" smtClean="0">
                <a:solidFill>
                  <a:srgbClr val="FF0000"/>
                </a:solidFill>
              </a:rPr>
              <a:t>P(</a:t>
            </a:r>
            <a:r>
              <a:rPr lang="en-US" altLang="zh-CN" sz="2000" dirty="0" err="1" smtClean="0">
                <a:solidFill>
                  <a:srgbClr val="FF0000"/>
                </a:solidFill>
              </a:rPr>
              <a:t>p</a:t>
            </a:r>
            <a:r>
              <a:rPr lang="en-US" altLang="zh-CN" sz="2000" dirty="0" err="1" smtClean="0">
                <a:solidFill>
                  <a:srgbClr val="FF0000"/>
                </a:solidFill>
                <a:latin typeface="Symbol" panose="05050102010706020507" pitchFamily="18" charset="2"/>
              </a:rPr>
              <a:t>,g</a:t>
            </a:r>
            <a:r>
              <a:rPr lang="en-US" altLang="zh-CN" sz="2000" dirty="0" smtClean="0">
                <a:solidFill>
                  <a:srgbClr val="FF0000"/>
                </a:solidFill>
              </a:rPr>
              <a:t>)</a:t>
            </a:r>
            <a:r>
              <a:rPr lang="en-US" altLang="zh-CN" sz="2000" baseline="30000" dirty="0" smtClean="0">
                <a:solidFill>
                  <a:srgbClr val="FF0000"/>
                </a:solidFill>
              </a:rPr>
              <a:t>31</a:t>
            </a:r>
            <a:r>
              <a:rPr lang="en-US" altLang="zh-CN" sz="2000" dirty="0" smtClean="0">
                <a:solidFill>
                  <a:srgbClr val="FF0000"/>
                </a:solidFill>
              </a:rPr>
              <a:t>S </a:t>
            </a:r>
            <a:r>
              <a:rPr lang="en-US" altLang="zh-CN" sz="2000" dirty="0" smtClean="0"/>
              <a:t>reaction is a potential bottleneck for </a:t>
            </a:r>
            <a:r>
              <a:rPr lang="en-US" altLang="zh-CN" sz="2000" dirty="0" err="1" smtClean="0"/>
              <a:t>rp</a:t>
            </a:r>
            <a:r>
              <a:rPr lang="en-US" altLang="zh-CN" sz="2000" dirty="0" smtClean="0"/>
              <a:t>-process in </a:t>
            </a:r>
            <a:r>
              <a:rPr lang="en-US" altLang="zh-CN" sz="2000" dirty="0" err="1" smtClean="0"/>
              <a:t>ONe</a:t>
            </a:r>
            <a:r>
              <a:rPr lang="en-US" altLang="zh-CN" sz="2000" dirty="0" smtClean="0"/>
              <a:t> novae (t</a:t>
            </a:r>
            <a:r>
              <a:rPr lang="en-US" altLang="zh-CN" sz="2000" b="1" baseline="-25000" dirty="0" smtClean="0"/>
              <a:t>1/2</a:t>
            </a:r>
            <a:r>
              <a:rPr lang="en-US" altLang="zh-CN" sz="2000" dirty="0" smtClean="0"/>
              <a:t>=2.5 min)</a:t>
            </a:r>
            <a:endParaRPr lang="en-US" sz="2000" dirty="0"/>
          </a:p>
          <a:p>
            <a:pPr>
              <a:defRPr/>
            </a:pPr>
            <a:r>
              <a:rPr lang="en-US" sz="2000" dirty="0"/>
              <a:t>Dominated by resonant capture</a:t>
            </a:r>
          </a:p>
          <a:p>
            <a:pPr>
              <a:defRPr/>
            </a:pPr>
            <a:r>
              <a:rPr lang="en-US" sz="2000" dirty="0"/>
              <a:t>Can’t be measured </a:t>
            </a:r>
            <a:r>
              <a:rPr lang="en-US" sz="2000" dirty="0" smtClean="0"/>
              <a:t>directly because of low intensities available</a:t>
            </a:r>
            <a:endParaRPr lang="en-US" sz="2000" dirty="0"/>
          </a:p>
          <a:p>
            <a:r>
              <a:rPr lang="en-US" sz="2000" dirty="0" smtClean="0"/>
              <a:t>Indirect methods</a:t>
            </a:r>
          </a:p>
          <a:p>
            <a:pPr marL="0" indent="0">
              <a:buNone/>
            </a:pPr>
            <a:endParaRPr lang="en-US" sz="2400" dirty="0" smtClean="0"/>
          </a:p>
        </p:txBody>
      </p:sp>
      <p:grpSp>
        <p:nvGrpSpPr>
          <p:cNvPr id="5" name="Group 231"/>
          <p:cNvGrpSpPr>
            <a:grpSpLocks/>
          </p:cNvGrpSpPr>
          <p:nvPr/>
        </p:nvGrpSpPr>
        <p:grpSpPr bwMode="auto">
          <a:xfrm>
            <a:off x="804069" y="1704834"/>
            <a:ext cx="4148406" cy="2989829"/>
            <a:chOff x="2640" y="1600"/>
            <a:chExt cx="2826" cy="2074"/>
          </a:xfrm>
        </p:grpSpPr>
        <p:sp>
          <p:nvSpPr>
            <p:cNvPr id="6" name="AutoShape 24"/>
            <p:cNvSpPr>
              <a:spLocks noChangeAspect="1" noChangeArrowheads="1" noTextEdit="1"/>
            </p:cNvSpPr>
            <p:nvPr/>
          </p:nvSpPr>
          <p:spPr bwMode="auto">
            <a:xfrm>
              <a:off x="2899" y="1708"/>
              <a:ext cx="2212"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Rectangle 26"/>
            <p:cNvSpPr>
              <a:spLocks noChangeArrowheads="1"/>
            </p:cNvSpPr>
            <p:nvPr/>
          </p:nvSpPr>
          <p:spPr bwMode="auto">
            <a:xfrm>
              <a:off x="3326" y="2814"/>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Freeform 27"/>
            <p:cNvSpPr>
              <a:spLocks/>
            </p:cNvSpPr>
            <p:nvPr/>
          </p:nvSpPr>
          <p:spPr bwMode="auto">
            <a:xfrm>
              <a:off x="3317" y="2802"/>
              <a:ext cx="19" cy="194"/>
            </a:xfrm>
            <a:custGeom>
              <a:avLst/>
              <a:gdLst>
                <a:gd name="T0" fmla="*/ 74 w 148"/>
                <a:gd name="T1" fmla="*/ 0 h 1162"/>
                <a:gd name="T2" fmla="*/ 0 w 148"/>
                <a:gd name="T3" fmla="*/ 69 h 1162"/>
                <a:gd name="T4" fmla="*/ 0 w 148"/>
                <a:gd name="T5" fmla="*/ 1162 h 1162"/>
                <a:gd name="T6" fmla="*/ 148 w 148"/>
                <a:gd name="T7" fmla="*/ 1162 h 1162"/>
                <a:gd name="T8" fmla="*/ 148 w 148"/>
                <a:gd name="T9" fmla="*/ 69 h 1162"/>
                <a:gd name="T10" fmla="*/ 74 w 148"/>
                <a:gd name="T11" fmla="*/ 0 h 1162"/>
                <a:gd name="T12" fmla="*/ 74 w 148"/>
                <a:gd name="T13" fmla="*/ 0 h 1162"/>
                <a:gd name="T14" fmla="*/ 0 w 148"/>
                <a:gd name="T15" fmla="*/ 0 h 1162"/>
                <a:gd name="T16" fmla="*/ 0 w 148"/>
                <a:gd name="T17" fmla="*/ 69 h 1162"/>
                <a:gd name="T18" fmla="*/ 74 w 148"/>
                <a:gd name="T19"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2">
                  <a:moveTo>
                    <a:pt x="74" y="0"/>
                  </a:moveTo>
                  <a:lnTo>
                    <a:pt x="0" y="69"/>
                  </a:lnTo>
                  <a:lnTo>
                    <a:pt x="0" y="1162"/>
                  </a:lnTo>
                  <a:lnTo>
                    <a:pt x="148" y="1162"/>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8"/>
            <p:cNvSpPr>
              <a:spLocks/>
            </p:cNvSpPr>
            <p:nvPr/>
          </p:nvSpPr>
          <p:spPr bwMode="auto">
            <a:xfrm>
              <a:off x="3326" y="2802"/>
              <a:ext cx="158" cy="23"/>
            </a:xfrm>
            <a:custGeom>
              <a:avLst/>
              <a:gdLst>
                <a:gd name="T0" fmla="*/ 1256 w 1256"/>
                <a:gd name="T1" fmla="*/ 69 h 137"/>
                <a:gd name="T2" fmla="*/ 1182 w 1256"/>
                <a:gd name="T3" fmla="*/ 0 h 137"/>
                <a:gd name="T4" fmla="*/ 0 w 1256"/>
                <a:gd name="T5" fmla="*/ 0 h 137"/>
                <a:gd name="T6" fmla="*/ 0 w 1256"/>
                <a:gd name="T7" fmla="*/ 137 h 137"/>
                <a:gd name="T8" fmla="*/ 1182 w 1256"/>
                <a:gd name="T9" fmla="*/ 137 h 137"/>
                <a:gd name="T10" fmla="*/ 1256 w 1256"/>
                <a:gd name="T11" fmla="*/ 69 h 137"/>
                <a:gd name="T12" fmla="*/ 1256 w 1256"/>
                <a:gd name="T13" fmla="*/ 69 h 137"/>
                <a:gd name="T14" fmla="*/ 1256 w 1256"/>
                <a:gd name="T15" fmla="*/ 0 h 137"/>
                <a:gd name="T16" fmla="*/ 1182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2" y="0"/>
                  </a:lnTo>
                  <a:lnTo>
                    <a:pt x="0" y="0"/>
                  </a:lnTo>
                  <a:lnTo>
                    <a:pt x="0" y="137"/>
                  </a:lnTo>
                  <a:lnTo>
                    <a:pt x="1182" y="137"/>
                  </a:lnTo>
                  <a:lnTo>
                    <a:pt x="1256" y="69"/>
                  </a:lnTo>
                  <a:lnTo>
                    <a:pt x="1256" y="69"/>
                  </a:lnTo>
                  <a:lnTo>
                    <a:pt x="1256" y="0"/>
                  </a:lnTo>
                  <a:lnTo>
                    <a:pt x="1182"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29"/>
            <p:cNvSpPr>
              <a:spLocks/>
            </p:cNvSpPr>
            <p:nvPr/>
          </p:nvSpPr>
          <p:spPr bwMode="auto">
            <a:xfrm>
              <a:off x="3465" y="2814"/>
              <a:ext cx="19" cy="193"/>
            </a:xfrm>
            <a:custGeom>
              <a:avLst/>
              <a:gdLst>
                <a:gd name="T0" fmla="*/ 73 w 147"/>
                <a:gd name="T1" fmla="*/ 1161 h 1161"/>
                <a:gd name="T2" fmla="*/ 147 w 147"/>
                <a:gd name="T3" fmla="*/ 1093 h 1161"/>
                <a:gd name="T4" fmla="*/ 147 w 147"/>
                <a:gd name="T5" fmla="*/ 0 h 1161"/>
                <a:gd name="T6" fmla="*/ 0 w 147"/>
                <a:gd name="T7" fmla="*/ 0 h 1161"/>
                <a:gd name="T8" fmla="*/ 0 w 147"/>
                <a:gd name="T9" fmla="*/ 1093 h 1161"/>
                <a:gd name="T10" fmla="*/ 73 w 147"/>
                <a:gd name="T11" fmla="*/ 1161 h 1161"/>
                <a:gd name="T12" fmla="*/ 73 w 147"/>
                <a:gd name="T13" fmla="*/ 1161 h 1161"/>
                <a:gd name="T14" fmla="*/ 147 w 147"/>
                <a:gd name="T15" fmla="*/ 1161 h 1161"/>
                <a:gd name="T16" fmla="*/ 147 w 147"/>
                <a:gd name="T17" fmla="*/ 1093 h 1161"/>
                <a:gd name="T18" fmla="*/ 73 w 147"/>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161">
                  <a:moveTo>
                    <a:pt x="73" y="1161"/>
                  </a:moveTo>
                  <a:lnTo>
                    <a:pt x="147" y="1093"/>
                  </a:lnTo>
                  <a:lnTo>
                    <a:pt x="147" y="0"/>
                  </a:lnTo>
                  <a:lnTo>
                    <a:pt x="0" y="0"/>
                  </a:lnTo>
                  <a:lnTo>
                    <a:pt x="0" y="1093"/>
                  </a:lnTo>
                  <a:lnTo>
                    <a:pt x="73" y="1161"/>
                  </a:lnTo>
                  <a:lnTo>
                    <a:pt x="73" y="1161"/>
                  </a:lnTo>
                  <a:lnTo>
                    <a:pt x="147" y="1161"/>
                  </a:lnTo>
                  <a:lnTo>
                    <a:pt x="147" y="1093"/>
                  </a:lnTo>
                  <a:lnTo>
                    <a:pt x="73"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30"/>
            <p:cNvSpPr>
              <a:spLocks/>
            </p:cNvSpPr>
            <p:nvPr/>
          </p:nvSpPr>
          <p:spPr bwMode="auto">
            <a:xfrm>
              <a:off x="3317" y="2984"/>
              <a:ext cx="157" cy="23"/>
            </a:xfrm>
            <a:custGeom>
              <a:avLst/>
              <a:gdLst>
                <a:gd name="T0" fmla="*/ 0 w 1256"/>
                <a:gd name="T1" fmla="*/ 68 h 136"/>
                <a:gd name="T2" fmla="*/ 74 w 1256"/>
                <a:gd name="T3" fmla="*/ 136 h 136"/>
                <a:gd name="T4" fmla="*/ 1256 w 1256"/>
                <a:gd name="T5" fmla="*/ 136 h 136"/>
                <a:gd name="T6" fmla="*/ 1256 w 1256"/>
                <a:gd name="T7" fmla="*/ 0 h 136"/>
                <a:gd name="T8" fmla="*/ 74 w 1256"/>
                <a:gd name="T9" fmla="*/ 0 h 136"/>
                <a:gd name="T10" fmla="*/ 0 w 1256"/>
                <a:gd name="T11" fmla="*/ 68 h 136"/>
                <a:gd name="T12" fmla="*/ 0 w 1256"/>
                <a:gd name="T13" fmla="*/ 68 h 136"/>
                <a:gd name="T14" fmla="*/ 0 w 1256"/>
                <a:gd name="T15" fmla="*/ 136 h 136"/>
                <a:gd name="T16" fmla="*/ 74 w 1256"/>
                <a:gd name="T17" fmla="*/ 136 h 136"/>
                <a:gd name="T18" fmla="*/ 0 w 125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6">
                  <a:moveTo>
                    <a:pt x="0" y="68"/>
                  </a:moveTo>
                  <a:lnTo>
                    <a:pt x="74" y="136"/>
                  </a:lnTo>
                  <a:lnTo>
                    <a:pt x="1256" y="136"/>
                  </a:lnTo>
                  <a:lnTo>
                    <a:pt x="1256"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31"/>
            <p:cNvSpPr>
              <a:spLocks noChangeArrowheads="1"/>
            </p:cNvSpPr>
            <p:nvPr/>
          </p:nvSpPr>
          <p:spPr bwMode="auto">
            <a:xfrm>
              <a:off x="3474" y="2814"/>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Freeform 32"/>
            <p:cNvSpPr>
              <a:spLocks/>
            </p:cNvSpPr>
            <p:nvPr/>
          </p:nvSpPr>
          <p:spPr bwMode="auto">
            <a:xfrm>
              <a:off x="3465" y="2802"/>
              <a:ext cx="19" cy="194"/>
            </a:xfrm>
            <a:custGeom>
              <a:avLst/>
              <a:gdLst>
                <a:gd name="T0" fmla="*/ 73 w 147"/>
                <a:gd name="T1" fmla="*/ 0 h 1162"/>
                <a:gd name="T2" fmla="*/ 0 w 147"/>
                <a:gd name="T3" fmla="*/ 69 h 1162"/>
                <a:gd name="T4" fmla="*/ 0 w 147"/>
                <a:gd name="T5" fmla="*/ 1162 h 1162"/>
                <a:gd name="T6" fmla="*/ 147 w 147"/>
                <a:gd name="T7" fmla="*/ 1162 h 1162"/>
                <a:gd name="T8" fmla="*/ 147 w 147"/>
                <a:gd name="T9" fmla="*/ 69 h 1162"/>
                <a:gd name="T10" fmla="*/ 73 w 147"/>
                <a:gd name="T11" fmla="*/ 0 h 1162"/>
                <a:gd name="T12" fmla="*/ 73 w 147"/>
                <a:gd name="T13" fmla="*/ 0 h 1162"/>
                <a:gd name="T14" fmla="*/ 0 w 147"/>
                <a:gd name="T15" fmla="*/ 0 h 1162"/>
                <a:gd name="T16" fmla="*/ 0 w 147"/>
                <a:gd name="T17" fmla="*/ 69 h 1162"/>
                <a:gd name="T18" fmla="*/ 73 w 147"/>
                <a:gd name="T19"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162">
                  <a:moveTo>
                    <a:pt x="73" y="0"/>
                  </a:moveTo>
                  <a:lnTo>
                    <a:pt x="0" y="69"/>
                  </a:lnTo>
                  <a:lnTo>
                    <a:pt x="0" y="1162"/>
                  </a:lnTo>
                  <a:lnTo>
                    <a:pt x="147" y="1162"/>
                  </a:lnTo>
                  <a:lnTo>
                    <a:pt x="147" y="69"/>
                  </a:lnTo>
                  <a:lnTo>
                    <a:pt x="73" y="0"/>
                  </a:lnTo>
                  <a:lnTo>
                    <a:pt x="73" y="0"/>
                  </a:lnTo>
                  <a:lnTo>
                    <a:pt x="0" y="0"/>
                  </a:lnTo>
                  <a:lnTo>
                    <a:pt x="0" y="69"/>
                  </a:lnTo>
                  <a:lnTo>
                    <a:pt x="73"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33"/>
            <p:cNvSpPr>
              <a:spLocks/>
            </p:cNvSpPr>
            <p:nvPr/>
          </p:nvSpPr>
          <p:spPr bwMode="auto">
            <a:xfrm>
              <a:off x="3474" y="2802"/>
              <a:ext cx="157" cy="23"/>
            </a:xfrm>
            <a:custGeom>
              <a:avLst/>
              <a:gdLst>
                <a:gd name="T0" fmla="*/ 1258 w 1258"/>
                <a:gd name="T1" fmla="*/ 69 h 137"/>
                <a:gd name="T2" fmla="*/ 1183 w 1258"/>
                <a:gd name="T3" fmla="*/ 0 h 137"/>
                <a:gd name="T4" fmla="*/ 0 w 1258"/>
                <a:gd name="T5" fmla="*/ 0 h 137"/>
                <a:gd name="T6" fmla="*/ 0 w 1258"/>
                <a:gd name="T7" fmla="*/ 137 h 137"/>
                <a:gd name="T8" fmla="*/ 1183 w 1258"/>
                <a:gd name="T9" fmla="*/ 137 h 137"/>
                <a:gd name="T10" fmla="*/ 1258 w 1258"/>
                <a:gd name="T11" fmla="*/ 69 h 137"/>
                <a:gd name="T12" fmla="*/ 1258 w 1258"/>
                <a:gd name="T13" fmla="*/ 69 h 137"/>
                <a:gd name="T14" fmla="*/ 1258 w 1258"/>
                <a:gd name="T15" fmla="*/ 0 h 137"/>
                <a:gd name="T16" fmla="*/ 1183 w 1258"/>
                <a:gd name="T17" fmla="*/ 0 h 137"/>
                <a:gd name="T18" fmla="*/ 1258 w 1258"/>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37">
                  <a:moveTo>
                    <a:pt x="1258" y="69"/>
                  </a:moveTo>
                  <a:lnTo>
                    <a:pt x="1183" y="0"/>
                  </a:lnTo>
                  <a:lnTo>
                    <a:pt x="0" y="0"/>
                  </a:lnTo>
                  <a:lnTo>
                    <a:pt x="0" y="137"/>
                  </a:lnTo>
                  <a:lnTo>
                    <a:pt x="1183" y="137"/>
                  </a:lnTo>
                  <a:lnTo>
                    <a:pt x="1258" y="69"/>
                  </a:lnTo>
                  <a:lnTo>
                    <a:pt x="1258" y="69"/>
                  </a:lnTo>
                  <a:lnTo>
                    <a:pt x="1258" y="0"/>
                  </a:lnTo>
                  <a:lnTo>
                    <a:pt x="1183" y="0"/>
                  </a:lnTo>
                  <a:lnTo>
                    <a:pt x="1258"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34"/>
            <p:cNvSpPr>
              <a:spLocks/>
            </p:cNvSpPr>
            <p:nvPr/>
          </p:nvSpPr>
          <p:spPr bwMode="auto">
            <a:xfrm>
              <a:off x="3613" y="2814"/>
              <a:ext cx="18" cy="193"/>
            </a:xfrm>
            <a:custGeom>
              <a:avLst/>
              <a:gdLst>
                <a:gd name="T0" fmla="*/ 74 w 149"/>
                <a:gd name="T1" fmla="*/ 1161 h 1161"/>
                <a:gd name="T2" fmla="*/ 149 w 149"/>
                <a:gd name="T3" fmla="*/ 1093 h 1161"/>
                <a:gd name="T4" fmla="*/ 149 w 149"/>
                <a:gd name="T5" fmla="*/ 0 h 1161"/>
                <a:gd name="T6" fmla="*/ 0 w 149"/>
                <a:gd name="T7" fmla="*/ 0 h 1161"/>
                <a:gd name="T8" fmla="*/ 0 w 149"/>
                <a:gd name="T9" fmla="*/ 1093 h 1161"/>
                <a:gd name="T10" fmla="*/ 74 w 149"/>
                <a:gd name="T11" fmla="*/ 1161 h 1161"/>
                <a:gd name="T12" fmla="*/ 74 w 149"/>
                <a:gd name="T13" fmla="*/ 1161 h 1161"/>
                <a:gd name="T14" fmla="*/ 149 w 149"/>
                <a:gd name="T15" fmla="*/ 1161 h 1161"/>
                <a:gd name="T16" fmla="*/ 149 w 149"/>
                <a:gd name="T17" fmla="*/ 1093 h 1161"/>
                <a:gd name="T18" fmla="*/ 74 w 149"/>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4" y="1161"/>
                  </a:moveTo>
                  <a:lnTo>
                    <a:pt x="149" y="1093"/>
                  </a:lnTo>
                  <a:lnTo>
                    <a:pt x="149" y="0"/>
                  </a:lnTo>
                  <a:lnTo>
                    <a:pt x="0" y="0"/>
                  </a:lnTo>
                  <a:lnTo>
                    <a:pt x="0" y="1093"/>
                  </a:lnTo>
                  <a:lnTo>
                    <a:pt x="74" y="1161"/>
                  </a:lnTo>
                  <a:lnTo>
                    <a:pt x="74" y="1161"/>
                  </a:lnTo>
                  <a:lnTo>
                    <a:pt x="149" y="1161"/>
                  </a:lnTo>
                  <a:lnTo>
                    <a:pt x="149"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35"/>
            <p:cNvSpPr>
              <a:spLocks/>
            </p:cNvSpPr>
            <p:nvPr/>
          </p:nvSpPr>
          <p:spPr bwMode="auto">
            <a:xfrm>
              <a:off x="3465" y="2984"/>
              <a:ext cx="157" cy="23"/>
            </a:xfrm>
            <a:custGeom>
              <a:avLst/>
              <a:gdLst>
                <a:gd name="T0" fmla="*/ 0 w 1256"/>
                <a:gd name="T1" fmla="*/ 68 h 136"/>
                <a:gd name="T2" fmla="*/ 73 w 1256"/>
                <a:gd name="T3" fmla="*/ 136 h 136"/>
                <a:gd name="T4" fmla="*/ 1256 w 1256"/>
                <a:gd name="T5" fmla="*/ 136 h 136"/>
                <a:gd name="T6" fmla="*/ 1256 w 1256"/>
                <a:gd name="T7" fmla="*/ 0 h 136"/>
                <a:gd name="T8" fmla="*/ 73 w 1256"/>
                <a:gd name="T9" fmla="*/ 0 h 136"/>
                <a:gd name="T10" fmla="*/ 0 w 1256"/>
                <a:gd name="T11" fmla="*/ 68 h 136"/>
                <a:gd name="T12" fmla="*/ 0 w 1256"/>
                <a:gd name="T13" fmla="*/ 68 h 136"/>
                <a:gd name="T14" fmla="*/ 0 w 1256"/>
                <a:gd name="T15" fmla="*/ 136 h 136"/>
                <a:gd name="T16" fmla="*/ 73 w 1256"/>
                <a:gd name="T17" fmla="*/ 136 h 136"/>
                <a:gd name="T18" fmla="*/ 0 w 125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6">
                  <a:moveTo>
                    <a:pt x="0" y="68"/>
                  </a:moveTo>
                  <a:lnTo>
                    <a:pt x="73" y="136"/>
                  </a:lnTo>
                  <a:lnTo>
                    <a:pt x="1256" y="136"/>
                  </a:lnTo>
                  <a:lnTo>
                    <a:pt x="1256" y="0"/>
                  </a:lnTo>
                  <a:lnTo>
                    <a:pt x="73" y="0"/>
                  </a:lnTo>
                  <a:lnTo>
                    <a:pt x="0" y="68"/>
                  </a:lnTo>
                  <a:lnTo>
                    <a:pt x="0" y="68"/>
                  </a:lnTo>
                  <a:lnTo>
                    <a:pt x="0" y="136"/>
                  </a:lnTo>
                  <a:lnTo>
                    <a:pt x="73"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Rectangle 36"/>
            <p:cNvSpPr>
              <a:spLocks noChangeArrowheads="1"/>
            </p:cNvSpPr>
            <p:nvPr/>
          </p:nvSpPr>
          <p:spPr bwMode="auto">
            <a:xfrm>
              <a:off x="3622" y="2814"/>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 name="Freeform 37"/>
            <p:cNvSpPr>
              <a:spLocks/>
            </p:cNvSpPr>
            <p:nvPr/>
          </p:nvSpPr>
          <p:spPr bwMode="auto">
            <a:xfrm>
              <a:off x="3613" y="2802"/>
              <a:ext cx="18" cy="194"/>
            </a:xfrm>
            <a:custGeom>
              <a:avLst/>
              <a:gdLst>
                <a:gd name="T0" fmla="*/ 74 w 149"/>
                <a:gd name="T1" fmla="*/ 0 h 1162"/>
                <a:gd name="T2" fmla="*/ 0 w 149"/>
                <a:gd name="T3" fmla="*/ 69 h 1162"/>
                <a:gd name="T4" fmla="*/ 0 w 149"/>
                <a:gd name="T5" fmla="*/ 1162 h 1162"/>
                <a:gd name="T6" fmla="*/ 149 w 149"/>
                <a:gd name="T7" fmla="*/ 1162 h 1162"/>
                <a:gd name="T8" fmla="*/ 149 w 149"/>
                <a:gd name="T9" fmla="*/ 69 h 1162"/>
                <a:gd name="T10" fmla="*/ 74 w 149"/>
                <a:gd name="T11" fmla="*/ 0 h 1162"/>
                <a:gd name="T12" fmla="*/ 74 w 149"/>
                <a:gd name="T13" fmla="*/ 0 h 1162"/>
                <a:gd name="T14" fmla="*/ 0 w 149"/>
                <a:gd name="T15" fmla="*/ 0 h 1162"/>
                <a:gd name="T16" fmla="*/ 0 w 149"/>
                <a:gd name="T17" fmla="*/ 69 h 1162"/>
                <a:gd name="T18" fmla="*/ 74 w 149"/>
                <a:gd name="T19"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2">
                  <a:moveTo>
                    <a:pt x="74" y="0"/>
                  </a:moveTo>
                  <a:lnTo>
                    <a:pt x="0" y="69"/>
                  </a:lnTo>
                  <a:lnTo>
                    <a:pt x="0" y="1162"/>
                  </a:lnTo>
                  <a:lnTo>
                    <a:pt x="149" y="1162"/>
                  </a:lnTo>
                  <a:lnTo>
                    <a:pt x="149"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8"/>
            <p:cNvSpPr>
              <a:spLocks/>
            </p:cNvSpPr>
            <p:nvPr/>
          </p:nvSpPr>
          <p:spPr bwMode="auto">
            <a:xfrm>
              <a:off x="3622" y="2802"/>
              <a:ext cx="157" cy="23"/>
            </a:xfrm>
            <a:custGeom>
              <a:avLst/>
              <a:gdLst>
                <a:gd name="T0" fmla="*/ 1257 w 1257"/>
                <a:gd name="T1" fmla="*/ 69 h 137"/>
                <a:gd name="T2" fmla="*/ 1183 w 1257"/>
                <a:gd name="T3" fmla="*/ 0 h 137"/>
                <a:gd name="T4" fmla="*/ 0 w 1257"/>
                <a:gd name="T5" fmla="*/ 0 h 137"/>
                <a:gd name="T6" fmla="*/ 0 w 1257"/>
                <a:gd name="T7" fmla="*/ 137 h 137"/>
                <a:gd name="T8" fmla="*/ 1183 w 1257"/>
                <a:gd name="T9" fmla="*/ 137 h 137"/>
                <a:gd name="T10" fmla="*/ 1257 w 1257"/>
                <a:gd name="T11" fmla="*/ 69 h 137"/>
                <a:gd name="T12" fmla="*/ 1257 w 1257"/>
                <a:gd name="T13" fmla="*/ 69 h 137"/>
                <a:gd name="T14" fmla="*/ 1257 w 1257"/>
                <a:gd name="T15" fmla="*/ 0 h 137"/>
                <a:gd name="T16" fmla="*/ 1183 w 1257"/>
                <a:gd name="T17" fmla="*/ 0 h 137"/>
                <a:gd name="T18" fmla="*/ 1257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9"/>
                  </a:moveTo>
                  <a:lnTo>
                    <a:pt x="1183" y="0"/>
                  </a:lnTo>
                  <a:lnTo>
                    <a:pt x="0" y="0"/>
                  </a:lnTo>
                  <a:lnTo>
                    <a:pt x="0" y="137"/>
                  </a:lnTo>
                  <a:lnTo>
                    <a:pt x="1183" y="137"/>
                  </a:lnTo>
                  <a:lnTo>
                    <a:pt x="1257" y="69"/>
                  </a:lnTo>
                  <a:lnTo>
                    <a:pt x="1257" y="69"/>
                  </a:lnTo>
                  <a:lnTo>
                    <a:pt x="1257" y="0"/>
                  </a:lnTo>
                  <a:lnTo>
                    <a:pt x="1183" y="0"/>
                  </a:lnTo>
                  <a:lnTo>
                    <a:pt x="1257"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39"/>
            <p:cNvSpPr>
              <a:spLocks/>
            </p:cNvSpPr>
            <p:nvPr/>
          </p:nvSpPr>
          <p:spPr bwMode="auto">
            <a:xfrm>
              <a:off x="3761" y="2814"/>
              <a:ext cx="18" cy="193"/>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0"/>
            <p:cNvSpPr>
              <a:spLocks/>
            </p:cNvSpPr>
            <p:nvPr/>
          </p:nvSpPr>
          <p:spPr bwMode="auto">
            <a:xfrm>
              <a:off x="3613" y="2984"/>
              <a:ext cx="157" cy="23"/>
            </a:xfrm>
            <a:custGeom>
              <a:avLst/>
              <a:gdLst>
                <a:gd name="T0" fmla="*/ 0 w 1257"/>
                <a:gd name="T1" fmla="*/ 68 h 136"/>
                <a:gd name="T2" fmla="*/ 74 w 1257"/>
                <a:gd name="T3" fmla="*/ 136 h 136"/>
                <a:gd name="T4" fmla="*/ 1257 w 1257"/>
                <a:gd name="T5" fmla="*/ 136 h 136"/>
                <a:gd name="T6" fmla="*/ 1257 w 1257"/>
                <a:gd name="T7" fmla="*/ 0 h 136"/>
                <a:gd name="T8" fmla="*/ 74 w 1257"/>
                <a:gd name="T9" fmla="*/ 0 h 136"/>
                <a:gd name="T10" fmla="*/ 0 w 1257"/>
                <a:gd name="T11" fmla="*/ 68 h 136"/>
                <a:gd name="T12" fmla="*/ 0 w 1257"/>
                <a:gd name="T13" fmla="*/ 68 h 136"/>
                <a:gd name="T14" fmla="*/ 0 w 1257"/>
                <a:gd name="T15" fmla="*/ 136 h 136"/>
                <a:gd name="T16" fmla="*/ 74 w 1257"/>
                <a:gd name="T17" fmla="*/ 136 h 136"/>
                <a:gd name="T18" fmla="*/ 0 w 1257"/>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6">
                  <a:moveTo>
                    <a:pt x="0" y="68"/>
                  </a:moveTo>
                  <a:lnTo>
                    <a:pt x="74" y="136"/>
                  </a:lnTo>
                  <a:lnTo>
                    <a:pt x="1257" y="136"/>
                  </a:lnTo>
                  <a:lnTo>
                    <a:pt x="1257"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Rectangle 41"/>
            <p:cNvSpPr>
              <a:spLocks noChangeArrowheads="1"/>
            </p:cNvSpPr>
            <p:nvPr/>
          </p:nvSpPr>
          <p:spPr bwMode="auto">
            <a:xfrm>
              <a:off x="3770" y="2814"/>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 name="Freeform 42"/>
            <p:cNvSpPr>
              <a:spLocks/>
            </p:cNvSpPr>
            <p:nvPr/>
          </p:nvSpPr>
          <p:spPr bwMode="auto">
            <a:xfrm>
              <a:off x="3761" y="2802"/>
              <a:ext cx="18" cy="194"/>
            </a:xfrm>
            <a:custGeom>
              <a:avLst/>
              <a:gdLst>
                <a:gd name="T0" fmla="*/ 74 w 148"/>
                <a:gd name="T1" fmla="*/ 0 h 1162"/>
                <a:gd name="T2" fmla="*/ 0 w 148"/>
                <a:gd name="T3" fmla="*/ 69 h 1162"/>
                <a:gd name="T4" fmla="*/ 0 w 148"/>
                <a:gd name="T5" fmla="*/ 1162 h 1162"/>
                <a:gd name="T6" fmla="*/ 148 w 148"/>
                <a:gd name="T7" fmla="*/ 1162 h 1162"/>
                <a:gd name="T8" fmla="*/ 148 w 148"/>
                <a:gd name="T9" fmla="*/ 69 h 1162"/>
                <a:gd name="T10" fmla="*/ 74 w 148"/>
                <a:gd name="T11" fmla="*/ 0 h 1162"/>
                <a:gd name="T12" fmla="*/ 74 w 148"/>
                <a:gd name="T13" fmla="*/ 0 h 1162"/>
                <a:gd name="T14" fmla="*/ 0 w 148"/>
                <a:gd name="T15" fmla="*/ 0 h 1162"/>
                <a:gd name="T16" fmla="*/ 0 w 148"/>
                <a:gd name="T17" fmla="*/ 69 h 1162"/>
                <a:gd name="T18" fmla="*/ 74 w 148"/>
                <a:gd name="T19"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2">
                  <a:moveTo>
                    <a:pt x="74" y="0"/>
                  </a:moveTo>
                  <a:lnTo>
                    <a:pt x="0" y="69"/>
                  </a:lnTo>
                  <a:lnTo>
                    <a:pt x="0" y="1162"/>
                  </a:lnTo>
                  <a:lnTo>
                    <a:pt x="148" y="1162"/>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43"/>
            <p:cNvSpPr>
              <a:spLocks/>
            </p:cNvSpPr>
            <p:nvPr/>
          </p:nvSpPr>
          <p:spPr bwMode="auto">
            <a:xfrm>
              <a:off x="3770" y="2802"/>
              <a:ext cx="157" cy="23"/>
            </a:xfrm>
            <a:custGeom>
              <a:avLst/>
              <a:gdLst>
                <a:gd name="T0" fmla="*/ 1256 w 1256"/>
                <a:gd name="T1" fmla="*/ 69 h 137"/>
                <a:gd name="T2" fmla="*/ 1182 w 1256"/>
                <a:gd name="T3" fmla="*/ 0 h 137"/>
                <a:gd name="T4" fmla="*/ 0 w 1256"/>
                <a:gd name="T5" fmla="*/ 0 h 137"/>
                <a:gd name="T6" fmla="*/ 0 w 1256"/>
                <a:gd name="T7" fmla="*/ 137 h 137"/>
                <a:gd name="T8" fmla="*/ 1182 w 1256"/>
                <a:gd name="T9" fmla="*/ 137 h 137"/>
                <a:gd name="T10" fmla="*/ 1256 w 1256"/>
                <a:gd name="T11" fmla="*/ 69 h 137"/>
                <a:gd name="T12" fmla="*/ 1256 w 1256"/>
                <a:gd name="T13" fmla="*/ 69 h 137"/>
                <a:gd name="T14" fmla="*/ 1256 w 1256"/>
                <a:gd name="T15" fmla="*/ 0 h 137"/>
                <a:gd name="T16" fmla="*/ 1182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2" y="0"/>
                  </a:lnTo>
                  <a:lnTo>
                    <a:pt x="0" y="0"/>
                  </a:lnTo>
                  <a:lnTo>
                    <a:pt x="0" y="137"/>
                  </a:lnTo>
                  <a:lnTo>
                    <a:pt x="1182" y="137"/>
                  </a:lnTo>
                  <a:lnTo>
                    <a:pt x="1256" y="69"/>
                  </a:lnTo>
                  <a:lnTo>
                    <a:pt x="1256" y="69"/>
                  </a:lnTo>
                  <a:lnTo>
                    <a:pt x="1256" y="0"/>
                  </a:lnTo>
                  <a:lnTo>
                    <a:pt x="1182"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44"/>
            <p:cNvSpPr>
              <a:spLocks/>
            </p:cNvSpPr>
            <p:nvPr/>
          </p:nvSpPr>
          <p:spPr bwMode="auto">
            <a:xfrm>
              <a:off x="3909" y="2814"/>
              <a:ext cx="18" cy="193"/>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45"/>
            <p:cNvSpPr>
              <a:spLocks/>
            </p:cNvSpPr>
            <p:nvPr/>
          </p:nvSpPr>
          <p:spPr bwMode="auto">
            <a:xfrm>
              <a:off x="3761" y="2984"/>
              <a:ext cx="157" cy="23"/>
            </a:xfrm>
            <a:custGeom>
              <a:avLst/>
              <a:gdLst>
                <a:gd name="T0" fmla="*/ 0 w 1256"/>
                <a:gd name="T1" fmla="*/ 68 h 136"/>
                <a:gd name="T2" fmla="*/ 74 w 1256"/>
                <a:gd name="T3" fmla="*/ 136 h 136"/>
                <a:gd name="T4" fmla="*/ 1256 w 1256"/>
                <a:gd name="T5" fmla="*/ 136 h 136"/>
                <a:gd name="T6" fmla="*/ 1256 w 1256"/>
                <a:gd name="T7" fmla="*/ 0 h 136"/>
                <a:gd name="T8" fmla="*/ 74 w 1256"/>
                <a:gd name="T9" fmla="*/ 0 h 136"/>
                <a:gd name="T10" fmla="*/ 0 w 1256"/>
                <a:gd name="T11" fmla="*/ 68 h 136"/>
                <a:gd name="T12" fmla="*/ 0 w 1256"/>
                <a:gd name="T13" fmla="*/ 68 h 136"/>
                <a:gd name="T14" fmla="*/ 0 w 1256"/>
                <a:gd name="T15" fmla="*/ 136 h 136"/>
                <a:gd name="T16" fmla="*/ 74 w 1256"/>
                <a:gd name="T17" fmla="*/ 136 h 136"/>
                <a:gd name="T18" fmla="*/ 0 w 125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6">
                  <a:moveTo>
                    <a:pt x="0" y="68"/>
                  </a:moveTo>
                  <a:lnTo>
                    <a:pt x="74" y="136"/>
                  </a:lnTo>
                  <a:lnTo>
                    <a:pt x="1256" y="136"/>
                  </a:lnTo>
                  <a:lnTo>
                    <a:pt x="1256"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Rectangle 46"/>
            <p:cNvSpPr>
              <a:spLocks noChangeArrowheads="1"/>
            </p:cNvSpPr>
            <p:nvPr/>
          </p:nvSpPr>
          <p:spPr bwMode="auto">
            <a:xfrm>
              <a:off x="3918" y="2814"/>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 name="Freeform 47"/>
            <p:cNvSpPr>
              <a:spLocks/>
            </p:cNvSpPr>
            <p:nvPr/>
          </p:nvSpPr>
          <p:spPr bwMode="auto">
            <a:xfrm>
              <a:off x="3909" y="2802"/>
              <a:ext cx="18" cy="194"/>
            </a:xfrm>
            <a:custGeom>
              <a:avLst/>
              <a:gdLst>
                <a:gd name="T0" fmla="*/ 74 w 148"/>
                <a:gd name="T1" fmla="*/ 0 h 1162"/>
                <a:gd name="T2" fmla="*/ 0 w 148"/>
                <a:gd name="T3" fmla="*/ 69 h 1162"/>
                <a:gd name="T4" fmla="*/ 0 w 148"/>
                <a:gd name="T5" fmla="*/ 1162 h 1162"/>
                <a:gd name="T6" fmla="*/ 148 w 148"/>
                <a:gd name="T7" fmla="*/ 1162 h 1162"/>
                <a:gd name="T8" fmla="*/ 148 w 148"/>
                <a:gd name="T9" fmla="*/ 69 h 1162"/>
                <a:gd name="T10" fmla="*/ 74 w 148"/>
                <a:gd name="T11" fmla="*/ 0 h 1162"/>
                <a:gd name="T12" fmla="*/ 74 w 148"/>
                <a:gd name="T13" fmla="*/ 0 h 1162"/>
                <a:gd name="T14" fmla="*/ 0 w 148"/>
                <a:gd name="T15" fmla="*/ 0 h 1162"/>
                <a:gd name="T16" fmla="*/ 0 w 148"/>
                <a:gd name="T17" fmla="*/ 69 h 1162"/>
                <a:gd name="T18" fmla="*/ 74 w 148"/>
                <a:gd name="T19"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2">
                  <a:moveTo>
                    <a:pt x="74" y="0"/>
                  </a:moveTo>
                  <a:lnTo>
                    <a:pt x="0" y="69"/>
                  </a:lnTo>
                  <a:lnTo>
                    <a:pt x="0" y="1162"/>
                  </a:lnTo>
                  <a:lnTo>
                    <a:pt x="148" y="1162"/>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48"/>
            <p:cNvSpPr>
              <a:spLocks/>
            </p:cNvSpPr>
            <p:nvPr/>
          </p:nvSpPr>
          <p:spPr bwMode="auto">
            <a:xfrm>
              <a:off x="3918" y="2802"/>
              <a:ext cx="157" cy="23"/>
            </a:xfrm>
            <a:custGeom>
              <a:avLst/>
              <a:gdLst>
                <a:gd name="T0" fmla="*/ 1257 w 1257"/>
                <a:gd name="T1" fmla="*/ 69 h 137"/>
                <a:gd name="T2" fmla="*/ 1184 w 1257"/>
                <a:gd name="T3" fmla="*/ 0 h 137"/>
                <a:gd name="T4" fmla="*/ 0 w 1257"/>
                <a:gd name="T5" fmla="*/ 0 h 137"/>
                <a:gd name="T6" fmla="*/ 0 w 1257"/>
                <a:gd name="T7" fmla="*/ 137 h 137"/>
                <a:gd name="T8" fmla="*/ 1184 w 1257"/>
                <a:gd name="T9" fmla="*/ 137 h 137"/>
                <a:gd name="T10" fmla="*/ 1257 w 1257"/>
                <a:gd name="T11" fmla="*/ 69 h 137"/>
                <a:gd name="T12" fmla="*/ 1257 w 1257"/>
                <a:gd name="T13" fmla="*/ 69 h 137"/>
                <a:gd name="T14" fmla="*/ 1257 w 1257"/>
                <a:gd name="T15" fmla="*/ 0 h 137"/>
                <a:gd name="T16" fmla="*/ 1184 w 1257"/>
                <a:gd name="T17" fmla="*/ 0 h 137"/>
                <a:gd name="T18" fmla="*/ 1257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9"/>
                  </a:moveTo>
                  <a:lnTo>
                    <a:pt x="1184" y="0"/>
                  </a:lnTo>
                  <a:lnTo>
                    <a:pt x="0" y="0"/>
                  </a:lnTo>
                  <a:lnTo>
                    <a:pt x="0" y="137"/>
                  </a:lnTo>
                  <a:lnTo>
                    <a:pt x="1184" y="137"/>
                  </a:lnTo>
                  <a:lnTo>
                    <a:pt x="1257" y="69"/>
                  </a:lnTo>
                  <a:lnTo>
                    <a:pt x="1257" y="69"/>
                  </a:lnTo>
                  <a:lnTo>
                    <a:pt x="1257" y="0"/>
                  </a:lnTo>
                  <a:lnTo>
                    <a:pt x="1184" y="0"/>
                  </a:lnTo>
                  <a:lnTo>
                    <a:pt x="1257"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9"/>
            <p:cNvSpPr>
              <a:spLocks/>
            </p:cNvSpPr>
            <p:nvPr/>
          </p:nvSpPr>
          <p:spPr bwMode="auto">
            <a:xfrm>
              <a:off x="4056" y="2814"/>
              <a:ext cx="19" cy="193"/>
            </a:xfrm>
            <a:custGeom>
              <a:avLst/>
              <a:gdLst>
                <a:gd name="T0" fmla="*/ 75 w 148"/>
                <a:gd name="T1" fmla="*/ 1161 h 1161"/>
                <a:gd name="T2" fmla="*/ 148 w 148"/>
                <a:gd name="T3" fmla="*/ 1093 h 1161"/>
                <a:gd name="T4" fmla="*/ 148 w 148"/>
                <a:gd name="T5" fmla="*/ 0 h 1161"/>
                <a:gd name="T6" fmla="*/ 0 w 148"/>
                <a:gd name="T7" fmla="*/ 0 h 1161"/>
                <a:gd name="T8" fmla="*/ 0 w 148"/>
                <a:gd name="T9" fmla="*/ 1093 h 1161"/>
                <a:gd name="T10" fmla="*/ 75 w 148"/>
                <a:gd name="T11" fmla="*/ 1161 h 1161"/>
                <a:gd name="T12" fmla="*/ 75 w 148"/>
                <a:gd name="T13" fmla="*/ 1161 h 1161"/>
                <a:gd name="T14" fmla="*/ 148 w 148"/>
                <a:gd name="T15" fmla="*/ 1161 h 1161"/>
                <a:gd name="T16" fmla="*/ 148 w 148"/>
                <a:gd name="T17" fmla="*/ 1093 h 1161"/>
                <a:gd name="T18" fmla="*/ 75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1161"/>
                  </a:moveTo>
                  <a:lnTo>
                    <a:pt x="148" y="1093"/>
                  </a:lnTo>
                  <a:lnTo>
                    <a:pt x="148" y="0"/>
                  </a:lnTo>
                  <a:lnTo>
                    <a:pt x="0" y="0"/>
                  </a:lnTo>
                  <a:lnTo>
                    <a:pt x="0" y="1093"/>
                  </a:lnTo>
                  <a:lnTo>
                    <a:pt x="75" y="1161"/>
                  </a:lnTo>
                  <a:lnTo>
                    <a:pt x="75" y="1161"/>
                  </a:lnTo>
                  <a:lnTo>
                    <a:pt x="148" y="1161"/>
                  </a:lnTo>
                  <a:lnTo>
                    <a:pt x="148" y="1093"/>
                  </a:lnTo>
                  <a:lnTo>
                    <a:pt x="75"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50"/>
            <p:cNvSpPr>
              <a:spLocks/>
            </p:cNvSpPr>
            <p:nvPr/>
          </p:nvSpPr>
          <p:spPr bwMode="auto">
            <a:xfrm>
              <a:off x="3909" y="2984"/>
              <a:ext cx="157" cy="23"/>
            </a:xfrm>
            <a:custGeom>
              <a:avLst/>
              <a:gdLst>
                <a:gd name="T0" fmla="*/ 0 w 1258"/>
                <a:gd name="T1" fmla="*/ 68 h 136"/>
                <a:gd name="T2" fmla="*/ 74 w 1258"/>
                <a:gd name="T3" fmla="*/ 136 h 136"/>
                <a:gd name="T4" fmla="*/ 1258 w 1258"/>
                <a:gd name="T5" fmla="*/ 136 h 136"/>
                <a:gd name="T6" fmla="*/ 1258 w 1258"/>
                <a:gd name="T7" fmla="*/ 0 h 136"/>
                <a:gd name="T8" fmla="*/ 74 w 1258"/>
                <a:gd name="T9" fmla="*/ 0 h 136"/>
                <a:gd name="T10" fmla="*/ 0 w 1258"/>
                <a:gd name="T11" fmla="*/ 68 h 136"/>
                <a:gd name="T12" fmla="*/ 0 w 1258"/>
                <a:gd name="T13" fmla="*/ 68 h 136"/>
                <a:gd name="T14" fmla="*/ 0 w 1258"/>
                <a:gd name="T15" fmla="*/ 136 h 136"/>
                <a:gd name="T16" fmla="*/ 74 w 1258"/>
                <a:gd name="T17" fmla="*/ 136 h 136"/>
                <a:gd name="T18" fmla="*/ 0 w 1258"/>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36">
                  <a:moveTo>
                    <a:pt x="0" y="68"/>
                  </a:moveTo>
                  <a:lnTo>
                    <a:pt x="74" y="136"/>
                  </a:lnTo>
                  <a:lnTo>
                    <a:pt x="1258" y="136"/>
                  </a:lnTo>
                  <a:lnTo>
                    <a:pt x="1258"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Rectangle 51"/>
            <p:cNvSpPr>
              <a:spLocks noChangeArrowheads="1"/>
            </p:cNvSpPr>
            <p:nvPr/>
          </p:nvSpPr>
          <p:spPr bwMode="auto">
            <a:xfrm>
              <a:off x="4066" y="2814"/>
              <a:ext cx="147"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 name="Freeform 52"/>
            <p:cNvSpPr>
              <a:spLocks/>
            </p:cNvSpPr>
            <p:nvPr/>
          </p:nvSpPr>
          <p:spPr bwMode="auto">
            <a:xfrm>
              <a:off x="4056" y="2802"/>
              <a:ext cx="19" cy="194"/>
            </a:xfrm>
            <a:custGeom>
              <a:avLst/>
              <a:gdLst>
                <a:gd name="T0" fmla="*/ 75 w 148"/>
                <a:gd name="T1" fmla="*/ 0 h 1162"/>
                <a:gd name="T2" fmla="*/ 0 w 148"/>
                <a:gd name="T3" fmla="*/ 69 h 1162"/>
                <a:gd name="T4" fmla="*/ 0 w 148"/>
                <a:gd name="T5" fmla="*/ 1162 h 1162"/>
                <a:gd name="T6" fmla="*/ 148 w 148"/>
                <a:gd name="T7" fmla="*/ 1162 h 1162"/>
                <a:gd name="T8" fmla="*/ 148 w 148"/>
                <a:gd name="T9" fmla="*/ 69 h 1162"/>
                <a:gd name="T10" fmla="*/ 75 w 148"/>
                <a:gd name="T11" fmla="*/ 0 h 1162"/>
                <a:gd name="T12" fmla="*/ 75 w 148"/>
                <a:gd name="T13" fmla="*/ 0 h 1162"/>
                <a:gd name="T14" fmla="*/ 0 w 148"/>
                <a:gd name="T15" fmla="*/ 0 h 1162"/>
                <a:gd name="T16" fmla="*/ 0 w 148"/>
                <a:gd name="T17" fmla="*/ 69 h 1162"/>
                <a:gd name="T18" fmla="*/ 75 w 148"/>
                <a:gd name="T19"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2">
                  <a:moveTo>
                    <a:pt x="75" y="0"/>
                  </a:moveTo>
                  <a:lnTo>
                    <a:pt x="0" y="69"/>
                  </a:lnTo>
                  <a:lnTo>
                    <a:pt x="0" y="1162"/>
                  </a:lnTo>
                  <a:lnTo>
                    <a:pt x="148" y="1162"/>
                  </a:lnTo>
                  <a:lnTo>
                    <a:pt x="148" y="69"/>
                  </a:lnTo>
                  <a:lnTo>
                    <a:pt x="75" y="0"/>
                  </a:lnTo>
                  <a:lnTo>
                    <a:pt x="75" y="0"/>
                  </a:lnTo>
                  <a:lnTo>
                    <a:pt x="0" y="0"/>
                  </a:lnTo>
                  <a:lnTo>
                    <a:pt x="0" y="69"/>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53"/>
            <p:cNvSpPr>
              <a:spLocks/>
            </p:cNvSpPr>
            <p:nvPr/>
          </p:nvSpPr>
          <p:spPr bwMode="auto">
            <a:xfrm>
              <a:off x="4066" y="2802"/>
              <a:ext cx="157" cy="23"/>
            </a:xfrm>
            <a:custGeom>
              <a:avLst/>
              <a:gdLst>
                <a:gd name="T0" fmla="*/ 1256 w 1256"/>
                <a:gd name="T1" fmla="*/ 69 h 137"/>
                <a:gd name="T2" fmla="*/ 1182 w 1256"/>
                <a:gd name="T3" fmla="*/ 0 h 137"/>
                <a:gd name="T4" fmla="*/ 0 w 1256"/>
                <a:gd name="T5" fmla="*/ 0 h 137"/>
                <a:gd name="T6" fmla="*/ 0 w 1256"/>
                <a:gd name="T7" fmla="*/ 137 h 137"/>
                <a:gd name="T8" fmla="*/ 1182 w 1256"/>
                <a:gd name="T9" fmla="*/ 137 h 137"/>
                <a:gd name="T10" fmla="*/ 1256 w 1256"/>
                <a:gd name="T11" fmla="*/ 69 h 137"/>
                <a:gd name="T12" fmla="*/ 1256 w 1256"/>
                <a:gd name="T13" fmla="*/ 69 h 137"/>
                <a:gd name="T14" fmla="*/ 1256 w 1256"/>
                <a:gd name="T15" fmla="*/ 0 h 137"/>
                <a:gd name="T16" fmla="*/ 1182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2" y="0"/>
                  </a:lnTo>
                  <a:lnTo>
                    <a:pt x="0" y="0"/>
                  </a:lnTo>
                  <a:lnTo>
                    <a:pt x="0" y="137"/>
                  </a:lnTo>
                  <a:lnTo>
                    <a:pt x="1182" y="137"/>
                  </a:lnTo>
                  <a:lnTo>
                    <a:pt x="1256" y="69"/>
                  </a:lnTo>
                  <a:lnTo>
                    <a:pt x="1256" y="69"/>
                  </a:lnTo>
                  <a:lnTo>
                    <a:pt x="1256" y="0"/>
                  </a:lnTo>
                  <a:lnTo>
                    <a:pt x="1182"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54"/>
            <p:cNvSpPr>
              <a:spLocks/>
            </p:cNvSpPr>
            <p:nvPr/>
          </p:nvSpPr>
          <p:spPr bwMode="auto">
            <a:xfrm>
              <a:off x="4204" y="2814"/>
              <a:ext cx="19" cy="193"/>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55"/>
            <p:cNvSpPr>
              <a:spLocks/>
            </p:cNvSpPr>
            <p:nvPr/>
          </p:nvSpPr>
          <p:spPr bwMode="auto">
            <a:xfrm>
              <a:off x="4056" y="2984"/>
              <a:ext cx="157" cy="23"/>
            </a:xfrm>
            <a:custGeom>
              <a:avLst/>
              <a:gdLst>
                <a:gd name="T0" fmla="*/ 0 w 1257"/>
                <a:gd name="T1" fmla="*/ 68 h 136"/>
                <a:gd name="T2" fmla="*/ 75 w 1257"/>
                <a:gd name="T3" fmla="*/ 136 h 136"/>
                <a:gd name="T4" fmla="*/ 1257 w 1257"/>
                <a:gd name="T5" fmla="*/ 136 h 136"/>
                <a:gd name="T6" fmla="*/ 1257 w 1257"/>
                <a:gd name="T7" fmla="*/ 0 h 136"/>
                <a:gd name="T8" fmla="*/ 75 w 1257"/>
                <a:gd name="T9" fmla="*/ 0 h 136"/>
                <a:gd name="T10" fmla="*/ 0 w 1257"/>
                <a:gd name="T11" fmla="*/ 68 h 136"/>
                <a:gd name="T12" fmla="*/ 0 w 1257"/>
                <a:gd name="T13" fmla="*/ 68 h 136"/>
                <a:gd name="T14" fmla="*/ 0 w 1257"/>
                <a:gd name="T15" fmla="*/ 136 h 136"/>
                <a:gd name="T16" fmla="*/ 75 w 1257"/>
                <a:gd name="T17" fmla="*/ 136 h 136"/>
                <a:gd name="T18" fmla="*/ 0 w 1257"/>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6">
                  <a:moveTo>
                    <a:pt x="0" y="68"/>
                  </a:moveTo>
                  <a:lnTo>
                    <a:pt x="75" y="136"/>
                  </a:lnTo>
                  <a:lnTo>
                    <a:pt x="1257" y="136"/>
                  </a:lnTo>
                  <a:lnTo>
                    <a:pt x="1257" y="0"/>
                  </a:lnTo>
                  <a:lnTo>
                    <a:pt x="75" y="0"/>
                  </a:lnTo>
                  <a:lnTo>
                    <a:pt x="0" y="68"/>
                  </a:lnTo>
                  <a:lnTo>
                    <a:pt x="0" y="68"/>
                  </a:lnTo>
                  <a:lnTo>
                    <a:pt x="0" y="136"/>
                  </a:lnTo>
                  <a:lnTo>
                    <a:pt x="75"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Rectangle 56"/>
            <p:cNvSpPr>
              <a:spLocks noChangeArrowheads="1"/>
            </p:cNvSpPr>
            <p:nvPr/>
          </p:nvSpPr>
          <p:spPr bwMode="auto">
            <a:xfrm>
              <a:off x="3622" y="2632"/>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 name="Freeform 57"/>
            <p:cNvSpPr>
              <a:spLocks/>
            </p:cNvSpPr>
            <p:nvPr/>
          </p:nvSpPr>
          <p:spPr bwMode="auto">
            <a:xfrm>
              <a:off x="3613" y="2620"/>
              <a:ext cx="18" cy="194"/>
            </a:xfrm>
            <a:custGeom>
              <a:avLst/>
              <a:gdLst>
                <a:gd name="T0" fmla="*/ 74 w 149"/>
                <a:gd name="T1" fmla="*/ 0 h 1161"/>
                <a:gd name="T2" fmla="*/ 0 w 149"/>
                <a:gd name="T3" fmla="*/ 69 h 1161"/>
                <a:gd name="T4" fmla="*/ 0 w 149"/>
                <a:gd name="T5" fmla="*/ 1161 h 1161"/>
                <a:gd name="T6" fmla="*/ 149 w 149"/>
                <a:gd name="T7" fmla="*/ 1161 h 1161"/>
                <a:gd name="T8" fmla="*/ 149 w 149"/>
                <a:gd name="T9" fmla="*/ 69 h 1161"/>
                <a:gd name="T10" fmla="*/ 74 w 149"/>
                <a:gd name="T11" fmla="*/ 0 h 1161"/>
                <a:gd name="T12" fmla="*/ 74 w 149"/>
                <a:gd name="T13" fmla="*/ 0 h 1161"/>
                <a:gd name="T14" fmla="*/ 0 w 149"/>
                <a:gd name="T15" fmla="*/ 0 h 1161"/>
                <a:gd name="T16" fmla="*/ 0 w 149"/>
                <a:gd name="T17" fmla="*/ 69 h 1161"/>
                <a:gd name="T18" fmla="*/ 74 w 149"/>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4" y="0"/>
                  </a:moveTo>
                  <a:lnTo>
                    <a:pt x="0" y="69"/>
                  </a:lnTo>
                  <a:lnTo>
                    <a:pt x="0" y="1161"/>
                  </a:lnTo>
                  <a:lnTo>
                    <a:pt x="149" y="1161"/>
                  </a:lnTo>
                  <a:lnTo>
                    <a:pt x="149"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58"/>
            <p:cNvSpPr>
              <a:spLocks/>
            </p:cNvSpPr>
            <p:nvPr/>
          </p:nvSpPr>
          <p:spPr bwMode="auto">
            <a:xfrm>
              <a:off x="3622" y="2620"/>
              <a:ext cx="157" cy="23"/>
            </a:xfrm>
            <a:custGeom>
              <a:avLst/>
              <a:gdLst>
                <a:gd name="T0" fmla="*/ 1257 w 1257"/>
                <a:gd name="T1" fmla="*/ 69 h 137"/>
                <a:gd name="T2" fmla="*/ 1183 w 1257"/>
                <a:gd name="T3" fmla="*/ 0 h 137"/>
                <a:gd name="T4" fmla="*/ 0 w 1257"/>
                <a:gd name="T5" fmla="*/ 0 h 137"/>
                <a:gd name="T6" fmla="*/ 0 w 1257"/>
                <a:gd name="T7" fmla="*/ 137 h 137"/>
                <a:gd name="T8" fmla="*/ 1183 w 1257"/>
                <a:gd name="T9" fmla="*/ 137 h 137"/>
                <a:gd name="T10" fmla="*/ 1257 w 1257"/>
                <a:gd name="T11" fmla="*/ 69 h 137"/>
                <a:gd name="T12" fmla="*/ 1257 w 1257"/>
                <a:gd name="T13" fmla="*/ 69 h 137"/>
                <a:gd name="T14" fmla="*/ 1257 w 1257"/>
                <a:gd name="T15" fmla="*/ 0 h 137"/>
                <a:gd name="T16" fmla="*/ 1183 w 1257"/>
                <a:gd name="T17" fmla="*/ 0 h 137"/>
                <a:gd name="T18" fmla="*/ 1257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9"/>
                  </a:moveTo>
                  <a:lnTo>
                    <a:pt x="1183" y="0"/>
                  </a:lnTo>
                  <a:lnTo>
                    <a:pt x="0" y="0"/>
                  </a:lnTo>
                  <a:lnTo>
                    <a:pt x="0" y="137"/>
                  </a:lnTo>
                  <a:lnTo>
                    <a:pt x="1183" y="137"/>
                  </a:lnTo>
                  <a:lnTo>
                    <a:pt x="1257" y="69"/>
                  </a:lnTo>
                  <a:lnTo>
                    <a:pt x="1257" y="69"/>
                  </a:lnTo>
                  <a:lnTo>
                    <a:pt x="1257" y="0"/>
                  </a:lnTo>
                  <a:lnTo>
                    <a:pt x="1183" y="0"/>
                  </a:lnTo>
                  <a:lnTo>
                    <a:pt x="1257"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9"/>
            <p:cNvSpPr>
              <a:spLocks/>
            </p:cNvSpPr>
            <p:nvPr/>
          </p:nvSpPr>
          <p:spPr bwMode="auto">
            <a:xfrm>
              <a:off x="3761" y="2632"/>
              <a:ext cx="18" cy="193"/>
            </a:xfrm>
            <a:custGeom>
              <a:avLst/>
              <a:gdLst>
                <a:gd name="T0" fmla="*/ 74 w 148"/>
                <a:gd name="T1" fmla="*/ 1160 h 1160"/>
                <a:gd name="T2" fmla="*/ 148 w 148"/>
                <a:gd name="T3" fmla="*/ 1092 h 1160"/>
                <a:gd name="T4" fmla="*/ 148 w 148"/>
                <a:gd name="T5" fmla="*/ 0 h 1160"/>
                <a:gd name="T6" fmla="*/ 0 w 148"/>
                <a:gd name="T7" fmla="*/ 0 h 1160"/>
                <a:gd name="T8" fmla="*/ 0 w 148"/>
                <a:gd name="T9" fmla="*/ 1092 h 1160"/>
                <a:gd name="T10" fmla="*/ 74 w 148"/>
                <a:gd name="T11" fmla="*/ 1160 h 1160"/>
                <a:gd name="T12" fmla="*/ 74 w 148"/>
                <a:gd name="T13" fmla="*/ 1160 h 1160"/>
                <a:gd name="T14" fmla="*/ 148 w 148"/>
                <a:gd name="T15" fmla="*/ 1160 h 1160"/>
                <a:gd name="T16" fmla="*/ 148 w 148"/>
                <a:gd name="T17" fmla="*/ 1092 h 1160"/>
                <a:gd name="T18" fmla="*/ 74 w 148"/>
                <a:gd name="T19" fmla="*/ 116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0">
                  <a:moveTo>
                    <a:pt x="74" y="1160"/>
                  </a:moveTo>
                  <a:lnTo>
                    <a:pt x="148" y="1092"/>
                  </a:lnTo>
                  <a:lnTo>
                    <a:pt x="148" y="0"/>
                  </a:lnTo>
                  <a:lnTo>
                    <a:pt x="0" y="0"/>
                  </a:lnTo>
                  <a:lnTo>
                    <a:pt x="0" y="1092"/>
                  </a:lnTo>
                  <a:lnTo>
                    <a:pt x="74" y="1160"/>
                  </a:lnTo>
                  <a:lnTo>
                    <a:pt x="74" y="1160"/>
                  </a:lnTo>
                  <a:lnTo>
                    <a:pt x="148" y="1160"/>
                  </a:lnTo>
                  <a:lnTo>
                    <a:pt x="148" y="1092"/>
                  </a:lnTo>
                  <a:lnTo>
                    <a:pt x="74" y="116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0"/>
            <p:cNvSpPr>
              <a:spLocks/>
            </p:cNvSpPr>
            <p:nvPr/>
          </p:nvSpPr>
          <p:spPr bwMode="auto">
            <a:xfrm>
              <a:off x="3613" y="2802"/>
              <a:ext cx="157" cy="23"/>
            </a:xfrm>
            <a:custGeom>
              <a:avLst/>
              <a:gdLst>
                <a:gd name="T0" fmla="*/ 0 w 1257"/>
                <a:gd name="T1" fmla="*/ 69 h 137"/>
                <a:gd name="T2" fmla="*/ 74 w 1257"/>
                <a:gd name="T3" fmla="*/ 137 h 137"/>
                <a:gd name="T4" fmla="*/ 1257 w 1257"/>
                <a:gd name="T5" fmla="*/ 137 h 137"/>
                <a:gd name="T6" fmla="*/ 1257 w 1257"/>
                <a:gd name="T7" fmla="*/ 0 h 137"/>
                <a:gd name="T8" fmla="*/ 74 w 1257"/>
                <a:gd name="T9" fmla="*/ 0 h 137"/>
                <a:gd name="T10" fmla="*/ 0 w 1257"/>
                <a:gd name="T11" fmla="*/ 69 h 137"/>
                <a:gd name="T12" fmla="*/ 0 w 1257"/>
                <a:gd name="T13" fmla="*/ 69 h 137"/>
                <a:gd name="T14" fmla="*/ 0 w 1257"/>
                <a:gd name="T15" fmla="*/ 137 h 137"/>
                <a:gd name="T16" fmla="*/ 74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4" y="137"/>
                  </a:lnTo>
                  <a:lnTo>
                    <a:pt x="1257" y="137"/>
                  </a:lnTo>
                  <a:lnTo>
                    <a:pt x="1257"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61"/>
            <p:cNvSpPr>
              <a:spLocks noChangeArrowheads="1"/>
            </p:cNvSpPr>
            <p:nvPr/>
          </p:nvSpPr>
          <p:spPr bwMode="auto">
            <a:xfrm>
              <a:off x="3770" y="2632"/>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 name="Freeform 62"/>
            <p:cNvSpPr>
              <a:spLocks/>
            </p:cNvSpPr>
            <p:nvPr/>
          </p:nvSpPr>
          <p:spPr bwMode="auto">
            <a:xfrm>
              <a:off x="3761" y="2620"/>
              <a:ext cx="18" cy="194"/>
            </a:xfrm>
            <a:custGeom>
              <a:avLst/>
              <a:gdLst>
                <a:gd name="T0" fmla="*/ 74 w 148"/>
                <a:gd name="T1" fmla="*/ 0 h 1161"/>
                <a:gd name="T2" fmla="*/ 0 w 148"/>
                <a:gd name="T3" fmla="*/ 69 h 1161"/>
                <a:gd name="T4" fmla="*/ 0 w 148"/>
                <a:gd name="T5" fmla="*/ 1161 h 1161"/>
                <a:gd name="T6" fmla="*/ 148 w 148"/>
                <a:gd name="T7" fmla="*/ 1161 h 1161"/>
                <a:gd name="T8" fmla="*/ 148 w 148"/>
                <a:gd name="T9" fmla="*/ 69 h 1161"/>
                <a:gd name="T10" fmla="*/ 74 w 148"/>
                <a:gd name="T11" fmla="*/ 0 h 1161"/>
                <a:gd name="T12" fmla="*/ 74 w 148"/>
                <a:gd name="T13" fmla="*/ 0 h 1161"/>
                <a:gd name="T14" fmla="*/ 0 w 148"/>
                <a:gd name="T15" fmla="*/ 0 h 1161"/>
                <a:gd name="T16" fmla="*/ 0 w 148"/>
                <a:gd name="T17" fmla="*/ 69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9"/>
                  </a:lnTo>
                  <a:lnTo>
                    <a:pt x="0" y="1161"/>
                  </a:lnTo>
                  <a:lnTo>
                    <a:pt x="148" y="1161"/>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63"/>
            <p:cNvSpPr>
              <a:spLocks/>
            </p:cNvSpPr>
            <p:nvPr/>
          </p:nvSpPr>
          <p:spPr bwMode="auto">
            <a:xfrm>
              <a:off x="3770" y="2620"/>
              <a:ext cx="157" cy="23"/>
            </a:xfrm>
            <a:custGeom>
              <a:avLst/>
              <a:gdLst>
                <a:gd name="T0" fmla="*/ 1256 w 1256"/>
                <a:gd name="T1" fmla="*/ 69 h 137"/>
                <a:gd name="T2" fmla="*/ 1182 w 1256"/>
                <a:gd name="T3" fmla="*/ 0 h 137"/>
                <a:gd name="T4" fmla="*/ 0 w 1256"/>
                <a:gd name="T5" fmla="*/ 0 h 137"/>
                <a:gd name="T6" fmla="*/ 0 w 1256"/>
                <a:gd name="T7" fmla="*/ 137 h 137"/>
                <a:gd name="T8" fmla="*/ 1182 w 1256"/>
                <a:gd name="T9" fmla="*/ 137 h 137"/>
                <a:gd name="T10" fmla="*/ 1256 w 1256"/>
                <a:gd name="T11" fmla="*/ 69 h 137"/>
                <a:gd name="T12" fmla="*/ 1256 w 1256"/>
                <a:gd name="T13" fmla="*/ 69 h 137"/>
                <a:gd name="T14" fmla="*/ 1256 w 1256"/>
                <a:gd name="T15" fmla="*/ 0 h 137"/>
                <a:gd name="T16" fmla="*/ 1182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2" y="0"/>
                  </a:lnTo>
                  <a:lnTo>
                    <a:pt x="0" y="0"/>
                  </a:lnTo>
                  <a:lnTo>
                    <a:pt x="0" y="137"/>
                  </a:lnTo>
                  <a:lnTo>
                    <a:pt x="1182" y="137"/>
                  </a:lnTo>
                  <a:lnTo>
                    <a:pt x="1256" y="69"/>
                  </a:lnTo>
                  <a:lnTo>
                    <a:pt x="1256" y="69"/>
                  </a:lnTo>
                  <a:lnTo>
                    <a:pt x="1256" y="0"/>
                  </a:lnTo>
                  <a:lnTo>
                    <a:pt x="1182"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64"/>
            <p:cNvSpPr>
              <a:spLocks/>
            </p:cNvSpPr>
            <p:nvPr/>
          </p:nvSpPr>
          <p:spPr bwMode="auto">
            <a:xfrm>
              <a:off x="3909" y="2632"/>
              <a:ext cx="18" cy="193"/>
            </a:xfrm>
            <a:custGeom>
              <a:avLst/>
              <a:gdLst>
                <a:gd name="T0" fmla="*/ 74 w 148"/>
                <a:gd name="T1" fmla="*/ 1160 h 1160"/>
                <a:gd name="T2" fmla="*/ 148 w 148"/>
                <a:gd name="T3" fmla="*/ 1092 h 1160"/>
                <a:gd name="T4" fmla="*/ 148 w 148"/>
                <a:gd name="T5" fmla="*/ 0 h 1160"/>
                <a:gd name="T6" fmla="*/ 0 w 148"/>
                <a:gd name="T7" fmla="*/ 0 h 1160"/>
                <a:gd name="T8" fmla="*/ 0 w 148"/>
                <a:gd name="T9" fmla="*/ 1092 h 1160"/>
                <a:gd name="T10" fmla="*/ 74 w 148"/>
                <a:gd name="T11" fmla="*/ 1160 h 1160"/>
                <a:gd name="T12" fmla="*/ 74 w 148"/>
                <a:gd name="T13" fmla="*/ 1160 h 1160"/>
                <a:gd name="T14" fmla="*/ 148 w 148"/>
                <a:gd name="T15" fmla="*/ 1160 h 1160"/>
                <a:gd name="T16" fmla="*/ 148 w 148"/>
                <a:gd name="T17" fmla="*/ 1092 h 1160"/>
                <a:gd name="T18" fmla="*/ 74 w 148"/>
                <a:gd name="T19" fmla="*/ 116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0">
                  <a:moveTo>
                    <a:pt x="74" y="1160"/>
                  </a:moveTo>
                  <a:lnTo>
                    <a:pt x="148" y="1092"/>
                  </a:lnTo>
                  <a:lnTo>
                    <a:pt x="148" y="0"/>
                  </a:lnTo>
                  <a:lnTo>
                    <a:pt x="0" y="0"/>
                  </a:lnTo>
                  <a:lnTo>
                    <a:pt x="0" y="1092"/>
                  </a:lnTo>
                  <a:lnTo>
                    <a:pt x="74" y="1160"/>
                  </a:lnTo>
                  <a:lnTo>
                    <a:pt x="74" y="1160"/>
                  </a:lnTo>
                  <a:lnTo>
                    <a:pt x="148" y="1160"/>
                  </a:lnTo>
                  <a:lnTo>
                    <a:pt x="148" y="1092"/>
                  </a:lnTo>
                  <a:lnTo>
                    <a:pt x="74" y="116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65"/>
            <p:cNvSpPr>
              <a:spLocks/>
            </p:cNvSpPr>
            <p:nvPr/>
          </p:nvSpPr>
          <p:spPr bwMode="auto">
            <a:xfrm>
              <a:off x="3761" y="2802"/>
              <a:ext cx="157" cy="23"/>
            </a:xfrm>
            <a:custGeom>
              <a:avLst/>
              <a:gdLst>
                <a:gd name="T0" fmla="*/ 0 w 1256"/>
                <a:gd name="T1" fmla="*/ 69 h 137"/>
                <a:gd name="T2" fmla="*/ 74 w 1256"/>
                <a:gd name="T3" fmla="*/ 137 h 137"/>
                <a:gd name="T4" fmla="*/ 1256 w 1256"/>
                <a:gd name="T5" fmla="*/ 137 h 137"/>
                <a:gd name="T6" fmla="*/ 1256 w 1256"/>
                <a:gd name="T7" fmla="*/ 0 h 137"/>
                <a:gd name="T8" fmla="*/ 74 w 1256"/>
                <a:gd name="T9" fmla="*/ 0 h 137"/>
                <a:gd name="T10" fmla="*/ 0 w 1256"/>
                <a:gd name="T11" fmla="*/ 69 h 137"/>
                <a:gd name="T12" fmla="*/ 0 w 1256"/>
                <a:gd name="T13" fmla="*/ 69 h 137"/>
                <a:gd name="T14" fmla="*/ 0 w 1256"/>
                <a:gd name="T15" fmla="*/ 137 h 137"/>
                <a:gd name="T16" fmla="*/ 74 w 1256"/>
                <a:gd name="T17" fmla="*/ 137 h 137"/>
                <a:gd name="T18" fmla="*/ 0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0" y="69"/>
                  </a:moveTo>
                  <a:lnTo>
                    <a:pt x="74" y="137"/>
                  </a:lnTo>
                  <a:lnTo>
                    <a:pt x="1256" y="137"/>
                  </a:lnTo>
                  <a:lnTo>
                    <a:pt x="1256"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66"/>
            <p:cNvSpPr>
              <a:spLocks noChangeArrowheads="1"/>
            </p:cNvSpPr>
            <p:nvPr/>
          </p:nvSpPr>
          <p:spPr bwMode="auto">
            <a:xfrm>
              <a:off x="3918" y="2632"/>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8" name="Freeform 67"/>
            <p:cNvSpPr>
              <a:spLocks/>
            </p:cNvSpPr>
            <p:nvPr/>
          </p:nvSpPr>
          <p:spPr bwMode="auto">
            <a:xfrm>
              <a:off x="3909" y="2620"/>
              <a:ext cx="18" cy="194"/>
            </a:xfrm>
            <a:custGeom>
              <a:avLst/>
              <a:gdLst>
                <a:gd name="T0" fmla="*/ 74 w 148"/>
                <a:gd name="T1" fmla="*/ 0 h 1161"/>
                <a:gd name="T2" fmla="*/ 0 w 148"/>
                <a:gd name="T3" fmla="*/ 69 h 1161"/>
                <a:gd name="T4" fmla="*/ 0 w 148"/>
                <a:gd name="T5" fmla="*/ 1161 h 1161"/>
                <a:gd name="T6" fmla="*/ 148 w 148"/>
                <a:gd name="T7" fmla="*/ 1161 h 1161"/>
                <a:gd name="T8" fmla="*/ 148 w 148"/>
                <a:gd name="T9" fmla="*/ 69 h 1161"/>
                <a:gd name="T10" fmla="*/ 74 w 148"/>
                <a:gd name="T11" fmla="*/ 0 h 1161"/>
                <a:gd name="T12" fmla="*/ 74 w 148"/>
                <a:gd name="T13" fmla="*/ 0 h 1161"/>
                <a:gd name="T14" fmla="*/ 0 w 148"/>
                <a:gd name="T15" fmla="*/ 0 h 1161"/>
                <a:gd name="T16" fmla="*/ 0 w 148"/>
                <a:gd name="T17" fmla="*/ 69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9"/>
                  </a:lnTo>
                  <a:lnTo>
                    <a:pt x="0" y="1161"/>
                  </a:lnTo>
                  <a:lnTo>
                    <a:pt x="148" y="1161"/>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68"/>
            <p:cNvSpPr>
              <a:spLocks/>
            </p:cNvSpPr>
            <p:nvPr/>
          </p:nvSpPr>
          <p:spPr bwMode="auto">
            <a:xfrm>
              <a:off x="3918" y="2620"/>
              <a:ext cx="157" cy="23"/>
            </a:xfrm>
            <a:custGeom>
              <a:avLst/>
              <a:gdLst>
                <a:gd name="T0" fmla="*/ 1257 w 1257"/>
                <a:gd name="T1" fmla="*/ 69 h 137"/>
                <a:gd name="T2" fmla="*/ 1184 w 1257"/>
                <a:gd name="T3" fmla="*/ 0 h 137"/>
                <a:gd name="T4" fmla="*/ 0 w 1257"/>
                <a:gd name="T5" fmla="*/ 0 h 137"/>
                <a:gd name="T6" fmla="*/ 0 w 1257"/>
                <a:gd name="T7" fmla="*/ 137 h 137"/>
                <a:gd name="T8" fmla="*/ 1184 w 1257"/>
                <a:gd name="T9" fmla="*/ 137 h 137"/>
                <a:gd name="T10" fmla="*/ 1257 w 1257"/>
                <a:gd name="T11" fmla="*/ 69 h 137"/>
                <a:gd name="T12" fmla="*/ 1257 w 1257"/>
                <a:gd name="T13" fmla="*/ 69 h 137"/>
                <a:gd name="T14" fmla="*/ 1257 w 1257"/>
                <a:gd name="T15" fmla="*/ 0 h 137"/>
                <a:gd name="T16" fmla="*/ 1184 w 1257"/>
                <a:gd name="T17" fmla="*/ 0 h 137"/>
                <a:gd name="T18" fmla="*/ 1257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9"/>
                  </a:moveTo>
                  <a:lnTo>
                    <a:pt x="1184" y="0"/>
                  </a:lnTo>
                  <a:lnTo>
                    <a:pt x="0" y="0"/>
                  </a:lnTo>
                  <a:lnTo>
                    <a:pt x="0" y="137"/>
                  </a:lnTo>
                  <a:lnTo>
                    <a:pt x="1184" y="137"/>
                  </a:lnTo>
                  <a:lnTo>
                    <a:pt x="1257" y="69"/>
                  </a:lnTo>
                  <a:lnTo>
                    <a:pt x="1257" y="69"/>
                  </a:lnTo>
                  <a:lnTo>
                    <a:pt x="1257" y="0"/>
                  </a:lnTo>
                  <a:lnTo>
                    <a:pt x="1184" y="0"/>
                  </a:lnTo>
                  <a:lnTo>
                    <a:pt x="1257"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69"/>
            <p:cNvSpPr>
              <a:spLocks/>
            </p:cNvSpPr>
            <p:nvPr/>
          </p:nvSpPr>
          <p:spPr bwMode="auto">
            <a:xfrm>
              <a:off x="4056" y="2632"/>
              <a:ext cx="19" cy="193"/>
            </a:xfrm>
            <a:custGeom>
              <a:avLst/>
              <a:gdLst>
                <a:gd name="T0" fmla="*/ 75 w 148"/>
                <a:gd name="T1" fmla="*/ 1160 h 1160"/>
                <a:gd name="T2" fmla="*/ 148 w 148"/>
                <a:gd name="T3" fmla="*/ 1092 h 1160"/>
                <a:gd name="T4" fmla="*/ 148 w 148"/>
                <a:gd name="T5" fmla="*/ 0 h 1160"/>
                <a:gd name="T6" fmla="*/ 0 w 148"/>
                <a:gd name="T7" fmla="*/ 0 h 1160"/>
                <a:gd name="T8" fmla="*/ 0 w 148"/>
                <a:gd name="T9" fmla="*/ 1092 h 1160"/>
                <a:gd name="T10" fmla="*/ 75 w 148"/>
                <a:gd name="T11" fmla="*/ 1160 h 1160"/>
                <a:gd name="T12" fmla="*/ 75 w 148"/>
                <a:gd name="T13" fmla="*/ 1160 h 1160"/>
                <a:gd name="T14" fmla="*/ 148 w 148"/>
                <a:gd name="T15" fmla="*/ 1160 h 1160"/>
                <a:gd name="T16" fmla="*/ 148 w 148"/>
                <a:gd name="T17" fmla="*/ 1092 h 1160"/>
                <a:gd name="T18" fmla="*/ 75 w 148"/>
                <a:gd name="T19" fmla="*/ 116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0">
                  <a:moveTo>
                    <a:pt x="75" y="1160"/>
                  </a:moveTo>
                  <a:lnTo>
                    <a:pt x="148" y="1092"/>
                  </a:lnTo>
                  <a:lnTo>
                    <a:pt x="148" y="0"/>
                  </a:lnTo>
                  <a:lnTo>
                    <a:pt x="0" y="0"/>
                  </a:lnTo>
                  <a:lnTo>
                    <a:pt x="0" y="1092"/>
                  </a:lnTo>
                  <a:lnTo>
                    <a:pt x="75" y="1160"/>
                  </a:lnTo>
                  <a:lnTo>
                    <a:pt x="75" y="1160"/>
                  </a:lnTo>
                  <a:lnTo>
                    <a:pt x="148" y="1160"/>
                  </a:lnTo>
                  <a:lnTo>
                    <a:pt x="148" y="1092"/>
                  </a:lnTo>
                  <a:lnTo>
                    <a:pt x="75" y="116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70"/>
            <p:cNvSpPr>
              <a:spLocks/>
            </p:cNvSpPr>
            <p:nvPr/>
          </p:nvSpPr>
          <p:spPr bwMode="auto">
            <a:xfrm>
              <a:off x="3909" y="2802"/>
              <a:ext cx="157" cy="23"/>
            </a:xfrm>
            <a:custGeom>
              <a:avLst/>
              <a:gdLst>
                <a:gd name="T0" fmla="*/ 0 w 1258"/>
                <a:gd name="T1" fmla="*/ 69 h 137"/>
                <a:gd name="T2" fmla="*/ 74 w 1258"/>
                <a:gd name="T3" fmla="*/ 137 h 137"/>
                <a:gd name="T4" fmla="*/ 1258 w 1258"/>
                <a:gd name="T5" fmla="*/ 137 h 137"/>
                <a:gd name="T6" fmla="*/ 1258 w 1258"/>
                <a:gd name="T7" fmla="*/ 0 h 137"/>
                <a:gd name="T8" fmla="*/ 74 w 1258"/>
                <a:gd name="T9" fmla="*/ 0 h 137"/>
                <a:gd name="T10" fmla="*/ 0 w 1258"/>
                <a:gd name="T11" fmla="*/ 69 h 137"/>
                <a:gd name="T12" fmla="*/ 0 w 1258"/>
                <a:gd name="T13" fmla="*/ 69 h 137"/>
                <a:gd name="T14" fmla="*/ 0 w 1258"/>
                <a:gd name="T15" fmla="*/ 137 h 137"/>
                <a:gd name="T16" fmla="*/ 74 w 1258"/>
                <a:gd name="T17" fmla="*/ 137 h 137"/>
                <a:gd name="T18" fmla="*/ 0 w 1258"/>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37">
                  <a:moveTo>
                    <a:pt x="0" y="69"/>
                  </a:moveTo>
                  <a:lnTo>
                    <a:pt x="74" y="137"/>
                  </a:lnTo>
                  <a:lnTo>
                    <a:pt x="1258" y="137"/>
                  </a:lnTo>
                  <a:lnTo>
                    <a:pt x="1258"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Rectangle 71"/>
            <p:cNvSpPr>
              <a:spLocks noChangeArrowheads="1"/>
            </p:cNvSpPr>
            <p:nvPr/>
          </p:nvSpPr>
          <p:spPr bwMode="auto">
            <a:xfrm>
              <a:off x="4066" y="2632"/>
              <a:ext cx="147"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 name="Freeform 72"/>
            <p:cNvSpPr>
              <a:spLocks/>
            </p:cNvSpPr>
            <p:nvPr/>
          </p:nvSpPr>
          <p:spPr bwMode="auto">
            <a:xfrm>
              <a:off x="4056" y="2620"/>
              <a:ext cx="19" cy="194"/>
            </a:xfrm>
            <a:custGeom>
              <a:avLst/>
              <a:gdLst>
                <a:gd name="T0" fmla="*/ 75 w 148"/>
                <a:gd name="T1" fmla="*/ 0 h 1161"/>
                <a:gd name="T2" fmla="*/ 0 w 148"/>
                <a:gd name="T3" fmla="*/ 69 h 1161"/>
                <a:gd name="T4" fmla="*/ 0 w 148"/>
                <a:gd name="T5" fmla="*/ 1161 h 1161"/>
                <a:gd name="T6" fmla="*/ 148 w 148"/>
                <a:gd name="T7" fmla="*/ 1161 h 1161"/>
                <a:gd name="T8" fmla="*/ 148 w 148"/>
                <a:gd name="T9" fmla="*/ 69 h 1161"/>
                <a:gd name="T10" fmla="*/ 75 w 148"/>
                <a:gd name="T11" fmla="*/ 0 h 1161"/>
                <a:gd name="T12" fmla="*/ 75 w 148"/>
                <a:gd name="T13" fmla="*/ 0 h 1161"/>
                <a:gd name="T14" fmla="*/ 0 w 148"/>
                <a:gd name="T15" fmla="*/ 0 h 1161"/>
                <a:gd name="T16" fmla="*/ 0 w 148"/>
                <a:gd name="T17" fmla="*/ 69 h 1161"/>
                <a:gd name="T18" fmla="*/ 75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0"/>
                  </a:moveTo>
                  <a:lnTo>
                    <a:pt x="0" y="69"/>
                  </a:lnTo>
                  <a:lnTo>
                    <a:pt x="0" y="1161"/>
                  </a:lnTo>
                  <a:lnTo>
                    <a:pt x="148" y="1161"/>
                  </a:lnTo>
                  <a:lnTo>
                    <a:pt x="148" y="69"/>
                  </a:lnTo>
                  <a:lnTo>
                    <a:pt x="75" y="0"/>
                  </a:lnTo>
                  <a:lnTo>
                    <a:pt x="75" y="0"/>
                  </a:lnTo>
                  <a:lnTo>
                    <a:pt x="0" y="0"/>
                  </a:lnTo>
                  <a:lnTo>
                    <a:pt x="0" y="69"/>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73"/>
            <p:cNvSpPr>
              <a:spLocks/>
            </p:cNvSpPr>
            <p:nvPr/>
          </p:nvSpPr>
          <p:spPr bwMode="auto">
            <a:xfrm>
              <a:off x="4066" y="2620"/>
              <a:ext cx="157" cy="23"/>
            </a:xfrm>
            <a:custGeom>
              <a:avLst/>
              <a:gdLst>
                <a:gd name="T0" fmla="*/ 1256 w 1256"/>
                <a:gd name="T1" fmla="*/ 69 h 137"/>
                <a:gd name="T2" fmla="*/ 1182 w 1256"/>
                <a:gd name="T3" fmla="*/ 0 h 137"/>
                <a:gd name="T4" fmla="*/ 0 w 1256"/>
                <a:gd name="T5" fmla="*/ 0 h 137"/>
                <a:gd name="T6" fmla="*/ 0 w 1256"/>
                <a:gd name="T7" fmla="*/ 137 h 137"/>
                <a:gd name="T8" fmla="*/ 1182 w 1256"/>
                <a:gd name="T9" fmla="*/ 137 h 137"/>
                <a:gd name="T10" fmla="*/ 1256 w 1256"/>
                <a:gd name="T11" fmla="*/ 69 h 137"/>
                <a:gd name="T12" fmla="*/ 1256 w 1256"/>
                <a:gd name="T13" fmla="*/ 69 h 137"/>
                <a:gd name="T14" fmla="*/ 1256 w 1256"/>
                <a:gd name="T15" fmla="*/ 0 h 137"/>
                <a:gd name="T16" fmla="*/ 1182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2" y="0"/>
                  </a:lnTo>
                  <a:lnTo>
                    <a:pt x="0" y="0"/>
                  </a:lnTo>
                  <a:lnTo>
                    <a:pt x="0" y="137"/>
                  </a:lnTo>
                  <a:lnTo>
                    <a:pt x="1182" y="137"/>
                  </a:lnTo>
                  <a:lnTo>
                    <a:pt x="1256" y="69"/>
                  </a:lnTo>
                  <a:lnTo>
                    <a:pt x="1256" y="69"/>
                  </a:lnTo>
                  <a:lnTo>
                    <a:pt x="1256" y="0"/>
                  </a:lnTo>
                  <a:lnTo>
                    <a:pt x="1182"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74"/>
            <p:cNvSpPr>
              <a:spLocks/>
            </p:cNvSpPr>
            <p:nvPr/>
          </p:nvSpPr>
          <p:spPr bwMode="auto">
            <a:xfrm>
              <a:off x="4204" y="2632"/>
              <a:ext cx="19" cy="193"/>
            </a:xfrm>
            <a:custGeom>
              <a:avLst/>
              <a:gdLst>
                <a:gd name="T0" fmla="*/ 74 w 148"/>
                <a:gd name="T1" fmla="*/ 1160 h 1160"/>
                <a:gd name="T2" fmla="*/ 148 w 148"/>
                <a:gd name="T3" fmla="*/ 1092 h 1160"/>
                <a:gd name="T4" fmla="*/ 148 w 148"/>
                <a:gd name="T5" fmla="*/ 0 h 1160"/>
                <a:gd name="T6" fmla="*/ 0 w 148"/>
                <a:gd name="T7" fmla="*/ 0 h 1160"/>
                <a:gd name="T8" fmla="*/ 0 w 148"/>
                <a:gd name="T9" fmla="*/ 1092 h 1160"/>
                <a:gd name="T10" fmla="*/ 74 w 148"/>
                <a:gd name="T11" fmla="*/ 1160 h 1160"/>
                <a:gd name="T12" fmla="*/ 74 w 148"/>
                <a:gd name="T13" fmla="*/ 1160 h 1160"/>
                <a:gd name="T14" fmla="*/ 148 w 148"/>
                <a:gd name="T15" fmla="*/ 1160 h 1160"/>
                <a:gd name="T16" fmla="*/ 148 w 148"/>
                <a:gd name="T17" fmla="*/ 1092 h 1160"/>
                <a:gd name="T18" fmla="*/ 74 w 148"/>
                <a:gd name="T19" fmla="*/ 116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0">
                  <a:moveTo>
                    <a:pt x="74" y="1160"/>
                  </a:moveTo>
                  <a:lnTo>
                    <a:pt x="148" y="1092"/>
                  </a:lnTo>
                  <a:lnTo>
                    <a:pt x="148" y="0"/>
                  </a:lnTo>
                  <a:lnTo>
                    <a:pt x="0" y="0"/>
                  </a:lnTo>
                  <a:lnTo>
                    <a:pt x="0" y="1092"/>
                  </a:lnTo>
                  <a:lnTo>
                    <a:pt x="74" y="1160"/>
                  </a:lnTo>
                  <a:lnTo>
                    <a:pt x="74" y="1160"/>
                  </a:lnTo>
                  <a:lnTo>
                    <a:pt x="148" y="1160"/>
                  </a:lnTo>
                  <a:lnTo>
                    <a:pt x="148" y="1092"/>
                  </a:lnTo>
                  <a:lnTo>
                    <a:pt x="74" y="116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75"/>
            <p:cNvSpPr>
              <a:spLocks/>
            </p:cNvSpPr>
            <p:nvPr/>
          </p:nvSpPr>
          <p:spPr bwMode="auto">
            <a:xfrm>
              <a:off x="4056" y="2802"/>
              <a:ext cx="157" cy="23"/>
            </a:xfrm>
            <a:custGeom>
              <a:avLst/>
              <a:gdLst>
                <a:gd name="T0" fmla="*/ 0 w 1257"/>
                <a:gd name="T1" fmla="*/ 69 h 137"/>
                <a:gd name="T2" fmla="*/ 75 w 1257"/>
                <a:gd name="T3" fmla="*/ 137 h 137"/>
                <a:gd name="T4" fmla="*/ 1257 w 1257"/>
                <a:gd name="T5" fmla="*/ 137 h 137"/>
                <a:gd name="T6" fmla="*/ 1257 w 1257"/>
                <a:gd name="T7" fmla="*/ 0 h 137"/>
                <a:gd name="T8" fmla="*/ 75 w 1257"/>
                <a:gd name="T9" fmla="*/ 0 h 137"/>
                <a:gd name="T10" fmla="*/ 0 w 1257"/>
                <a:gd name="T11" fmla="*/ 69 h 137"/>
                <a:gd name="T12" fmla="*/ 0 w 1257"/>
                <a:gd name="T13" fmla="*/ 69 h 137"/>
                <a:gd name="T14" fmla="*/ 0 w 1257"/>
                <a:gd name="T15" fmla="*/ 137 h 137"/>
                <a:gd name="T16" fmla="*/ 75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5" y="137"/>
                  </a:lnTo>
                  <a:lnTo>
                    <a:pt x="1257" y="137"/>
                  </a:lnTo>
                  <a:lnTo>
                    <a:pt x="1257" y="0"/>
                  </a:lnTo>
                  <a:lnTo>
                    <a:pt x="75" y="0"/>
                  </a:lnTo>
                  <a:lnTo>
                    <a:pt x="0" y="69"/>
                  </a:lnTo>
                  <a:lnTo>
                    <a:pt x="0" y="69"/>
                  </a:lnTo>
                  <a:lnTo>
                    <a:pt x="0" y="137"/>
                  </a:lnTo>
                  <a:lnTo>
                    <a:pt x="75"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Rectangle 76"/>
            <p:cNvSpPr>
              <a:spLocks noChangeArrowheads="1"/>
            </p:cNvSpPr>
            <p:nvPr/>
          </p:nvSpPr>
          <p:spPr bwMode="auto">
            <a:xfrm>
              <a:off x="3622" y="2450"/>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 name="Freeform 77"/>
            <p:cNvSpPr>
              <a:spLocks/>
            </p:cNvSpPr>
            <p:nvPr/>
          </p:nvSpPr>
          <p:spPr bwMode="auto">
            <a:xfrm>
              <a:off x="3613" y="2438"/>
              <a:ext cx="18" cy="194"/>
            </a:xfrm>
            <a:custGeom>
              <a:avLst/>
              <a:gdLst>
                <a:gd name="T0" fmla="*/ 74 w 149"/>
                <a:gd name="T1" fmla="*/ 0 h 1161"/>
                <a:gd name="T2" fmla="*/ 0 w 149"/>
                <a:gd name="T3" fmla="*/ 68 h 1161"/>
                <a:gd name="T4" fmla="*/ 0 w 149"/>
                <a:gd name="T5" fmla="*/ 1161 h 1161"/>
                <a:gd name="T6" fmla="*/ 149 w 149"/>
                <a:gd name="T7" fmla="*/ 1161 h 1161"/>
                <a:gd name="T8" fmla="*/ 149 w 149"/>
                <a:gd name="T9" fmla="*/ 68 h 1161"/>
                <a:gd name="T10" fmla="*/ 74 w 149"/>
                <a:gd name="T11" fmla="*/ 0 h 1161"/>
                <a:gd name="T12" fmla="*/ 74 w 149"/>
                <a:gd name="T13" fmla="*/ 0 h 1161"/>
                <a:gd name="T14" fmla="*/ 0 w 149"/>
                <a:gd name="T15" fmla="*/ 0 h 1161"/>
                <a:gd name="T16" fmla="*/ 0 w 149"/>
                <a:gd name="T17" fmla="*/ 68 h 1161"/>
                <a:gd name="T18" fmla="*/ 74 w 149"/>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4" y="0"/>
                  </a:moveTo>
                  <a:lnTo>
                    <a:pt x="0" y="68"/>
                  </a:lnTo>
                  <a:lnTo>
                    <a:pt x="0" y="1161"/>
                  </a:lnTo>
                  <a:lnTo>
                    <a:pt x="149" y="1161"/>
                  </a:lnTo>
                  <a:lnTo>
                    <a:pt x="149"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78"/>
            <p:cNvSpPr>
              <a:spLocks/>
            </p:cNvSpPr>
            <p:nvPr/>
          </p:nvSpPr>
          <p:spPr bwMode="auto">
            <a:xfrm>
              <a:off x="3622" y="2438"/>
              <a:ext cx="157" cy="23"/>
            </a:xfrm>
            <a:custGeom>
              <a:avLst/>
              <a:gdLst>
                <a:gd name="T0" fmla="*/ 1257 w 1257"/>
                <a:gd name="T1" fmla="*/ 68 h 137"/>
                <a:gd name="T2" fmla="*/ 1183 w 1257"/>
                <a:gd name="T3" fmla="*/ 0 h 137"/>
                <a:gd name="T4" fmla="*/ 0 w 1257"/>
                <a:gd name="T5" fmla="*/ 0 h 137"/>
                <a:gd name="T6" fmla="*/ 0 w 1257"/>
                <a:gd name="T7" fmla="*/ 137 h 137"/>
                <a:gd name="T8" fmla="*/ 1183 w 1257"/>
                <a:gd name="T9" fmla="*/ 137 h 137"/>
                <a:gd name="T10" fmla="*/ 1257 w 1257"/>
                <a:gd name="T11" fmla="*/ 68 h 137"/>
                <a:gd name="T12" fmla="*/ 1257 w 1257"/>
                <a:gd name="T13" fmla="*/ 68 h 137"/>
                <a:gd name="T14" fmla="*/ 1257 w 1257"/>
                <a:gd name="T15" fmla="*/ 0 h 137"/>
                <a:gd name="T16" fmla="*/ 1183 w 1257"/>
                <a:gd name="T17" fmla="*/ 0 h 137"/>
                <a:gd name="T18" fmla="*/ 1257 w 1257"/>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8"/>
                  </a:moveTo>
                  <a:lnTo>
                    <a:pt x="1183" y="0"/>
                  </a:lnTo>
                  <a:lnTo>
                    <a:pt x="0" y="0"/>
                  </a:lnTo>
                  <a:lnTo>
                    <a:pt x="0" y="137"/>
                  </a:lnTo>
                  <a:lnTo>
                    <a:pt x="1183" y="137"/>
                  </a:lnTo>
                  <a:lnTo>
                    <a:pt x="1257" y="68"/>
                  </a:lnTo>
                  <a:lnTo>
                    <a:pt x="1257" y="68"/>
                  </a:lnTo>
                  <a:lnTo>
                    <a:pt x="1257" y="0"/>
                  </a:lnTo>
                  <a:lnTo>
                    <a:pt x="1183" y="0"/>
                  </a:lnTo>
                  <a:lnTo>
                    <a:pt x="1257"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79"/>
            <p:cNvSpPr>
              <a:spLocks/>
            </p:cNvSpPr>
            <p:nvPr/>
          </p:nvSpPr>
          <p:spPr bwMode="auto">
            <a:xfrm>
              <a:off x="3761" y="2450"/>
              <a:ext cx="18" cy="193"/>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80"/>
            <p:cNvSpPr>
              <a:spLocks/>
            </p:cNvSpPr>
            <p:nvPr/>
          </p:nvSpPr>
          <p:spPr bwMode="auto">
            <a:xfrm>
              <a:off x="3613" y="2620"/>
              <a:ext cx="157" cy="23"/>
            </a:xfrm>
            <a:custGeom>
              <a:avLst/>
              <a:gdLst>
                <a:gd name="T0" fmla="*/ 0 w 1257"/>
                <a:gd name="T1" fmla="*/ 69 h 137"/>
                <a:gd name="T2" fmla="*/ 74 w 1257"/>
                <a:gd name="T3" fmla="*/ 137 h 137"/>
                <a:gd name="T4" fmla="*/ 1257 w 1257"/>
                <a:gd name="T5" fmla="*/ 137 h 137"/>
                <a:gd name="T6" fmla="*/ 1257 w 1257"/>
                <a:gd name="T7" fmla="*/ 0 h 137"/>
                <a:gd name="T8" fmla="*/ 74 w 1257"/>
                <a:gd name="T9" fmla="*/ 0 h 137"/>
                <a:gd name="T10" fmla="*/ 0 w 1257"/>
                <a:gd name="T11" fmla="*/ 69 h 137"/>
                <a:gd name="T12" fmla="*/ 0 w 1257"/>
                <a:gd name="T13" fmla="*/ 69 h 137"/>
                <a:gd name="T14" fmla="*/ 0 w 1257"/>
                <a:gd name="T15" fmla="*/ 137 h 137"/>
                <a:gd name="T16" fmla="*/ 74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4" y="137"/>
                  </a:lnTo>
                  <a:lnTo>
                    <a:pt x="1257" y="137"/>
                  </a:lnTo>
                  <a:lnTo>
                    <a:pt x="1257"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Rectangle 81"/>
            <p:cNvSpPr>
              <a:spLocks noChangeArrowheads="1"/>
            </p:cNvSpPr>
            <p:nvPr/>
          </p:nvSpPr>
          <p:spPr bwMode="auto">
            <a:xfrm>
              <a:off x="3770" y="2450"/>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 name="Freeform 82"/>
            <p:cNvSpPr>
              <a:spLocks/>
            </p:cNvSpPr>
            <p:nvPr/>
          </p:nvSpPr>
          <p:spPr bwMode="auto">
            <a:xfrm>
              <a:off x="3761" y="2438"/>
              <a:ext cx="18" cy="194"/>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83"/>
            <p:cNvSpPr>
              <a:spLocks/>
            </p:cNvSpPr>
            <p:nvPr/>
          </p:nvSpPr>
          <p:spPr bwMode="auto">
            <a:xfrm>
              <a:off x="3770" y="2438"/>
              <a:ext cx="157"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84"/>
            <p:cNvSpPr>
              <a:spLocks/>
            </p:cNvSpPr>
            <p:nvPr/>
          </p:nvSpPr>
          <p:spPr bwMode="auto">
            <a:xfrm>
              <a:off x="3909" y="2450"/>
              <a:ext cx="18" cy="193"/>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85"/>
            <p:cNvSpPr>
              <a:spLocks/>
            </p:cNvSpPr>
            <p:nvPr/>
          </p:nvSpPr>
          <p:spPr bwMode="auto">
            <a:xfrm>
              <a:off x="3761" y="2620"/>
              <a:ext cx="157" cy="23"/>
            </a:xfrm>
            <a:custGeom>
              <a:avLst/>
              <a:gdLst>
                <a:gd name="T0" fmla="*/ 0 w 1256"/>
                <a:gd name="T1" fmla="*/ 69 h 137"/>
                <a:gd name="T2" fmla="*/ 74 w 1256"/>
                <a:gd name="T3" fmla="*/ 137 h 137"/>
                <a:gd name="T4" fmla="*/ 1256 w 1256"/>
                <a:gd name="T5" fmla="*/ 137 h 137"/>
                <a:gd name="T6" fmla="*/ 1256 w 1256"/>
                <a:gd name="T7" fmla="*/ 0 h 137"/>
                <a:gd name="T8" fmla="*/ 74 w 1256"/>
                <a:gd name="T9" fmla="*/ 0 h 137"/>
                <a:gd name="T10" fmla="*/ 0 w 1256"/>
                <a:gd name="T11" fmla="*/ 69 h 137"/>
                <a:gd name="T12" fmla="*/ 0 w 1256"/>
                <a:gd name="T13" fmla="*/ 69 h 137"/>
                <a:gd name="T14" fmla="*/ 0 w 1256"/>
                <a:gd name="T15" fmla="*/ 137 h 137"/>
                <a:gd name="T16" fmla="*/ 74 w 1256"/>
                <a:gd name="T17" fmla="*/ 137 h 137"/>
                <a:gd name="T18" fmla="*/ 0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0" y="69"/>
                  </a:moveTo>
                  <a:lnTo>
                    <a:pt x="74" y="137"/>
                  </a:lnTo>
                  <a:lnTo>
                    <a:pt x="1256" y="137"/>
                  </a:lnTo>
                  <a:lnTo>
                    <a:pt x="1256"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Rectangle 86"/>
            <p:cNvSpPr>
              <a:spLocks noChangeArrowheads="1"/>
            </p:cNvSpPr>
            <p:nvPr/>
          </p:nvSpPr>
          <p:spPr bwMode="auto">
            <a:xfrm>
              <a:off x="3918" y="2450"/>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 name="Freeform 87"/>
            <p:cNvSpPr>
              <a:spLocks/>
            </p:cNvSpPr>
            <p:nvPr/>
          </p:nvSpPr>
          <p:spPr bwMode="auto">
            <a:xfrm>
              <a:off x="3909" y="2438"/>
              <a:ext cx="18" cy="194"/>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88"/>
            <p:cNvSpPr>
              <a:spLocks/>
            </p:cNvSpPr>
            <p:nvPr/>
          </p:nvSpPr>
          <p:spPr bwMode="auto">
            <a:xfrm>
              <a:off x="3918" y="2438"/>
              <a:ext cx="157" cy="23"/>
            </a:xfrm>
            <a:custGeom>
              <a:avLst/>
              <a:gdLst>
                <a:gd name="T0" fmla="*/ 1257 w 1257"/>
                <a:gd name="T1" fmla="*/ 68 h 137"/>
                <a:gd name="T2" fmla="*/ 1184 w 1257"/>
                <a:gd name="T3" fmla="*/ 0 h 137"/>
                <a:gd name="T4" fmla="*/ 0 w 1257"/>
                <a:gd name="T5" fmla="*/ 0 h 137"/>
                <a:gd name="T6" fmla="*/ 0 w 1257"/>
                <a:gd name="T7" fmla="*/ 137 h 137"/>
                <a:gd name="T8" fmla="*/ 1184 w 1257"/>
                <a:gd name="T9" fmla="*/ 137 h 137"/>
                <a:gd name="T10" fmla="*/ 1257 w 1257"/>
                <a:gd name="T11" fmla="*/ 68 h 137"/>
                <a:gd name="T12" fmla="*/ 1257 w 1257"/>
                <a:gd name="T13" fmla="*/ 68 h 137"/>
                <a:gd name="T14" fmla="*/ 1257 w 1257"/>
                <a:gd name="T15" fmla="*/ 0 h 137"/>
                <a:gd name="T16" fmla="*/ 1184 w 1257"/>
                <a:gd name="T17" fmla="*/ 0 h 137"/>
                <a:gd name="T18" fmla="*/ 1257 w 1257"/>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8"/>
                  </a:moveTo>
                  <a:lnTo>
                    <a:pt x="1184" y="0"/>
                  </a:lnTo>
                  <a:lnTo>
                    <a:pt x="0" y="0"/>
                  </a:lnTo>
                  <a:lnTo>
                    <a:pt x="0" y="137"/>
                  </a:lnTo>
                  <a:lnTo>
                    <a:pt x="1184" y="137"/>
                  </a:lnTo>
                  <a:lnTo>
                    <a:pt x="1257" y="68"/>
                  </a:lnTo>
                  <a:lnTo>
                    <a:pt x="1257" y="68"/>
                  </a:lnTo>
                  <a:lnTo>
                    <a:pt x="1257" y="0"/>
                  </a:lnTo>
                  <a:lnTo>
                    <a:pt x="1184" y="0"/>
                  </a:lnTo>
                  <a:lnTo>
                    <a:pt x="1257"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89"/>
            <p:cNvSpPr>
              <a:spLocks/>
            </p:cNvSpPr>
            <p:nvPr/>
          </p:nvSpPr>
          <p:spPr bwMode="auto">
            <a:xfrm>
              <a:off x="4056" y="2450"/>
              <a:ext cx="19" cy="193"/>
            </a:xfrm>
            <a:custGeom>
              <a:avLst/>
              <a:gdLst>
                <a:gd name="T0" fmla="*/ 75 w 148"/>
                <a:gd name="T1" fmla="*/ 1161 h 1161"/>
                <a:gd name="T2" fmla="*/ 148 w 148"/>
                <a:gd name="T3" fmla="*/ 1093 h 1161"/>
                <a:gd name="T4" fmla="*/ 148 w 148"/>
                <a:gd name="T5" fmla="*/ 0 h 1161"/>
                <a:gd name="T6" fmla="*/ 0 w 148"/>
                <a:gd name="T7" fmla="*/ 0 h 1161"/>
                <a:gd name="T8" fmla="*/ 0 w 148"/>
                <a:gd name="T9" fmla="*/ 1093 h 1161"/>
                <a:gd name="T10" fmla="*/ 75 w 148"/>
                <a:gd name="T11" fmla="*/ 1161 h 1161"/>
                <a:gd name="T12" fmla="*/ 75 w 148"/>
                <a:gd name="T13" fmla="*/ 1161 h 1161"/>
                <a:gd name="T14" fmla="*/ 148 w 148"/>
                <a:gd name="T15" fmla="*/ 1161 h 1161"/>
                <a:gd name="T16" fmla="*/ 148 w 148"/>
                <a:gd name="T17" fmla="*/ 1093 h 1161"/>
                <a:gd name="T18" fmla="*/ 75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1161"/>
                  </a:moveTo>
                  <a:lnTo>
                    <a:pt x="148" y="1093"/>
                  </a:lnTo>
                  <a:lnTo>
                    <a:pt x="148" y="0"/>
                  </a:lnTo>
                  <a:lnTo>
                    <a:pt x="0" y="0"/>
                  </a:lnTo>
                  <a:lnTo>
                    <a:pt x="0" y="1093"/>
                  </a:lnTo>
                  <a:lnTo>
                    <a:pt x="75" y="1161"/>
                  </a:lnTo>
                  <a:lnTo>
                    <a:pt x="75" y="1161"/>
                  </a:lnTo>
                  <a:lnTo>
                    <a:pt x="148" y="1161"/>
                  </a:lnTo>
                  <a:lnTo>
                    <a:pt x="148" y="1093"/>
                  </a:lnTo>
                  <a:lnTo>
                    <a:pt x="75"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90"/>
            <p:cNvSpPr>
              <a:spLocks/>
            </p:cNvSpPr>
            <p:nvPr/>
          </p:nvSpPr>
          <p:spPr bwMode="auto">
            <a:xfrm>
              <a:off x="3909" y="2620"/>
              <a:ext cx="157" cy="23"/>
            </a:xfrm>
            <a:custGeom>
              <a:avLst/>
              <a:gdLst>
                <a:gd name="T0" fmla="*/ 0 w 1258"/>
                <a:gd name="T1" fmla="*/ 69 h 137"/>
                <a:gd name="T2" fmla="*/ 74 w 1258"/>
                <a:gd name="T3" fmla="*/ 137 h 137"/>
                <a:gd name="T4" fmla="*/ 1258 w 1258"/>
                <a:gd name="T5" fmla="*/ 137 h 137"/>
                <a:gd name="T6" fmla="*/ 1258 w 1258"/>
                <a:gd name="T7" fmla="*/ 0 h 137"/>
                <a:gd name="T8" fmla="*/ 74 w 1258"/>
                <a:gd name="T9" fmla="*/ 0 h 137"/>
                <a:gd name="T10" fmla="*/ 0 w 1258"/>
                <a:gd name="T11" fmla="*/ 69 h 137"/>
                <a:gd name="T12" fmla="*/ 0 w 1258"/>
                <a:gd name="T13" fmla="*/ 69 h 137"/>
                <a:gd name="T14" fmla="*/ 0 w 1258"/>
                <a:gd name="T15" fmla="*/ 137 h 137"/>
                <a:gd name="T16" fmla="*/ 74 w 1258"/>
                <a:gd name="T17" fmla="*/ 137 h 137"/>
                <a:gd name="T18" fmla="*/ 0 w 1258"/>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37">
                  <a:moveTo>
                    <a:pt x="0" y="69"/>
                  </a:moveTo>
                  <a:lnTo>
                    <a:pt x="74" y="137"/>
                  </a:lnTo>
                  <a:lnTo>
                    <a:pt x="1258" y="137"/>
                  </a:lnTo>
                  <a:lnTo>
                    <a:pt x="1258"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Rectangle 91"/>
            <p:cNvSpPr>
              <a:spLocks noChangeArrowheads="1"/>
            </p:cNvSpPr>
            <p:nvPr/>
          </p:nvSpPr>
          <p:spPr bwMode="auto">
            <a:xfrm>
              <a:off x="4066" y="2450"/>
              <a:ext cx="147"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 name="Freeform 92"/>
            <p:cNvSpPr>
              <a:spLocks/>
            </p:cNvSpPr>
            <p:nvPr/>
          </p:nvSpPr>
          <p:spPr bwMode="auto">
            <a:xfrm>
              <a:off x="4056" y="2438"/>
              <a:ext cx="19" cy="194"/>
            </a:xfrm>
            <a:custGeom>
              <a:avLst/>
              <a:gdLst>
                <a:gd name="T0" fmla="*/ 75 w 148"/>
                <a:gd name="T1" fmla="*/ 0 h 1161"/>
                <a:gd name="T2" fmla="*/ 0 w 148"/>
                <a:gd name="T3" fmla="*/ 68 h 1161"/>
                <a:gd name="T4" fmla="*/ 0 w 148"/>
                <a:gd name="T5" fmla="*/ 1161 h 1161"/>
                <a:gd name="T6" fmla="*/ 148 w 148"/>
                <a:gd name="T7" fmla="*/ 1161 h 1161"/>
                <a:gd name="T8" fmla="*/ 148 w 148"/>
                <a:gd name="T9" fmla="*/ 68 h 1161"/>
                <a:gd name="T10" fmla="*/ 75 w 148"/>
                <a:gd name="T11" fmla="*/ 0 h 1161"/>
                <a:gd name="T12" fmla="*/ 75 w 148"/>
                <a:gd name="T13" fmla="*/ 0 h 1161"/>
                <a:gd name="T14" fmla="*/ 0 w 148"/>
                <a:gd name="T15" fmla="*/ 0 h 1161"/>
                <a:gd name="T16" fmla="*/ 0 w 148"/>
                <a:gd name="T17" fmla="*/ 68 h 1161"/>
                <a:gd name="T18" fmla="*/ 75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0"/>
                  </a:moveTo>
                  <a:lnTo>
                    <a:pt x="0" y="68"/>
                  </a:lnTo>
                  <a:lnTo>
                    <a:pt x="0" y="1161"/>
                  </a:lnTo>
                  <a:lnTo>
                    <a:pt x="148" y="1161"/>
                  </a:lnTo>
                  <a:lnTo>
                    <a:pt x="148" y="68"/>
                  </a:lnTo>
                  <a:lnTo>
                    <a:pt x="75" y="0"/>
                  </a:lnTo>
                  <a:lnTo>
                    <a:pt x="75" y="0"/>
                  </a:lnTo>
                  <a:lnTo>
                    <a:pt x="0" y="0"/>
                  </a:lnTo>
                  <a:lnTo>
                    <a:pt x="0" y="68"/>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93"/>
            <p:cNvSpPr>
              <a:spLocks/>
            </p:cNvSpPr>
            <p:nvPr/>
          </p:nvSpPr>
          <p:spPr bwMode="auto">
            <a:xfrm>
              <a:off x="4066" y="2438"/>
              <a:ext cx="157"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94"/>
            <p:cNvSpPr>
              <a:spLocks/>
            </p:cNvSpPr>
            <p:nvPr/>
          </p:nvSpPr>
          <p:spPr bwMode="auto">
            <a:xfrm>
              <a:off x="4204" y="2450"/>
              <a:ext cx="19" cy="193"/>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95"/>
            <p:cNvSpPr>
              <a:spLocks/>
            </p:cNvSpPr>
            <p:nvPr/>
          </p:nvSpPr>
          <p:spPr bwMode="auto">
            <a:xfrm>
              <a:off x="4056" y="2620"/>
              <a:ext cx="157" cy="23"/>
            </a:xfrm>
            <a:custGeom>
              <a:avLst/>
              <a:gdLst>
                <a:gd name="T0" fmla="*/ 0 w 1257"/>
                <a:gd name="T1" fmla="*/ 69 h 137"/>
                <a:gd name="T2" fmla="*/ 75 w 1257"/>
                <a:gd name="T3" fmla="*/ 137 h 137"/>
                <a:gd name="T4" fmla="*/ 1257 w 1257"/>
                <a:gd name="T5" fmla="*/ 137 h 137"/>
                <a:gd name="T6" fmla="*/ 1257 w 1257"/>
                <a:gd name="T7" fmla="*/ 0 h 137"/>
                <a:gd name="T8" fmla="*/ 75 w 1257"/>
                <a:gd name="T9" fmla="*/ 0 h 137"/>
                <a:gd name="T10" fmla="*/ 0 w 1257"/>
                <a:gd name="T11" fmla="*/ 69 h 137"/>
                <a:gd name="T12" fmla="*/ 0 w 1257"/>
                <a:gd name="T13" fmla="*/ 69 h 137"/>
                <a:gd name="T14" fmla="*/ 0 w 1257"/>
                <a:gd name="T15" fmla="*/ 137 h 137"/>
                <a:gd name="T16" fmla="*/ 75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5" y="137"/>
                  </a:lnTo>
                  <a:lnTo>
                    <a:pt x="1257" y="137"/>
                  </a:lnTo>
                  <a:lnTo>
                    <a:pt x="1257" y="0"/>
                  </a:lnTo>
                  <a:lnTo>
                    <a:pt x="75" y="0"/>
                  </a:lnTo>
                  <a:lnTo>
                    <a:pt x="0" y="69"/>
                  </a:lnTo>
                  <a:lnTo>
                    <a:pt x="0" y="69"/>
                  </a:lnTo>
                  <a:lnTo>
                    <a:pt x="0" y="137"/>
                  </a:lnTo>
                  <a:lnTo>
                    <a:pt x="75"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Rectangle 96"/>
            <p:cNvSpPr>
              <a:spLocks noChangeArrowheads="1"/>
            </p:cNvSpPr>
            <p:nvPr/>
          </p:nvSpPr>
          <p:spPr bwMode="auto">
            <a:xfrm>
              <a:off x="4213" y="2450"/>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8" name="Freeform 97"/>
            <p:cNvSpPr>
              <a:spLocks/>
            </p:cNvSpPr>
            <p:nvPr/>
          </p:nvSpPr>
          <p:spPr bwMode="auto">
            <a:xfrm>
              <a:off x="4204" y="2438"/>
              <a:ext cx="19" cy="194"/>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98"/>
            <p:cNvSpPr>
              <a:spLocks/>
            </p:cNvSpPr>
            <p:nvPr/>
          </p:nvSpPr>
          <p:spPr bwMode="auto">
            <a:xfrm>
              <a:off x="4213" y="2438"/>
              <a:ext cx="158"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99"/>
            <p:cNvSpPr>
              <a:spLocks/>
            </p:cNvSpPr>
            <p:nvPr/>
          </p:nvSpPr>
          <p:spPr bwMode="auto">
            <a:xfrm>
              <a:off x="4352" y="2450"/>
              <a:ext cx="19" cy="193"/>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00"/>
            <p:cNvSpPr>
              <a:spLocks/>
            </p:cNvSpPr>
            <p:nvPr/>
          </p:nvSpPr>
          <p:spPr bwMode="auto">
            <a:xfrm>
              <a:off x="4204" y="2620"/>
              <a:ext cx="157" cy="23"/>
            </a:xfrm>
            <a:custGeom>
              <a:avLst/>
              <a:gdLst>
                <a:gd name="T0" fmla="*/ 0 w 1256"/>
                <a:gd name="T1" fmla="*/ 69 h 137"/>
                <a:gd name="T2" fmla="*/ 74 w 1256"/>
                <a:gd name="T3" fmla="*/ 137 h 137"/>
                <a:gd name="T4" fmla="*/ 1256 w 1256"/>
                <a:gd name="T5" fmla="*/ 137 h 137"/>
                <a:gd name="T6" fmla="*/ 1256 w 1256"/>
                <a:gd name="T7" fmla="*/ 0 h 137"/>
                <a:gd name="T8" fmla="*/ 74 w 1256"/>
                <a:gd name="T9" fmla="*/ 0 h 137"/>
                <a:gd name="T10" fmla="*/ 0 w 1256"/>
                <a:gd name="T11" fmla="*/ 69 h 137"/>
                <a:gd name="T12" fmla="*/ 0 w 1256"/>
                <a:gd name="T13" fmla="*/ 69 h 137"/>
                <a:gd name="T14" fmla="*/ 0 w 1256"/>
                <a:gd name="T15" fmla="*/ 137 h 137"/>
                <a:gd name="T16" fmla="*/ 74 w 1256"/>
                <a:gd name="T17" fmla="*/ 137 h 137"/>
                <a:gd name="T18" fmla="*/ 0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0" y="69"/>
                  </a:moveTo>
                  <a:lnTo>
                    <a:pt x="74" y="137"/>
                  </a:lnTo>
                  <a:lnTo>
                    <a:pt x="1256" y="137"/>
                  </a:lnTo>
                  <a:lnTo>
                    <a:pt x="1256"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Rectangle 101"/>
            <p:cNvSpPr>
              <a:spLocks noChangeArrowheads="1"/>
            </p:cNvSpPr>
            <p:nvPr/>
          </p:nvSpPr>
          <p:spPr bwMode="auto">
            <a:xfrm>
              <a:off x="4361" y="2450"/>
              <a:ext cx="149"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3" name="Freeform 102"/>
            <p:cNvSpPr>
              <a:spLocks/>
            </p:cNvSpPr>
            <p:nvPr/>
          </p:nvSpPr>
          <p:spPr bwMode="auto">
            <a:xfrm>
              <a:off x="4352" y="2438"/>
              <a:ext cx="19" cy="194"/>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03"/>
            <p:cNvSpPr>
              <a:spLocks/>
            </p:cNvSpPr>
            <p:nvPr/>
          </p:nvSpPr>
          <p:spPr bwMode="auto">
            <a:xfrm>
              <a:off x="4361" y="2438"/>
              <a:ext cx="159" cy="23"/>
            </a:xfrm>
            <a:custGeom>
              <a:avLst/>
              <a:gdLst>
                <a:gd name="T0" fmla="*/ 1268 w 1268"/>
                <a:gd name="T1" fmla="*/ 68 h 137"/>
                <a:gd name="T2" fmla="*/ 1194 w 1268"/>
                <a:gd name="T3" fmla="*/ 0 h 137"/>
                <a:gd name="T4" fmla="*/ 0 w 1268"/>
                <a:gd name="T5" fmla="*/ 0 h 137"/>
                <a:gd name="T6" fmla="*/ 0 w 1268"/>
                <a:gd name="T7" fmla="*/ 137 h 137"/>
                <a:gd name="T8" fmla="*/ 1194 w 1268"/>
                <a:gd name="T9" fmla="*/ 137 h 137"/>
                <a:gd name="T10" fmla="*/ 1268 w 1268"/>
                <a:gd name="T11" fmla="*/ 68 h 137"/>
                <a:gd name="T12" fmla="*/ 1268 w 1268"/>
                <a:gd name="T13" fmla="*/ 68 h 137"/>
                <a:gd name="T14" fmla="*/ 1268 w 1268"/>
                <a:gd name="T15" fmla="*/ 0 h 137"/>
                <a:gd name="T16" fmla="*/ 1194 w 1268"/>
                <a:gd name="T17" fmla="*/ 0 h 137"/>
                <a:gd name="T18" fmla="*/ 1268 w 1268"/>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1268" y="68"/>
                  </a:moveTo>
                  <a:lnTo>
                    <a:pt x="1194" y="0"/>
                  </a:lnTo>
                  <a:lnTo>
                    <a:pt x="0" y="0"/>
                  </a:lnTo>
                  <a:lnTo>
                    <a:pt x="0" y="137"/>
                  </a:lnTo>
                  <a:lnTo>
                    <a:pt x="1194" y="137"/>
                  </a:lnTo>
                  <a:lnTo>
                    <a:pt x="1268" y="68"/>
                  </a:lnTo>
                  <a:lnTo>
                    <a:pt x="1268" y="68"/>
                  </a:lnTo>
                  <a:lnTo>
                    <a:pt x="1268" y="0"/>
                  </a:lnTo>
                  <a:lnTo>
                    <a:pt x="1194" y="0"/>
                  </a:lnTo>
                  <a:lnTo>
                    <a:pt x="1268"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04"/>
            <p:cNvSpPr>
              <a:spLocks/>
            </p:cNvSpPr>
            <p:nvPr/>
          </p:nvSpPr>
          <p:spPr bwMode="auto">
            <a:xfrm>
              <a:off x="4501" y="2450"/>
              <a:ext cx="19" cy="193"/>
            </a:xfrm>
            <a:custGeom>
              <a:avLst/>
              <a:gdLst>
                <a:gd name="T0" fmla="*/ 75 w 149"/>
                <a:gd name="T1" fmla="*/ 1161 h 1161"/>
                <a:gd name="T2" fmla="*/ 149 w 149"/>
                <a:gd name="T3" fmla="*/ 1093 h 1161"/>
                <a:gd name="T4" fmla="*/ 149 w 149"/>
                <a:gd name="T5" fmla="*/ 0 h 1161"/>
                <a:gd name="T6" fmla="*/ 0 w 149"/>
                <a:gd name="T7" fmla="*/ 0 h 1161"/>
                <a:gd name="T8" fmla="*/ 0 w 149"/>
                <a:gd name="T9" fmla="*/ 1093 h 1161"/>
                <a:gd name="T10" fmla="*/ 75 w 149"/>
                <a:gd name="T11" fmla="*/ 1161 h 1161"/>
                <a:gd name="T12" fmla="*/ 75 w 149"/>
                <a:gd name="T13" fmla="*/ 1161 h 1161"/>
                <a:gd name="T14" fmla="*/ 149 w 149"/>
                <a:gd name="T15" fmla="*/ 1161 h 1161"/>
                <a:gd name="T16" fmla="*/ 149 w 149"/>
                <a:gd name="T17" fmla="*/ 1093 h 1161"/>
                <a:gd name="T18" fmla="*/ 75 w 149"/>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5" y="1161"/>
                  </a:moveTo>
                  <a:lnTo>
                    <a:pt x="149" y="1093"/>
                  </a:lnTo>
                  <a:lnTo>
                    <a:pt x="149" y="0"/>
                  </a:lnTo>
                  <a:lnTo>
                    <a:pt x="0" y="0"/>
                  </a:lnTo>
                  <a:lnTo>
                    <a:pt x="0" y="1093"/>
                  </a:lnTo>
                  <a:lnTo>
                    <a:pt x="75" y="1161"/>
                  </a:lnTo>
                  <a:lnTo>
                    <a:pt x="75" y="1161"/>
                  </a:lnTo>
                  <a:lnTo>
                    <a:pt x="149" y="1161"/>
                  </a:lnTo>
                  <a:lnTo>
                    <a:pt x="149" y="1093"/>
                  </a:lnTo>
                  <a:lnTo>
                    <a:pt x="75"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05"/>
            <p:cNvSpPr>
              <a:spLocks/>
            </p:cNvSpPr>
            <p:nvPr/>
          </p:nvSpPr>
          <p:spPr bwMode="auto">
            <a:xfrm>
              <a:off x="4352" y="2620"/>
              <a:ext cx="158" cy="23"/>
            </a:xfrm>
            <a:custGeom>
              <a:avLst/>
              <a:gdLst>
                <a:gd name="T0" fmla="*/ 0 w 1268"/>
                <a:gd name="T1" fmla="*/ 69 h 137"/>
                <a:gd name="T2" fmla="*/ 74 w 1268"/>
                <a:gd name="T3" fmla="*/ 137 h 137"/>
                <a:gd name="T4" fmla="*/ 1268 w 1268"/>
                <a:gd name="T5" fmla="*/ 137 h 137"/>
                <a:gd name="T6" fmla="*/ 1268 w 1268"/>
                <a:gd name="T7" fmla="*/ 0 h 137"/>
                <a:gd name="T8" fmla="*/ 74 w 1268"/>
                <a:gd name="T9" fmla="*/ 0 h 137"/>
                <a:gd name="T10" fmla="*/ 0 w 1268"/>
                <a:gd name="T11" fmla="*/ 69 h 137"/>
                <a:gd name="T12" fmla="*/ 0 w 1268"/>
                <a:gd name="T13" fmla="*/ 69 h 137"/>
                <a:gd name="T14" fmla="*/ 0 w 1268"/>
                <a:gd name="T15" fmla="*/ 137 h 137"/>
                <a:gd name="T16" fmla="*/ 74 w 1268"/>
                <a:gd name="T17" fmla="*/ 137 h 137"/>
                <a:gd name="T18" fmla="*/ 0 w 1268"/>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0" y="69"/>
                  </a:moveTo>
                  <a:lnTo>
                    <a:pt x="74" y="137"/>
                  </a:lnTo>
                  <a:lnTo>
                    <a:pt x="1268" y="137"/>
                  </a:lnTo>
                  <a:lnTo>
                    <a:pt x="1268"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Rectangle 106"/>
            <p:cNvSpPr>
              <a:spLocks noChangeArrowheads="1"/>
            </p:cNvSpPr>
            <p:nvPr/>
          </p:nvSpPr>
          <p:spPr bwMode="auto">
            <a:xfrm>
              <a:off x="4066" y="2267"/>
              <a:ext cx="147" cy="1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8" name="Freeform 107"/>
            <p:cNvSpPr>
              <a:spLocks/>
            </p:cNvSpPr>
            <p:nvPr/>
          </p:nvSpPr>
          <p:spPr bwMode="auto">
            <a:xfrm>
              <a:off x="4056" y="2256"/>
              <a:ext cx="19" cy="194"/>
            </a:xfrm>
            <a:custGeom>
              <a:avLst/>
              <a:gdLst>
                <a:gd name="T0" fmla="*/ 75 w 148"/>
                <a:gd name="T1" fmla="*/ 0 h 1161"/>
                <a:gd name="T2" fmla="*/ 0 w 148"/>
                <a:gd name="T3" fmla="*/ 68 h 1161"/>
                <a:gd name="T4" fmla="*/ 0 w 148"/>
                <a:gd name="T5" fmla="*/ 1161 h 1161"/>
                <a:gd name="T6" fmla="*/ 148 w 148"/>
                <a:gd name="T7" fmla="*/ 1161 h 1161"/>
                <a:gd name="T8" fmla="*/ 148 w 148"/>
                <a:gd name="T9" fmla="*/ 68 h 1161"/>
                <a:gd name="T10" fmla="*/ 75 w 148"/>
                <a:gd name="T11" fmla="*/ 0 h 1161"/>
                <a:gd name="T12" fmla="*/ 75 w 148"/>
                <a:gd name="T13" fmla="*/ 0 h 1161"/>
                <a:gd name="T14" fmla="*/ 0 w 148"/>
                <a:gd name="T15" fmla="*/ 0 h 1161"/>
                <a:gd name="T16" fmla="*/ 0 w 148"/>
                <a:gd name="T17" fmla="*/ 68 h 1161"/>
                <a:gd name="T18" fmla="*/ 75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0"/>
                  </a:moveTo>
                  <a:lnTo>
                    <a:pt x="0" y="68"/>
                  </a:lnTo>
                  <a:lnTo>
                    <a:pt x="0" y="1161"/>
                  </a:lnTo>
                  <a:lnTo>
                    <a:pt x="148" y="1161"/>
                  </a:lnTo>
                  <a:lnTo>
                    <a:pt x="148" y="68"/>
                  </a:lnTo>
                  <a:lnTo>
                    <a:pt x="75" y="0"/>
                  </a:lnTo>
                  <a:lnTo>
                    <a:pt x="75" y="0"/>
                  </a:lnTo>
                  <a:lnTo>
                    <a:pt x="0" y="0"/>
                  </a:lnTo>
                  <a:lnTo>
                    <a:pt x="0" y="68"/>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08"/>
            <p:cNvSpPr>
              <a:spLocks/>
            </p:cNvSpPr>
            <p:nvPr/>
          </p:nvSpPr>
          <p:spPr bwMode="auto">
            <a:xfrm>
              <a:off x="4066" y="2256"/>
              <a:ext cx="157" cy="23"/>
            </a:xfrm>
            <a:custGeom>
              <a:avLst/>
              <a:gdLst>
                <a:gd name="T0" fmla="*/ 1256 w 1256"/>
                <a:gd name="T1" fmla="*/ 68 h 136"/>
                <a:gd name="T2" fmla="*/ 1182 w 1256"/>
                <a:gd name="T3" fmla="*/ 0 h 136"/>
                <a:gd name="T4" fmla="*/ 0 w 1256"/>
                <a:gd name="T5" fmla="*/ 0 h 136"/>
                <a:gd name="T6" fmla="*/ 0 w 1256"/>
                <a:gd name="T7" fmla="*/ 136 h 136"/>
                <a:gd name="T8" fmla="*/ 1182 w 1256"/>
                <a:gd name="T9" fmla="*/ 136 h 136"/>
                <a:gd name="T10" fmla="*/ 1256 w 1256"/>
                <a:gd name="T11" fmla="*/ 68 h 136"/>
                <a:gd name="T12" fmla="*/ 1256 w 1256"/>
                <a:gd name="T13" fmla="*/ 68 h 136"/>
                <a:gd name="T14" fmla="*/ 1256 w 1256"/>
                <a:gd name="T15" fmla="*/ 0 h 136"/>
                <a:gd name="T16" fmla="*/ 1182 w 1256"/>
                <a:gd name="T17" fmla="*/ 0 h 136"/>
                <a:gd name="T18" fmla="*/ 1256 w 125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6">
                  <a:moveTo>
                    <a:pt x="1256" y="68"/>
                  </a:moveTo>
                  <a:lnTo>
                    <a:pt x="1182" y="0"/>
                  </a:lnTo>
                  <a:lnTo>
                    <a:pt x="0" y="0"/>
                  </a:lnTo>
                  <a:lnTo>
                    <a:pt x="0" y="136"/>
                  </a:lnTo>
                  <a:lnTo>
                    <a:pt x="1182" y="136"/>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09"/>
            <p:cNvSpPr>
              <a:spLocks/>
            </p:cNvSpPr>
            <p:nvPr/>
          </p:nvSpPr>
          <p:spPr bwMode="auto">
            <a:xfrm>
              <a:off x="4204" y="2267"/>
              <a:ext cx="19" cy="194"/>
            </a:xfrm>
            <a:custGeom>
              <a:avLst/>
              <a:gdLst>
                <a:gd name="T0" fmla="*/ 74 w 148"/>
                <a:gd name="T1" fmla="*/ 1162 h 1162"/>
                <a:gd name="T2" fmla="*/ 148 w 148"/>
                <a:gd name="T3" fmla="*/ 1093 h 1162"/>
                <a:gd name="T4" fmla="*/ 148 w 148"/>
                <a:gd name="T5" fmla="*/ 0 h 1162"/>
                <a:gd name="T6" fmla="*/ 0 w 148"/>
                <a:gd name="T7" fmla="*/ 0 h 1162"/>
                <a:gd name="T8" fmla="*/ 0 w 148"/>
                <a:gd name="T9" fmla="*/ 1093 h 1162"/>
                <a:gd name="T10" fmla="*/ 74 w 148"/>
                <a:gd name="T11" fmla="*/ 1162 h 1162"/>
                <a:gd name="T12" fmla="*/ 74 w 148"/>
                <a:gd name="T13" fmla="*/ 1162 h 1162"/>
                <a:gd name="T14" fmla="*/ 148 w 148"/>
                <a:gd name="T15" fmla="*/ 1162 h 1162"/>
                <a:gd name="T16" fmla="*/ 148 w 148"/>
                <a:gd name="T17" fmla="*/ 1093 h 1162"/>
                <a:gd name="T18" fmla="*/ 74 w 148"/>
                <a:gd name="T19" fmla="*/ 1162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2">
                  <a:moveTo>
                    <a:pt x="74" y="1162"/>
                  </a:moveTo>
                  <a:lnTo>
                    <a:pt x="148" y="1093"/>
                  </a:lnTo>
                  <a:lnTo>
                    <a:pt x="148" y="0"/>
                  </a:lnTo>
                  <a:lnTo>
                    <a:pt x="0" y="0"/>
                  </a:lnTo>
                  <a:lnTo>
                    <a:pt x="0" y="1093"/>
                  </a:lnTo>
                  <a:lnTo>
                    <a:pt x="74" y="1162"/>
                  </a:lnTo>
                  <a:lnTo>
                    <a:pt x="74" y="1162"/>
                  </a:lnTo>
                  <a:lnTo>
                    <a:pt x="148" y="1162"/>
                  </a:lnTo>
                  <a:lnTo>
                    <a:pt x="148" y="1093"/>
                  </a:lnTo>
                  <a:lnTo>
                    <a:pt x="74" y="1162"/>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10"/>
            <p:cNvSpPr>
              <a:spLocks/>
            </p:cNvSpPr>
            <p:nvPr/>
          </p:nvSpPr>
          <p:spPr bwMode="auto">
            <a:xfrm>
              <a:off x="4056" y="2438"/>
              <a:ext cx="157" cy="23"/>
            </a:xfrm>
            <a:custGeom>
              <a:avLst/>
              <a:gdLst>
                <a:gd name="T0" fmla="*/ 0 w 1257"/>
                <a:gd name="T1" fmla="*/ 68 h 137"/>
                <a:gd name="T2" fmla="*/ 75 w 1257"/>
                <a:gd name="T3" fmla="*/ 137 h 137"/>
                <a:gd name="T4" fmla="*/ 1257 w 1257"/>
                <a:gd name="T5" fmla="*/ 137 h 137"/>
                <a:gd name="T6" fmla="*/ 1257 w 1257"/>
                <a:gd name="T7" fmla="*/ 0 h 137"/>
                <a:gd name="T8" fmla="*/ 75 w 1257"/>
                <a:gd name="T9" fmla="*/ 0 h 137"/>
                <a:gd name="T10" fmla="*/ 0 w 1257"/>
                <a:gd name="T11" fmla="*/ 68 h 137"/>
                <a:gd name="T12" fmla="*/ 0 w 1257"/>
                <a:gd name="T13" fmla="*/ 68 h 137"/>
                <a:gd name="T14" fmla="*/ 0 w 1257"/>
                <a:gd name="T15" fmla="*/ 137 h 137"/>
                <a:gd name="T16" fmla="*/ 75 w 1257"/>
                <a:gd name="T17" fmla="*/ 137 h 137"/>
                <a:gd name="T18" fmla="*/ 0 w 1257"/>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8"/>
                  </a:moveTo>
                  <a:lnTo>
                    <a:pt x="75" y="137"/>
                  </a:lnTo>
                  <a:lnTo>
                    <a:pt x="1257" y="137"/>
                  </a:lnTo>
                  <a:lnTo>
                    <a:pt x="1257" y="0"/>
                  </a:lnTo>
                  <a:lnTo>
                    <a:pt x="75" y="0"/>
                  </a:lnTo>
                  <a:lnTo>
                    <a:pt x="0" y="68"/>
                  </a:lnTo>
                  <a:lnTo>
                    <a:pt x="0" y="68"/>
                  </a:lnTo>
                  <a:lnTo>
                    <a:pt x="0" y="137"/>
                  </a:lnTo>
                  <a:lnTo>
                    <a:pt x="75" y="137"/>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Rectangle 111"/>
            <p:cNvSpPr>
              <a:spLocks noChangeArrowheads="1"/>
            </p:cNvSpPr>
            <p:nvPr/>
          </p:nvSpPr>
          <p:spPr bwMode="auto">
            <a:xfrm>
              <a:off x="4213" y="2267"/>
              <a:ext cx="148" cy="1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 name="Freeform 112"/>
            <p:cNvSpPr>
              <a:spLocks/>
            </p:cNvSpPr>
            <p:nvPr/>
          </p:nvSpPr>
          <p:spPr bwMode="auto">
            <a:xfrm>
              <a:off x="4204" y="2256"/>
              <a:ext cx="19" cy="194"/>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13"/>
            <p:cNvSpPr>
              <a:spLocks/>
            </p:cNvSpPr>
            <p:nvPr/>
          </p:nvSpPr>
          <p:spPr bwMode="auto">
            <a:xfrm>
              <a:off x="4213" y="2256"/>
              <a:ext cx="158" cy="23"/>
            </a:xfrm>
            <a:custGeom>
              <a:avLst/>
              <a:gdLst>
                <a:gd name="T0" fmla="*/ 1256 w 1256"/>
                <a:gd name="T1" fmla="*/ 68 h 136"/>
                <a:gd name="T2" fmla="*/ 1182 w 1256"/>
                <a:gd name="T3" fmla="*/ 0 h 136"/>
                <a:gd name="T4" fmla="*/ 0 w 1256"/>
                <a:gd name="T5" fmla="*/ 0 h 136"/>
                <a:gd name="T6" fmla="*/ 0 w 1256"/>
                <a:gd name="T7" fmla="*/ 136 h 136"/>
                <a:gd name="T8" fmla="*/ 1182 w 1256"/>
                <a:gd name="T9" fmla="*/ 136 h 136"/>
                <a:gd name="T10" fmla="*/ 1256 w 1256"/>
                <a:gd name="T11" fmla="*/ 68 h 136"/>
                <a:gd name="T12" fmla="*/ 1256 w 1256"/>
                <a:gd name="T13" fmla="*/ 68 h 136"/>
                <a:gd name="T14" fmla="*/ 1256 w 1256"/>
                <a:gd name="T15" fmla="*/ 0 h 136"/>
                <a:gd name="T16" fmla="*/ 1182 w 1256"/>
                <a:gd name="T17" fmla="*/ 0 h 136"/>
                <a:gd name="T18" fmla="*/ 1256 w 125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6">
                  <a:moveTo>
                    <a:pt x="1256" y="68"/>
                  </a:moveTo>
                  <a:lnTo>
                    <a:pt x="1182" y="0"/>
                  </a:lnTo>
                  <a:lnTo>
                    <a:pt x="0" y="0"/>
                  </a:lnTo>
                  <a:lnTo>
                    <a:pt x="0" y="136"/>
                  </a:lnTo>
                  <a:lnTo>
                    <a:pt x="1182" y="136"/>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14"/>
            <p:cNvSpPr>
              <a:spLocks/>
            </p:cNvSpPr>
            <p:nvPr/>
          </p:nvSpPr>
          <p:spPr bwMode="auto">
            <a:xfrm>
              <a:off x="4352" y="2267"/>
              <a:ext cx="19" cy="194"/>
            </a:xfrm>
            <a:custGeom>
              <a:avLst/>
              <a:gdLst>
                <a:gd name="T0" fmla="*/ 74 w 148"/>
                <a:gd name="T1" fmla="*/ 1162 h 1162"/>
                <a:gd name="T2" fmla="*/ 148 w 148"/>
                <a:gd name="T3" fmla="*/ 1093 h 1162"/>
                <a:gd name="T4" fmla="*/ 148 w 148"/>
                <a:gd name="T5" fmla="*/ 0 h 1162"/>
                <a:gd name="T6" fmla="*/ 0 w 148"/>
                <a:gd name="T7" fmla="*/ 0 h 1162"/>
                <a:gd name="T8" fmla="*/ 0 w 148"/>
                <a:gd name="T9" fmla="*/ 1093 h 1162"/>
                <a:gd name="T10" fmla="*/ 74 w 148"/>
                <a:gd name="T11" fmla="*/ 1162 h 1162"/>
                <a:gd name="T12" fmla="*/ 74 w 148"/>
                <a:gd name="T13" fmla="*/ 1162 h 1162"/>
                <a:gd name="T14" fmla="*/ 148 w 148"/>
                <a:gd name="T15" fmla="*/ 1162 h 1162"/>
                <a:gd name="T16" fmla="*/ 148 w 148"/>
                <a:gd name="T17" fmla="*/ 1093 h 1162"/>
                <a:gd name="T18" fmla="*/ 74 w 148"/>
                <a:gd name="T19" fmla="*/ 1162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2">
                  <a:moveTo>
                    <a:pt x="74" y="1162"/>
                  </a:moveTo>
                  <a:lnTo>
                    <a:pt x="148" y="1093"/>
                  </a:lnTo>
                  <a:lnTo>
                    <a:pt x="148" y="0"/>
                  </a:lnTo>
                  <a:lnTo>
                    <a:pt x="0" y="0"/>
                  </a:lnTo>
                  <a:lnTo>
                    <a:pt x="0" y="1093"/>
                  </a:lnTo>
                  <a:lnTo>
                    <a:pt x="74" y="1162"/>
                  </a:lnTo>
                  <a:lnTo>
                    <a:pt x="74" y="1162"/>
                  </a:lnTo>
                  <a:lnTo>
                    <a:pt x="148" y="1162"/>
                  </a:lnTo>
                  <a:lnTo>
                    <a:pt x="148" y="1093"/>
                  </a:lnTo>
                  <a:lnTo>
                    <a:pt x="74" y="1162"/>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15"/>
            <p:cNvSpPr>
              <a:spLocks/>
            </p:cNvSpPr>
            <p:nvPr/>
          </p:nvSpPr>
          <p:spPr bwMode="auto">
            <a:xfrm>
              <a:off x="4204" y="2438"/>
              <a:ext cx="157" cy="23"/>
            </a:xfrm>
            <a:custGeom>
              <a:avLst/>
              <a:gdLst>
                <a:gd name="T0" fmla="*/ 0 w 1256"/>
                <a:gd name="T1" fmla="*/ 68 h 137"/>
                <a:gd name="T2" fmla="*/ 74 w 1256"/>
                <a:gd name="T3" fmla="*/ 137 h 137"/>
                <a:gd name="T4" fmla="*/ 1256 w 1256"/>
                <a:gd name="T5" fmla="*/ 137 h 137"/>
                <a:gd name="T6" fmla="*/ 1256 w 1256"/>
                <a:gd name="T7" fmla="*/ 0 h 137"/>
                <a:gd name="T8" fmla="*/ 74 w 1256"/>
                <a:gd name="T9" fmla="*/ 0 h 137"/>
                <a:gd name="T10" fmla="*/ 0 w 1256"/>
                <a:gd name="T11" fmla="*/ 68 h 137"/>
                <a:gd name="T12" fmla="*/ 0 w 1256"/>
                <a:gd name="T13" fmla="*/ 68 h 137"/>
                <a:gd name="T14" fmla="*/ 0 w 1256"/>
                <a:gd name="T15" fmla="*/ 137 h 137"/>
                <a:gd name="T16" fmla="*/ 74 w 1256"/>
                <a:gd name="T17" fmla="*/ 137 h 137"/>
                <a:gd name="T18" fmla="*/ 0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0" y="68"/>
                  </a:moveTo>
                  <a:lnTo>
                    <a:pt x="74" y="137"/>
                  </a:lnTo>
                  <a:lnTo>
                    <a:pt x="1256" y="137"/>
                  </a:lnTo>
                  <a:lnTo>
                    <a:pt x="1256" y="0"/>
                  </a:lnTo>
                  <a:lnTo>
                    <a:pt x="74" y="0"/>
                  </a:lnTo>
                  <a:lnTo>
                    <a:pt x="0" y="68"/>
                  </a:lnTo>
                  <a:lnTo>
                    <a:pt x="0" y="68"/>
                  </a:lnTo>
                  <a:lnTo>
                    <a:pt x="0" y="137"/>
                  </a:lnTo>
                  <a:lnTo>
                    <a:pt x="74" y="137"/>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Rectangle 116"/>
            <p:cNvSpPr>
              <a:spLocks noChangeArrowheads="1"/>
            </p:cNvSpPr>
            <p:nvPr/>
          </p:nvSpPr>
          <p:spPr bwMode="auto">
            <a:xfrm>
              <a:off x="4361" y="2267"/>
              <a:ext cx="149" cy="183"/>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 name="Freeform 117"/>
            <p:cNvSpPr>
              <a:spLocks/>
            </p:cNvSpPr>
            <p:nvPr/>
          </p:nvSpPr>
          <p:spPr bwMode="auto">
            <a:xfrm>
              <a:off x="4352" y="2256"/>
              <a:ext cx="19" cy="194"/>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18"/>
            <p:cNvSpPr>
              <a:spLocks/>
            </p:cNvSpPr>
            <p:nvPr/>
          </p:nvSpPr>
          <p:spPr bwMode="auto">
            <a:xfrm>
              <a:off x="4361" y="2256"/>
              <a:ext cx="159" cy="23"/>
            </a:xfrm>
            <a:custGeom>
              <a:avLst/>
              <a:gdLst>
                <a:gd name="T0" fmla="*/ 1268 w 1268"/>
                <a:gd name="T1" fmla="*/ 68 h 136"/>
                <a:gd name="T2" fmla="*/ 1194 w 1268"/>
                <a:gd name="T3" fmla="*/ 0 h 136"/>
                <a:gd name="T4" fmla="*/ 0 w 1268"/>
                <a:gd name="T5" fmla="*/ 0 h 136"/>
                <a:gd name="T6" fmla="*/ 0 w 1268"/>
                <a:gd name="T7" fmla="*/ 136 h 136"/>
                <a:gd name="T8" fmla="*/ 1194 w 1268"/>
                <a:gd name="T9" fmla="*/ 136 h 136"/>
                <a:gd name="T10" fmla="*/ 1268 w 1268"/>
                <a:gd name="T11" fmla="*/ 68 h 136"/>
                <a:gd name="T12" fmla="*/ 1268 w 1268"/>
                <a:gd name="T13" fmla="*/ 68 h 136"/>
                <a:gd name="T14" fmla="*/ 1268 w 1268"/>
                <a:gd name="T15" fmla="*/ 0 h 136"/>
                <a:gd name="T16" fmla="*/ 1194 w 1268"/>
                <a:gd name="T17" fmla="*/ 0 h 136"/>
                <a:gd name="T18" fmla="*/ 1268 w 1268"/>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6">
                  <a:moveTo>
                    <a:pt x="1268" y="68"/>
                  </a:moveTo>
                  <a:lnTo>
                    <a:pt x="1194" y="0"/>
                  </a:lnTo>
                  <a:lnTo>
                    <a:pt x="0" y="0"/>
                  </a:lnTo>
                  <a:lnTo>
                    <a:pt x="0" y="136"/>
                  </a:lnTo>
                  <a:lnTo>
                    <a:pt x="1194" y="136"/>
                  </a:lnTo>
                  <a:lnTo>
                    <a:pt x="1268" y="68"/>
                  </a:lnTo>
                  <a:lnTo>
                    <a:pt x="1268" y="68"/>
                  </a:lnTo>
                  <a:lnTo>
                    <a:pt x="1268" y="0"/>
                  </a:lnTo>
                  <a:lnTo>
                    <a:pt x="1194" y="0"/>
                  </a:lnTo>
                  <a:lnTo>
                    <a:pt x="1268"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19"/>
            <p:cNvSpPr>
              <a:spLocks/>
            </p:cNvSpPr>
            <p:nvPr/>
          </p:nvSpPr>
          <p:spPr bwMode="auto">
            <a:xfrm>
              <a:off x="4501" y="2267"/>
              <a:ext cx="19" cy="194"/>
            </a:xfrm>
            <a:custGeom>
              <a:avLst/>
              <a:gdLst>
                <a:gd name="T0" fmla="*/ 75 w 149"/>
                <a:gd name="T1" fmla="*/ 1162 h 1162"/>
                <a:gd name="T2" fmla="*/ 149 w 149"/>
                <a:gd name="T3" fmla="*/ 1093 h 1162"/>
                <a:gd name="T4" fmla="*/ 149 w 149"/>
                <a:gd name="T5" fmla="*/ 0 h 1162"/>
                <a:gd name="T6" fmla="*/ 0 w 149"/>
                <a:gd name="T7" fmla="*/ 0 h 1162"/>
                <a:gd name="T8" fmla="*/ 0 w 149"/>
                <a:gd name="T9" fmla="*/ 1093 h 1162"/>
                <a:gd name="T10" fmla="*/ 75 w 149"/>
                <a:gd name="T11" fmla="*/ 1162 h 1162"/>
                <a:gd name="T12" fmla="*/ 75 w 149"/>
                <a:gd name="T13" fmla="*/ 1162 h 1162"/>
                <a:gd name="T14" fmla="*/ 149 w 149"/>
                <a:gd name="T15" fmla="*/ 1162 h 1162"/>
                <a:gd name="T16" fmla="*/ 149 w 149"/>
                <a:gd name="T17" fmla="*/ 1093 h 1162"/>
                <a:gd name="T18" fmla="*/ 75 w 149"/>
                <a:gd name="T19" fmla="*/ 1162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2">
                  <a:moveTo>
                    <a:pt x="75" y="1162"/>
                  </a:moveTo>
                  <a:lnTo>
                    <a:pt x="149" y="1093"/>
                  </a:lnTo>
                  <a:lnTo>
                    <a:pt x="149" y="0"/>
                  </a:lnTo>
                  <a:lnTo>
                    <a:pt x="0" y="0"/>
                  </a:lnTo>
                  <a:lnTo>
                    <a:pt x="0" y="1093"/>
                  </a:lnTo>
                  <a:lnTo>
                    <a:pt x="75" y="1162"/>
                  </a:lnTo>
                  <a:lnTo>
                    <a:pt x="75" y="1162"/>
                  </a:lnTo>
                  <a:lnTo>
                    <a:pt x="149" y="1162"/>
                  </a:lnTo>
                  <a:lnTo>
                    <a:pt x="149" y="1093"/>
                  </a:lnTo>
                  <a:lnTo>
                    <a:pt x="75" y="1162"/>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20"/>
            <p:cNvSpPr>
              <a:spLocks/>
            </p:cNvSpPr>
            <p:nvPr/>
          </p:nvSpPr>
          <p:spPr bwMode="auto">
            <a:xfrm>
              <a:off x="4352" y="2438"/>
              <a:ext cx="158" cy="23"/>
            </a:xfrm>
            <a:custGeom>
              <a:avLst/>
              <a:gdLst>
                <a:gd name="T0" fmla="*/ 0 w 1268"/>
                <a:gd name="T1" fmla="*/ 68 h 137"/>
                <a:gd name="T2" fmla="*/ 74 w 1268"/>
                <a:gd name="T3" fmla="*/ 137 h 137"/>
                <a:gd name="T4" fmla="*/ 1268 w 1268"/>
                <a:gd name="T5" fmla="*/ 137 h 137"/>
                <a:gd name="T6" fmla="*/ 1268 w 1268"/>
                <a:gd name="T7" fmla="*/ 0 h 137"/>
                <a:gd name="T8" fmla="*/ 74 w 1268"/>
                <a:gd name="T9" fmla="*/ 0 h 137"/>
                <a:gd name="T10" fmla="*/ 0 w 1268"/>
                <a:gd name="T11" fmla="*/ 68 h 137"/>
                <a:gd name="T12" fmla="*/ 0 w 1268"/>
                <a:gd name="T13" fmla="*/ 68 h 137"/>
                <a:gd name="T14" fmla="*/ 0 w 1268"/>
                <a:gd name="T15" fmla="*/ 137 h 137"/>
                <a:gd name="T16" fmla="*/ 74 w 1268"/>
                <a:gd name="T17" fmla="*/ 137 h 137"/>
                <a:gd name="T18" fmla="*/ 0 w 1268"/>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0" y="68"/>
                  </a:moveTo>
                  <a:lnTo>
                    <a:pt x="74" y="137"/>
                  </a:lnTo>
                  <a:lnTo>
                    <a:pt x="1268" y="137"/>
                  </a:lnTo>
                  <a:lnTo>
                    <a:pt x="1268" y="0"/>
                  </a:lnTo>
                  <a:lnTo>
                    <a:pt x="74" y="0"/>
                  </a:lnTo>
                  <a:lnTo>
                    <a:pt x="0" y="68"/>
                  </a:lnTo>
                  <a:lnTo>
                    <a:pt x="0" y="68"/>
                  </a:lnTo>
                  <a:lnTo>
                    <a:pt x="0" y="137"/>
                  </a:lnTo>
                  <a:lnTo>
                    <a:pt x="74" y="137"/>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Rectangle 121"/>
            <p:cNvSpPr>
              <a:spLocks noChangeArrowheads="1"/>
            </p:cNvSpPr>
            <p:nvPr/>
          </p:nvSpPr>
          <p:spPr bwMode="auto">
            <a:xfrm>
              <a:off x="3918" y="2085"/>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 name="Freeform 122"/>
            <p:cNvSpPr>
              <a:spLocks/>
            </p:cNvSpPr>
            <p:nvPr/>
          </p:nvSpPr>
          <p:spPr bwMode="auto">
            <a:xfrm>
              <a:off x="3909" y="2074"/>
              <a:ext cx="18" cy="193"/>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23"/>
            <p:cNvSpPr>
              <a:spLocks/>
            </p:cNvSpPr>
            <p:nvPr/>
          </p:nvSpPr>
          <p:spPr bwMode="auto">
            <a:xfrm>
              <a:off x="3918" y="2074"/>
              <a:ext cx="157" cy="23"/>
            </a:xfrm>
            <a:custGeom>
              <a:avLst/>
              <a:gdLst>
                <a:gd name="T0" fmla="*/ 1257 w 1257"/>
                <a:gd name="T1" fmla="*/ 68 h 137"/>
                <a:gd name="T2" fmla="*/ 1184 w 1257"/>
                <a:gd name="T3" fmla="*/ 0 h 137"/>
                <a:gd name="T4" fmla="*/ 0 w 1257"/>
                <a:gd name="T5" fmla="*/ 0 h 137"/>
                <a:gd name="T6" fmla="*/ 0 w 1257"/>
                <a:gd name="T7" fmla="*/ 137 h 137"/>
                <a:gd name="T8" fmla="*/ 1184 w 1257"/>
                <a:gd name="T9" fmla="*/ 137 h 137"/>
                <a:gd name="T10" fmla="*/ 1257 w 1257"/>
                <a:gd name="T11" fmla="*/ 68 h 137"/>
                <a:gd name="T12" fmla="*/ 1257 w 1257"/>
                <a:gd name="T13" fmla="*/ 68 h 137"/>
                <a:gd name="T14" fmla="*/ 1257 w 1257"/>
                <a:gd name="T15" fmla="*/ 0 h 137"/>
                <a:gd name="T16" fmla="*/ 1184 w 1257"/>
                <a:gd name="T17" fmla="*/ 0 h 137"/>
                <a:gd name="T18" fmla="*/ 1257 w 1257"/>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8"/>
                  </a:moveTo>
                  <a:lnTo>
                    <a:pt x="1184" y="0"/>
                  </a:lnTo>
                  <a:lnTo>
                    <a:pt x="0" y="0"/>
                  </a:lnTo>
                  <a:lnTo>
                    <a:pt x="0" y="137"/>
                  </a:lnTo>
                  <a:lnTo>
                    <a:pt x="1184" y="137"/>
                  </a:lnTo>
                  <a:lnTo>
                    <a:pt x="1257" y="68"/>
                  </a:lnTo>
                  <a:lnTo>
                    <a:pt x="1257" y="68"/>
                  </a:lnTo>
                  <a:lnTo>
                    <a:pt x="1257" y="0"/>
                  </a:lnTo>
                  <a:lnTo>
                    <a:pt x="1184" y="0"/>
                  </a:lnTo>
                  <a:lnTo>
                    <a:pt x="1257"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24"/>
            <p:cNvSpPr>
              <a:spLocks/>
            </p:cNvSpPr>
            <p:nvPr/>
          </p:nvSpPr>
          <p:spPr bwMode="auto">
            <a:xfrm>
              <a:off x="4056" y="2085"/>
              <a:ext cx="19" cy="194"/>
            </a:xfrm>
            <a:custGeom>
              <a:avLst/>
              <a:gdLst>
                <a:gd name="T0" fmla="*/ 75 w 148"/>
                <a:gd name="T1" fmla="*/ 1161 h 1161"/>
                <a:gd name="T2" fmla="*/ 148 w 148"/>
                <a:gd name="T3" fmla="*/ 1093 h 1161"/>
                <a:gd name="T4" fmla="*/ 148 w 148"/>
                <a:gd name="T5" fmla="*/ 0 h 1161"/>
                <a:gd name="T6" fmla="*/ 0 w 148"/>
                <a:gd name="T7" fmla="*/ 0 h 1161"/>
                <a:gd name="T8" fmla="*/ 0 w 148"/>
                <a:gd name="T9" fmla="*/ 1093 h 1161"/>
                <a:gd name="T10" fmla="*/ 75 w 148"/>
                <a:gd name="T11" fmla="*/ 1161 h 1161"/>
                <a:gd name="T12" fmla="*/ 75 w 148"/>
                <a:gd name="T13" fmla="*/ 1161 h 1161"/>
                <a:gd name="T14" fmla="*/ 148 w 148"/>
                <a:gd name="T15" fmla="*/ 1161 h 1161"/>
                <a:gd name="T16" fmla="*/ 148 w 148"/>
                <a:gd name="T17" fmla="*/ 1093 h 1161"/>
                <a:gd name="T18" fmla="*/ 75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1161"/>
                  </a:moveTo>
                  <a:lnTo>
                    <a:pt x="148" y="1093"/>
                  </a:lnTo>
                  <a:lnTo>
                    <a:pt x="148" y="0"/>
                  </a:lnTo>
                  <a:lnTo>
                    <a:pt x="0" y="0"/>
                  </a:lnTo>
                  <a:lnTo>
                    <a:pt x="0" y="1093"/>
                  </a:lnTo>
                  <a:lnTo>
                    <a:pt x="75" y="1161"/>
                  </a:lnTo>
                  <a:lnTo>
                    <a:pt x="75" y="1161"/>
                  </a:lnTo>
                  <a:lnTo>
                    <a:pt x="148" y="1161"/>
                  </a:lnTo>
                  <a:lnTo>
                    <a:pt x="148" y="1093"/>
                  </a:lnTo>
                  <a:lnTo>
                    <a:pt x="75"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25"/>
            <p:cNvSpPr>
              <a:spLocks/>
            </p:cNvSpPr>
            <p:nvPr/>
          </p:nvSpPr>
          <p:spPr bwMode="auto">
            <a:xfrm>
              <a:off x="3909" y="2256"/>
              <a:ext cx="157" cy="23"/>
            </a:xfrm>
            <a:custGeom>
              <a:avLst/>
              <a:gdLst>
                <a:gd name="T0" fmla="*/ 0 w 1258"/>
                <a:gd name="T1" fmla="*/ 68 h 136"/>
                <a:gd name="T2" fmla="*/ 74 w 1258"/>
                <a:gd name="T3" fmla="*/ 136 h 136"/>
                <a:gd name="T4" fmla="*/ 1258 w 1258"/>
                <a:gd name="T5" fmla="*/ 136 h 136"/>
                <a:gd name="T6" fmla="*/ 1258 w 1258"/>
                <a:gd name="T7" fmla="*/ 0 h 136"/>
                <a:gd name="T8" fmla="*/ 74 w 1258"/>
                <a:gd name="T9" fmla="*/ 0 h 136"/>
                <a:gd name="T10" fmla="*/ 0 w 1258"/>
                <a:gd name="T11" fmla="*/ 68 h 136"/>
                <a:gd name="T12" fmla="*/ 0 w 1258"/>
                <a:gd name="T13" fmla="*/ 68 h 136"/>
                <a:gd name="T14" fmla="*/ 0 w 1258"/>
                <a:gd name="T15" fmla="*/ 136 h 136"/>
                <a:gd name="T16" fmla="*/ 74 w 1258"/>
                <a:gd name="T17" fmla="*/ 136 h 136"/>
                <a:gd name="T18" fmla="*/ 0 w 1258"/>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36">
                  <a:moveTo>
                    <a:pt x="0" y="68"/>
                  </a:moveTo>
                  <a:lnTo>
                    <a:pt x="74" y="136"/>
                  </a:lnTo>
                  <a:lnTo>
                    <a:pt x="1258" y="136"/>
                  </a:lnTo>
                  <a:lnTo>
                    <a:pt x="1258"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Rectangle 126"/>
            <p:cNvSpPr>
              <a:spLocks noChangeArrowheads="1"/>
            </p:cNvSpPr>
            <p:nvPr/>
          </p:nvSpPr>
          <p:spPr bwMode="auto">
            <a:xfrm>
              <a:off x="4066" y="2085"/>
              <a:ext cx="147"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8" name="Freeform 127"/>
            <p:cNvSpPr>
              <a:spLocks/>
            </p:cNvSpPr>
            <p:nvPr/>
          </p:nvSpPr>
          <p:spPr bwMode="auto">
            <a:xfrm>
              <a:off x="4056" y="2074"/>
              <a:ext cx="19" cy="193"/>
            </a:xfrm>
            <a:custGeom>
              <a:avLst/>
              <a:gdLst>
                <a:gd name="T0" fmla="*/ 75 w 148"/>
                <a:gd name="T1" fmla="*/ 0 h 1161"/>
                <a:gd name="T2" fmla="*/ 0 w 148"/>
                <a:gd name="T3" fmla="*/ 68 h 1161"/>
                <a:gd name="T4" fmla="*/ 0 w 148"/>
                <a:gd name="T5" fmla="*/ 1161 h 1161"/>
                <a:gd name="T6" fmla="*/ 148 w 148"/>
                <a:gd name="T7" fmla="*/ 1161 h 1161"/>
                <a:gd name="T8" fmla="*/ 148 w 148"/>
                <a:gd name="T9" fmla="*/ 68 h 1161"/>
                <a:gd name="T10" fmla="*/ 75 w 148"/>
                <a:gd name="T11" fmla="*/ 0 h 1161"/>
                <a:gd name="T12" fmla="*/ 75 w 148"/>
                <a:gd name="T13" fmla="*/ 0 h 1161"/>
                <a:gd name="T14" fmla="*/ 0 w 148"/>
                <a:gd name="T15" fmla="*/ 0 h 1161"/>
                <a:gd name="T16" fmla="*/ 0 w 148"/>
                <a:gd name="T17" fmla="*/ 68 h 1161"/>
                <a:gd name="T18" fmla="*/ 75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0"/>
                  </a:moveTo>
                  <a:lnTo>
                    <a:pt x="0" y="68"/>
                  </a:lnTo>
                  <a:lnTo>
                    <a:pt x="0" y="1161"/>
                  </a:lnTo>
                  <a:lnTo>
                    <a:pt x="148" y="1161"/>
                  </a:lnTo>
                  <a:lnTo>
                    <a:pt x="148" y="68"/>
                  </a:lnTo>
                  <a:lnTo>
                    <a:pt x="75" y="0"/>
                  </a:lnTo>
                  <a:lnTo>
                    <a:pt x="75" y="0"/>
                  </a:lnTo>
                  <a:lnTo>
                    <a:pt x="0" y="0"/>
                  </a:lnTo>
                  <a:lnTo>
                    <a:pt x="0" y="68"/>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28"/>
            <p:cNvSpPr>
              <a:spLocks/>
            </p:cNvSpPr>
            <p:nvPr/>
          </p:nvSpPr>
          <p:spPr bwMode="auto">
            <a:xfrm>
              <a:off x="4066" y="2074"/>
              <a:ext cx="157"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129"/>
            <p:cNvSpPr>
              <a:spLocks/>
            </p:cNvSpPr>
            <p:nvPr/>
          </p:nvSpPr>
          <p:spPr bwMode="auto">
            <a:xfrm>
              <a:off x="4204" y="2085"/>
              <a:ext cx="19" cy="194"/>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130"/>
            <p:cNvSpPr>
              <a:spLocks/>
            </p:cNvSpPr>
            <p:nvPr/>
          </p:nvSpPr>
          <p:spPr bwMode="auto">
            <a:xfrm>
              <a:off x="4056" y="2256"/>
              <a:ext cx="157" cy="23"/>
            </a:xfrm>
            <a:custGeom>
              <a:avLst/>
              <a:gdLst>
                <a:gd name="T0" fmla="*/ 0 w 1257"/>
                <a:gd name="T1" fmla="*/ 68 h 136"/>
                <a:gd name="T2" fmla="*/ 75 w 1257"/>
                <a:gd name="T3" fmla="*/ 136 h 136"/>
                <a:gd name="T4" fmla="*/ 1257 w 1257"/>
                <a:gd name="T5" fmla="*/ 136 h 136"/>
                <a:gd name="T6" fmla="*/ 1257 w 1257"/>
                <a:gd name="T7" fmla="*/ 0 h 136"/>
                <a:gd name="T8" fmla="*/ 75 w 1257"/>
                <a:gd name="T9" fmla="*/ 0 h 136"/>
                <a:gd name="T10" fmla="*/ 0 w 1257"/>
                <a:gd name="T11" fmla="*/ 68 h 136"/>
                <a:gd name="T12" fmla="*/ 0 w 1257"/>
                <a:gd name="T13" fmla="*/ 68 h 136"/>
                <a:gd name="T14" fmla="*/ 0 w 1257"/>
                <a:gd name="T15" fmla="*/ 136 h 136"/>
                <a:gd name="T16" fmla="*/ 75 w 1257"/>
                <a:gd name="T17" fmla="*/ 136 h 136"/>
                <a:gd name="T18" fmla="*/ 0 w 1257"/>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6">
                  <a:moveTo>
                    <a:pt x="0" y="68"/>
                  </a:moveTo>
                  <a:lnTo>
                    <a:pt x="75" y="136"/>
                  </a:lnTo>
                  <a:lnTo>
                    <a:pt x="1257" y="136"/>
                  </a:lnTo>
                  <a:lnTo>
                    <a:pt x="1257" y="0"/>
                  </a:lnTo>
                  <a:lnTo>
                    <a:pt x="75" y="0"/>
                  </a:lnTo>
                  <a:lnTo>
                    <a:pt x="0" y="68"/>
                  </a:lnTo>
                  <a:lnTo>
                    <a:pt x="0" y="68"/>
                  </a:lnTo>
                  <a:lnTo>
                    <a:pt x="0" y="136"/>
                  </a:lnTo>
                  <a:lnTo>
                    <a:pt x="75"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Rectangle 131"/>
            <p:cNvSpPr>
              <a:spLocks noChangeArrowheads="1"/>
            </p:cNvSpPr>
            <p:nvPr/>
          </p:nvSpPr>
          <p:spPr bwMode="auto">
            <a:xfrm>
              <a:off x="4213" y="2085"/>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3" name="Freeform 132"/>
            <p:cNvSpPr>
              <a:spLocks/>
            </p:cNvSpPr>
            <p:nvPr/>
          </p:nvSpPr>
          <p:spPr bwMode="auto">
            <a:xfrm>
              <a:off x="4204" y="2074"/>
              <a:ext cx="19" cy="193"/>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133"/>
            <p:cNvSpPr>
              <a:spLocks/>
            </p:cNvSpPr>
            <p:nvPr/>
          </p:nvSpPr>
          <p:spPr bwMode="auto">
            <a:xfrm>
              <a:off x="4213" y="2074"/>
              <a:ext cx="158"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134"/>
            <p:cNvSpPr>
              <a:spLocks/>
            </p:cNvSpPr>
            <p:nvPr/>
          </p:nvSpPr>
          <p:spPr bwMode="auto">
            <a:xfrm>
              <a:off x="4352" y="2085"/>
              <a:ext cx="19" cy="194"/>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35"/>
            <p:cNvSpPr>
              <a:spLocks/>
            </p:cNvSpPr>
            <p:nvPr/>
          </p:nvSpPr>
          <p:spPr bwMode="auto">
            <a:xfrm>
              <a:off x="4204" y="2256"/>
              <a:ext cx="157" cy="23"/>
            </a:xfrm>
            <a:custGeom>
              <a:avLst/>
              <a:gdLst>
                <a:gd name="T0" fmla="*/ 0 w 1256"/>
                <a:gd name="T1" fmla="*/ 68 h 136"/>
                <a:gd name="T2" fmla="*/ 74 w 1256"/>
                <a:gd name="T3" fmla="*/ 136 h 136"/>
                <a:gd name="T4" fmla="*/ 1256 w 1256"/>
                <a:gd name="T5" fmla="*/ 136 h 136"/>
                <a:gd name="T6" fmla="*/ 1256 w 1256"/>
                <a:gd name="T7" fmla="*/ 0 h 136"/>
                <a:gd name="T8" fmla="*/ 74 w 1256"/>
                <a:gd name="T9" fmla="*/ 0 h 136"/>
                <a:gd name="T10" fmla="*/ 0 w 1256"/>
                <a:gd name="T11" fmla="*/ 68 h 136"/>
                <a:gd name="T12" fmla="*/ 0 w 1256"/>
                <a:gd name="T13" fmla="*/ 68 h 136"/>
                <a:gd name="T14" fmla="*/ 0 w 1256"/>
                <a:gd name="T15" fmla="*/ 136 h 136"/>
                <a:gd name="T16" fmla="*/ 74 w 1256"/>
                <a:gd name="T17" fmla="*/ 136 h 136"/>
                <a:gd name="T18" fmla="*/ 0 w 125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6">
                  <a:moveTo>
                    <a:pt x="0" y="68"/>
                  </a:moveTo>
                  <a:lnTo>
                    <a:pt x="74" y="136"/>
                  </a:lnTo>
                  <a:lnTo>
                    <a:pt x="1256" y="136"/>
                  </a:lnTo>
                  <a:lnTo>
                    <a:pt x="1256"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Rectangle 136"/>
            <p:cNvSpPr>
              <a:spLocks noChangeArrowheads="1"/>
            </p:cNvSpPr>
            <p:nvPr/>
          </p:nvSpPr>
          <p:spPr bwMode="auto">
            <a:xfrm>
              <a:off x="4361" y="2085"/>
              <a:ext cx="149"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8" name="Freeform 137"/>
            <p:cNvSpPr>
              <a:spLocks/>
            </p:cNvSpPr>
            <p:nvPr/>
          </p:nvSpPr>
          <p:spPr bwMode="auto">
            <a:xfrm>
              <a:off x="4352" y="2074"/>
              <a:ext cx="19" cy="193"/>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138"/>
            <p:cNvSpPr>
              <a:spLocks/>
            </p:cNvSpPr>
            <p:nvPr/>
          </p:nvSpPr>
          <p:spPr bwMode="auto">
            <a:xfrm>
              <a:off x="4361" y="2074"/>
              <a:ext cx="159" cy="23"/>
            </a:xfrm>
            <a:custGeom>
              <a:avLst/>
              <a:gdLst>
                <a:gd name="T0" fmla="*/ 1268 w 1268"/>
                <a:gd name="T1" fmla="*/ 68 h 137"/>
                <a:gd name="T2" fmla="*/ 1194 w 1268"/>
                <a:gd name="T3" fmla="*/ 0 h 137"/>
                <a:gd name="T4" fmla="*/ 0 w 1268"/>
                <a:gd name="T5" fmla="*/ 0 h 137"/>
                <a:gd name="T6" fmla="*/ 0 w 1268"/>
                <a:gd name="T7" fmla="*/ 137 h 137"/>
                <a:gd name="T8" fmla="*/ 1194 w 1268"/>
                <a:gd name="T9" fmla="*/ 137 h 137"/>
                <a:gd name="T10" fmla="*/ 1268 w 1268"/>
                <a:gd name="T11" fmla="*/ 68 h 137"/>
                <a:gd name="T12" fmla="*/ 1268 w 1268"/>
                <a:gd name="T13" fmla="*/ 68 h 137"/>
                <a:gd name="T14" fmla="*/ 1268 w 1268"/>
                <a:gd name="T15" fmla="*/ 0 h 137"/>
                <a:gd name="T16" fmla="*/ 1194 w 1268"/>
                <a:gd name="T17" fmla="*/ 0 h 137"/>
                <a:gd name="T18" fmla="*/ 1268 w 1268"/>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1268" y="68"/>
                  </a:moveTo>
                  <a:lnTo>
                    <a:pt x="1194" y="0"/>
                  </a:lnTo>
                  <a:lnTo>
                    <a:pt x="0" y="0"/>
                  </a:lnTo>
                  <a:lnTo>
                    <a:pt x="0" y="137"/>
                  </a:lnTo>
                  <a:lnTo>
                    <a:pt x="1194" y="137"/>
                  </a:lnTo>
                  <a:lnTo>
                    <a:pt x="1268" y="68"/>
                  </a:lnTo>
                  <a:lnTo>
                    <a:pt x="1268" y="68"/>
                  </a:lnTo>
                  <a:lnTo>
                    <a:pt x="1268" y="0"/>
                  </a:lnTo>
                  <a:lnTo>
                    <a:pt x="1194" y="0"/>
                  </a:lnTo>
                  <a:lnTo>
                    <a:pt x="1268"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39"/>
            <p:cNvSpPr>
              <a:spLocks/>
            </p:cNvSpPr>
            <p:nvPr/>
          </p:nvSpPr>
          <p:spPr bwMode="auto">
            <a:xfrm>
              <a:off x="4501" y="2085"/>
              <a:ext cx="19" cy="194"/>
            </a:xfrm>
            <a:custGeom>
              <a:avLst/>
              <a:gdLst>
                <a:gd name="T0" fmla="*/ 75 w 149"/>
                <a:gd name="T1" fmla="*/ 1161 h 1161"/>
                <a:gd name="T2" fmla="*/ 149 w 149"/>
                <a:gd name="T3" fmla="*/ 1093 h 1161"/>
                <a:gd name="T4" fmla="*/ 149 w 149"/>
                <a:gd name="T5" fmla="*/ 0 h 1161"/>
                <a:gd name="T6" fmla="*/ 0 w 149"/>
                <a:gd name="T7" fmla="*/ 0 h 1161"/>
                <a:gd name="T8" fmla="*/ 0 w 149"/>
                <a:gd name="T9" fmla="*/ 1093 h 1161"/>
                <a:gd name="T10" fmla="*/ 75 w 149"/>
                <a:gd name="T11" fmla="*/ 1161 h 1161"/>
                <a:gd name="T12" fmla="*/ 75 w 149"/>
                <a:gd name="T13" fmla="*/ 1161 h 1161"/>
                <a:gd name="T14" fmla="*/ 149 w 149"/>
                <a:gd name="T15" fmla="*/ 1161 h 1161"/>
                <a:gd name="T16" fmla="*/ 149 w 149"/>
                <a:gd name="T17" fmla="*/ 1093 h 1161"/>
                <a:gd name="T18" fmla="*/ 75 w 149"/>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5" y="1161"/>
                  </a:moveTo>
                  <a:lnTo>
                    <a:pt x="149" y="1093"/>
                  </a:lnTo>
                  <a:lnTo>
                    <a:pt x="149" y="0"/>
                  </a:lnTo>
                  <a:lnTo>
                    <a:pt x="0" y="0"/>
                  </a:lnTo>
                  <a:lnTo>
                    <a:pt x="0" y="1093"/>
                  </a:lnTo>
                  <a:lnTo>
                    <a:pt x="75" y="1161"/>
                  </a:lnTo>
                  <a:lnTo>
                    <a:pt x="75" y="1161"/>
                  </a:lnTo>
                  <a:lnTo>
                    <a:pt x="149" y="1161"/>
                  </a:lnTo>
                  <a:lnTo>
                    <a:pt x="149" y="1093"/>
                  </a:lnTo>
                  <a:lnTo>
                    <a:pt x="75"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40"/>
            <p:cNvSpPr>
              <a:spLocks/>
            </p:cNvSpPr>
            <p:nvPr/>
          </p:nvSpPr>
          <p:spPr bwMode="auto">
            <a:xfrm>
              <a:off x="4352" y="2256"/>
              <a:ext cx="158" cy="23"/>
            </a:xfrm>
            <a:custGeom>
              <a:avLst/>
              <a:gdLst>
                <a:gd name="T0" fmla="*/ 0 w 1268"/>
                <a:gd name="T1" fmla="*/ 68 h 136"/>
                <a:gd name="T2" fmla="*/ 74 w 1268"/>
                <a:gd name="T3" fmla="*/ 136 h 136"/>
                <a:gd name="T4" fmla="*/ 1268 w 1268"/>
                <a:gd name="T5" fmla="*/ 136 h 136"/>
                <a:gd name="T6" fmla="*/ 1268 w 1268"/>
                <a:gd name="T7" fmla="*/ 0 h 136"/>
                <a:gd name="T8" fmla="*/ 74 w 1268"/>
                <a:gd name="T9" fmla="*/ 0 h 136"/>
                <a:gd name="T10" fmla="*/ 0 w 1268"/>
                <a:gd name="T11" fmla="*/ 68 h 136"/>
                <a:gd name="T12" fmla="*/ 0 w 1268"/>
                <a:gd name="T13" fmla="*/ 68 h 136"/>
                <a:gd name="T14" fmla="*/ 0 w 1268"/>
                <a:gd name="T15" fmla="*/ 136 h 136"/>
                <a:gd name="T16" fmla="*/ 74 w 1268"/>
                <a:gd name="T17" fmla="*/ 136 h 136"/>
                <a:gd name="T18" fmla="*/ 0 w 1268"/>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6">
                  <a:moveTo>
                    <a:pt x="0" y="68"/>
                  </a:moveTo>
                  <a:lnTo>
                    <a:pt x="74" y="136"/>
                  </a:lnTo>
                  <a:lnTo>
                    <a:pt x="1268" y="136"/>
                  </a:lnTo>
                  <a:lnTo>
                    <a:pt x="1268"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Rectangle 141"/>
            <p:cNvSpPr>
              <a:spLocks noChangeArrowheads="1"/>
            </p:cNvSpPr>
            <p:nvPr/>
          </p:nvSpPr>
          <p:spPr bwMode="auto">
            <a:xfrm>
              <a:off x="4510" y="2085"/>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 name="Freeform 142"/>
            <p:cNvSpPr>
              <a:spLocks/>
            </p:cNvSpPr>
            <p:nvPr/>
          </p:nvSpPr>
          <p:spPr bwMode="auto">
            <a:xfrm>
              <a:off x="4501" y="2074"/>
              <a:ext cx="19" cy="193"/>
            </a:xfrm>
            <a:custGeom>
              <a:avLst/>
              <a:gdLst>
                <a:gd name="T0" fmla="*/ 75 w 149"/>
                <a:gd name="T1" fmla="*/ 0 h 1161"/>
                <a:gd name="T2" fmla="*/ 0 w 149"/>
                <a:gd name="T3" fmla="*/ 68 h 1161"/>
                <a:gd name="T4" fmla="*/ 0 w 149"/>
                <a:gd name="T5" fmla="*/ 1161 h 1161"/>
                <a:gd name="T6" fmla="*/ 149 w 149"/>
                <a:gd name="T7" fmla="*/ 1161 h 1161"/>
                <a:gd name="T8" fmla="*/ 149 w 149"/>
                <a:gd name="T9" fmla="*/ 68 h 1161"/>
                <a:gd name="T10" fmla="*/ 75 w 149"/>
                <a:gd name="T11" fmla="*/ 0 h 1161"/>
                <a:gd name="T12" fmla="*/ 75 w 149"/>
                <a:gd name="T13" fmla="*/ 0 h 1161"/>
                <a:gd name="T14" fmla="*/ 0 w 149"/>
                <a:gd name="T15" fmla="*/ 0 h 1161"/>
                <a:gd name="T16" fmla="*/ 0 w 149"/>
                <a:gd name="T17" fmla="*/ 68 h 1161"/>
                <a:gd name="T18" fmla="*/ 75 w 149"/>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5" y="0"/>
                  </a:moveTo>
                  <a:lnTo>
                    <a:pt x="0" y="68"/>
                  </a:lnTo>
                  <a:lnTo>
                    <a:pt x="0" y="1161"/>
                  </a:lnTo>
                  <a:lnTo>
                    <a:pt x="149" y="1161"/>
                  </a:lnTo>
                  <a:lnTo>
                    <a:pt x="149" y="68"/>
                  </a:lnTo>
                  <a:lnTo>
                    <a:pt x="75" y="0"/>
                  </a:lnTo>
                  <a:lnTo>
                    <a:pt x="75" y="0"/>
                  </a:lnTo>
                  <a:lnTo>
                    <a:pt x="0" y="0"/>
                  </a:lnTo>
                  <a:lnTo>
                    <a:pt x="0" y="68"/>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143"/>
            <p:cNvSpPr>
              <a:spLocks/>
            </p:cNvSpPr>
            <p:nvPr/>
          </p:nvSpPr>
          <p:spPr bwMode="auto">
            <a:xfrm>
              <a:off x="4510" y="2074"/>
              <a:ext cx="157"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144"/>
            <p:cNvSpPr>
              <a:spLocks/>
            </p:cNvSpPr>
            <p:nvPr/>
          </p:nvSpPr>
          <p:spPr bwMode="auto">
            <a:xfrm>
              <a:off x="4649" y="2085"/>
              <a:ext cx="18" cy="194"/>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145"/>
            <p:cNvSpPr>
              <a:spLocks/>
            </p:cNvSpPr>
            <p:nvPr/>
          </p:nvSpPr>
          <p:spPr bwMode="auto">
            <a:xfrm>
              <a:off x="4501" y="2256"/>
              <a:ext cx="157" cy="23"/>
            </a:xfrm>
            <a:custGeom>
              <a:avLst/>
              <a:gdLst>
                <a:gd name="T0" fmla="*/ 0 w 1257"/>
                <a:gd name="T1" fmla="*/ 68 h 136"/>
                <a:gd name="T2" fmla="*/ 75 w 1257"/>
                <a:gd name="T3" fmla="*/ 136 h 136"/>
                <a:gd name="T4" fmla="*/ 1257 w 1257"/>
                <a:gd name="T5" fmla="*/ 136 h 136"/>
                <a:gd name="T6" fmla="*/ 1257 w 1257"/>
                <a:gd name="T7" fmla="*/ 0 h 136"/>
                <a:gd name="T8" fmla="*/ 75 w 1257"/>
                <a:gd name="T9" fmla="*/ 0 h 136"/>
                <a:gd name="T10" fmla="*/ 0 w 1257"/>
                <a:gd name="T11" fmla="*/ 68 h 136"/>
                <a:gd name="T12" fmla="*/ 0 w 1257"/>
                <a:gd name="T13" fmla="*/ 68 h 136"/>
                <a:gd name="T14" fmla="*/ 0 w 1257"/>
                <a:gd name="T15" fmla="*/ 136 h 136"/>
                <a:gd name="T16" fmla="*/ 75 w 1257"/>
                <a:gd name="T17" fmla="*/ 136 h 136"/>
                <a:gd name="T18" fmla="*/ 0 w 1257"/>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6">
                  <a:moveTo>
                    <a:pt x="0" y="68"/>
                  </a:moveTo>
                  <a:lnTo>
                    <a:pt x="75" y="136"/>
                  </a:lnTo>
                  <a:lnTo>
                    <a:pt x="1257" y="136"/>
                  </a:lnTo>
                  <a:lnTo>
                    <a:pt x="1257" y="0"/>
                  </a:lnTo>
                  <a:lnTo>
                    <a:pt x="75" y="0"/>
                  </a:lnTo>
                  <a:lnTo>
                    <a:pt x="0" y="68"/>
                  </a:lnTo>
                  <a:lnTo>
                    <a:pt x="0" y="68"/>
                  </a:lnTo>
                  <a:lnTo>
                    <a:pt x="0" y="136"/>
                  </a:lnTo>
                  <a:lnTo>
                    <a:pt x="75"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Rectangle 146"/>
            <p:cNvSpPr>
              <a:spLocks noChangeArrowheads="1"/>
            </p:cNvSpPr>
            <p:nvPr/>
          </p:nvSpPr>
          <p:spPr bwMode="auto">
            <a:xfrm>
              <a:off x="4658" y="2085"/>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8" name="Freeform 147"/>
            <p:cNvSpPr>
              <a:spLocks/>
            </p:cNvSpPr>
            <p:nvPr/>
          </p:nvSpPr>
          <p:spPr bwMode="auto">
            <a:xfrm>
              <a:off x="4649" y="2074"/>
              <a:ext cx="18" cy="193"/>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8"/>
            <p:cNvSpPr>
              <a:spLocks/>
            </p:cNvSpPr>
            <p:nvPr/>
          </p:nvSpPr>
          <p:spPr bwMode="auto">
            <a:xfrm>
              <a:off x="4658" y="2074"/>
              <a:ext cx="157" cy="23"/>
            </a:xfrm>
            <a:custGeom>
              <a:avLst/>
              <a:gdLst>
                <a:gd name="T0" fmla="*/ 1256 w 1256"/>
                <a:gd name="T1" fmla="*/ 68 h 137"/>
                <a:gd name="T2" fmla="*/ 1183 w 1256"/>
                <a:gd name="T3" fmla="*/ 0 h 137"/>
                <a:gd name="T4" fmla="*/ 0 w 1256"/>
                <a:gd name="T5" fmla="*/ 0 h 137"/>
                <a:gd name="T6" fmla="*/ 0 w 1256"/>
                <a:gd name="T7" fmla="*/ 137 h 137"/>
                <a:gd name="T8" fmla="*/ 1183 w 1256"/>
                <a:gd name="T9" fmla="*/ 137 h 137"/>
                <a:gd name="T10" fmla="*/ 1256 w 1256"/>
                <a:gd name="T11" fmla="*/ 68 h 137"/>
                <a:gd name="T12" fmla="*/ 1256 w 1256"/>
                <a:gd name="T13" fmla="*/ 68 h 137"/>
                <a:gd name="T14" fmla="*/ 1256 w 1256"/>
                <a:gd name="T15" fmla="*/ 0 h 137"/>
                <a:gd name="T16" fmla="*/ 1183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3" y="0"/>
                  </a:lnTo>
                  <a:lnTo>
                    <a:pt x="0" y="0"/>
                  </a:lnTo>
                  <a:lnTo>
                    <a:pt x="0" y="137"/>
                  </a:lnTo>
                  <a:lnTo>
                    <a:pt x="1183" y="137"/>
                  </a:lnTo>
                  <a:lnTo>
                    <a:pt x="1256" y="68"/>
                  </a:lnTo>
                  <a:lnTo>
                    <a:pt x="1256" y="68"/>
                  </a:lnTo>
                  <a:lnTo>
                    <a:pt x="1256" y="0"/>
                  </a:lnTo>
                  <a:lnTo>
                    <a:pt x="1183"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49"/>
            <p:cNvSpPr>
              <a:spLocks/>
            </p:cNvSpPr>
            <p:nvPr/>
          </p:nvSpPr>
          <p:spPr bwMode="auto">
            <a:xfrm>
              <a:off x="4797" y="2085"/>
              <a:ext cx="18" cy="194"/>
            </a:xfrm>
            <a:custGeom>
              <a:avLst/>
              <a:gdLst>
                <a:gd name="T0" fmla="*/ 74 w 147"/>
                <a:gd name="T1" fmla="*/ 1161 h 1161"/>
                <a:gd name="T2" fmla="*/ 147 w 147"/>
                <a:gd name="T3" fmla="*/ 1093 h 1161"/>
                <a:gd name="T4" fmla="*/ 147 w 147"/>
                <a:gd name="T5" fmla="*/ 0 h 1161"/>
                <a:gd name="T6" fmla="*/ 0 w 147"/>
                <a:gd name="T7" fmla="*/ 0 h 1161"/>
                <a:gd name="T8" fmla="*/ 0 w 147"/>
                <a:gd name="T9" fmla="*/ 1093 h 1161"/>
                <a:gd name="T10" fmla="*/ 74 w 147"/>
                <a:gd name="T11" fmla="*/ 1161 h 1161"/>
                <a:gd name="T12" fmla="*/ 74 w 147"/>
                <a:gd name="T13" fmla="*/ 1161 h 1161"/>
                <a:gd name="T14" fmla="*/ 147 w 147"/>
                <a:gd name="T15" fmla="*/ 1161 h 1161"/>
                <a:gd name="T16" fmla="*/ 147 w 147"/>
                <a:gd name="T17" fmla="*/ 1093 h 1161"/>
                <a:gd name="T18" fmla="*/ 74 w 147"/>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161">
                  <a:moveTo>
                    <a:pt x="74" y="1161"/>
                  </a:moveTo>
                  <a:lnTo>
                    <a:pt x="147" y="1093"/>
                  </a:lnTo>
                  <a:lnTo>
                    <a:pt x="147" y="0"/>
                  </a:lnTo>
                  <a:lnTo>
                    <a:pt x="0" y="0"/>
                  </a:lnTo>
                  <a:lnTo>
                    <a:pt x="0" y="1093"/>
                  </a:lnTo>
                  <a:lnTo>
                    <a:pt x="74" y="1161"/>
                  </a:lnTo>
                  <a:lnTo>
                    <a:pt x="74" y="1161"/>
                  </a:lnTo>
                  <a:lnTo>
                    <a:pt x="147" y="1161"/>
                  </a:lnTo>
                  <a:lnTo>
                    <a:pt x="147"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50"/>
            <p:cNvSpPr>
              <a:spLocks/>
            </p:cNvSpPr>
            <p:nvPr/>
          </p:nvSpPr>
          <p:spPr bwMode="auto">
            <a:xfrm>
              <a:off x="4649" y="2256"/>
              <a:ext cx="157" cy="23"/>
            </a:xfrm>
            <a:custGeom>
              <a:avLst/>
              <a:gdLst>
                <a:gd name="T0" fmla="*/ 0 w 1257"/>
                <a:gd name="T1" fmla="*/ 68 h 136"/>
                <a:gd name="T2" fmla="*/ 74 w 1257"/>
                <a:gd name="T3" fmla="*/ 136 h 136"/>
                <a:gd name="T4" fmla="*/ 1257 w 1257"/>
                <a:gd name="T5" fmla="*/ 136 h 136"/>
                <a:gd name="T6" fmla="*/ 1257 w 1257"/>
                <a:gd name="T7" fmla="*/ 0 h 136"/>
                <a:gd name="T8" fmla="*/ 74 w 1257"/>
                <a:gd name="T9" fmla="*/ 0 h 136"/>
                <a:gd name="T10" fmla="*/ 0 w 1257"/>
                <a:gd name="T11" fmla="*/ 68 h 136"/>
                <a:gd name="T12" fmla="*/ 0 w 1257"/>
                <a:gd name="T13" fmla="*/ 68 h 136"/>
                <a:gd name="T14" fmla="*/ 0 w 1257"/>
                <a:gd name="T15" fmla="*/ 136 h 136"/>
                <a:gd name="T16" fmla="*/ 74 w 1257"/>
                <a:gd name="T17" fmla="*/ 136 h 136"/>
                <a:gd name="T18" fmla="*/ 0 w 1257"/>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6">
                  <a:moveTo>
                    <a:pt x="0" y="68"/>
                  </a:moveTo>
                  <a:lnTo>
                    <a:pt x="74" y="136"/>
                  </a:lnTo>
                  <a:lnTo>
                    <a:pt x="1257" y="136"/>
                  </a:lnTo>
                  <a:lnTo>
                    <a:pt x="1257"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52"/>
            <p:cNvSpPr>
              <a:spLocks/>
            </p:cNvSpPr>
            <p:nvPr/>
          </p:nvSpPr>
          <p:spPr bwMode="auto">
            <a:xfrm>
              <a:off x="4797" y="2074"/>
              <a:ext cx="18" cy="193"/>
            </a:xfrm>
            <a:custGeom>
              <a:avLst/>
              <a:gdLst>
                <a:gd name="T0" fmla="*/ 74 w 147"/>
                <a:gd name="T1" fmla="*/ 0 h 1161"/>
                <a:gd name="T2" fmla="*/ 0 w 147"/>
                <a:gd name="T3" fmla="*/ 68 h 1161"/>
                <a:gd name="T4" fmla="*/ 0 w 147"/>
                <a:gd name="T5" fmla="*/ 1161 h 1161"/>
                <a:gd name="T6" fmla="*/ 147 w 147"/>
                <a:gd name="T7" fmla="*/ 1161 h 1161"/>
                <a:gd name="T8" fmla="*/ 147 w 147"/>
                <a:gd name="T9" fmla="*/ 68 h 1161"/>
                <a:gd name="T10" fmla="*/ 74 w 147"/>
                <a:gd name="T11" fmla="*/ 0 h 1161"/>
                <a:gd name="T12" fmla="*/ 74 w 147"/>
                <a:gd name="T13" fmla="*/ 0 h 1161"/>
                <a:gd name="T14" fmla="*/ 0 w 147"/>
                <a:gd name="T15" fmla="*/ 0 h 1161"/>
                <a:gd name="T16" fmla="*/ 0 w 147"/>
                <a:gd name="T17" fmla="*/ 68 h 1161"/>
                <a:gd name="T18" fmla="*/ 74 w 147"/>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161">
                  <a:moveTo>
                    <a:pt x="74" y="0"/>
                  </a:moveTo>
                  <a:lnTo>
                    <a:pt x="0" y="68"/>
                  </a:lnTo>
                  <a:lnTo>
                    <a:pt x="0" y="1161"/>
                  </a:lnTo>
                  <a:lnTo>
                    <a:pt x="147" y="1161"/>
                  </a:lnTo>
                  <a:lnTo>
                    <a:pt x="147"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Rectangle 156"/>
            <p:cNvSpPr>
              <a:spLocks noChangeArrowheads="1"/>
            </p:cNvSpPr>
            <p:nvPr/>
          </p:nvSpPr>
          <p:spPr bwMode="auto">
            <a:xfrm>
              <a:off x="4213" y="1901"/>
              <a:ext cx="148" cy="1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4" name="Freeform 157"/>
            <p:cNvSpPr>
              <a:spLocks/>
            </p:cNvSpPr>
            <p:nvPr/>
          </p:nvSpPr>
          <p:spPr bwMode="auto">
            <a:xfrm>
              <a:off x="4204" y="1890"/>
              <a:ext cx="19" cy="195"/>
            </a:xfrm>
            <a:custGeom>
              <a:avLst/>
              <a:gdLst>
                <a:gd name="T0" fmla="*/ 74 w 148"/>
                <a:gd name="T1" fmla="*/ 0 h 1171"/>
                <a:gd name="T2" fmla="*/ 0 w 148"/>
                <a:gd name="T3" fmla="*/ 69 h 1171"/>
                <a:gd name="T4" fmla="*/ 0 w 148"/>
                <a:gd name="T5" fmla="*/ 1171 h 1171"/>
                <a:gd name="T6" fmla="*/ 148 w 148"/>
                <a:gd name="T7" fmla="*/ 1171 h 1171"/>
                <a:gd name="T8" fmla="*/ 148 w 148"/>
                <a:gd name="T9" fmla="*/ 69 h 1171"/>
                <a:gd name="T10" fmla="*/ 74 w 148"/>
                <a:gd name="T11" fmla="*/ 0 h 1171"/>
                <a:gd name="T12" fmla="*/ 74 w 148"/>
                <a:gd name="T13" fmla="*/ 0 h 1171"/>
                <a:gd name="T14" fmla="*/ 0 w 148"/>
                <a:gd name="T15" fmla="*/ 0 h 1171"/>
                <a:gd name="T16" fmla="*/ 0 w 148"/>
                <a:gd name="T17" fmla="*/ 69 h 1171"/>
                <a:gd name="T18" fmla="*/ 74 w 148"/>
                <a:gd name="T19"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71">
                  <a:moveTo>
                    <a:pt x="74" y="0"/>
                  </a:moveTo>
                  <a:lnTo>
                    <a:pt x="0" y="69"/>
                  </a:lnTo>
                  <a:lnTo>
                    <a:pt x="0" y="1171"/>
                  </a:lnTo>
                  <a:lnTo>
                    <a:pt x="148" y="1171"/>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58"/>
            <p:cNvSpPr>
              <a:spLocks/>
            </p:cNvSpPr>
            <p:nvPr/>
          </p:nvSpPr>
          <p:spPr bwMode="auto">
            <a:xfrm>
              <a:off x="4213" y="1890"/>
              <a:ext cx="158" cy="23"/>
            </a:xfrm>
            <a:custGeom>
              <a:avLst/>
              <a:gdLst>
                <a:gd name="T0" fmla="*/ 1256 w 1256"/>
                <a:gd name="T1" fmla="*/ 69 h 137"/>
                <a:gd name="T2" fmla="*/ 1182 w 1256"/>
                <a:gd name="T3" fmla="*/ 0 h 137"/>
                <a:gd name="T4" fmla="*/ 0 w 1256"/>
                <a:gd name="T5" fmla="*/ 0 h 137"/>
                <a:gd name="T6" fmla="*/ 0 w 1256"/>
                <a:gd name="T7" fmla="*/ 137 h 137"/>
                <a:gd name="T8" fmla="*/ 1182 w 1256"/>
                <a:gd name="T9" fmla="*/ 137 h 137"/>
                <a:gd name="T10" fmla="*/ 1256 w 1256"/>
                <a:gd name="T11" fmla="*/ 69 h 137"/>
                <a:gd name="T12" fmla="*/ 1256 w 1256"/>
                <a:gd name="T13" fmla="*/ 69 h 137"/>
                <a:gd name="T14" fmla="*/ 1256 w 1256"/>
                <a:gd name="T15" fmla="*/ 0 h 137"/>
                <a:gd name="T16" fmla="*/ 1182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2" y="0"/>
                  </a:lnTo>
                  <a:lnTo>
                    <a:pt x="0" y="0"/>
                  </a:lnTo>
                  <a:lnTo>
                    <a:pt x="0" y="137"/>
                  </a:lnTo>
                  <a:lnTo>
                    <a:pt x="1182" y="137"/>
                  </a:lnTo>
                  <a:lnTo>
                    <a:pt x="1256" y="69"/>
                  </a:lnTo>
                  <a:lnTo>
                    <a:pt x="1256" y="69"/>
                  </a:lnTo>
                  <a:lnTo>
                    <a:pt x="1256" y="0"/>
                  </a:lnTo>
                  <a:lnTo>
                    <a:pt x="1182"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159"/>
            <p:cNvSpPr>
              <a:spLocks/>
            </p:cNvSpPr>
            <p:nvPr/>
          </p:nvSpPr>
          <p:spPr bwMode="auto">
            <a:xfrm>
              <a:off x="4352" y="1901"/>
              <a:ext cx="19" cy="196"/>
            </a:xfrm>
            <a:custGeom>
              <a:avLst/>
              <a:gdLst>
                <a:gd name="T0" fmla="*/ 74 w 148"/>
                <a:gd name="T1" fmla="*/ 1171 h 1171"/>
                <a:gd name="T2" fmla="*/ 148 w 148"/>
                <a:gd name="T3" fmla="*/ 1102 h 1171"/>
                <a:gd name="T4" fmla="*/ 148 w 148"/>
                <a:gd name="T5" fmla="*/ 0 h 1171"/>
                <a:gd name="T6" fmla="*/ 0 w 148"/>
                <a:gd name="T7" fmla="*/ 0 h 1171"/>
                <a:gd name="T8" fmla="*/ 0 w 148"/>
                <a:gd name="T9" fmla="*/ 1102 h 1171"/>
                <a:gd name="T10" fmla="*/ 74 w 148"/>
                <a:gd name="T11" fmla="*/ 1171 h 1171"/>
                <a:gd name="T12" fmla="*/ 74 w 148"/>
                <a:gd name="T13" fmla="*/ 1171 h 1171"/>
                <a:gd name="T14" fmla="*/ 148 w 148"/>
                <a:gd name="T15" fmla="*/ 1171 h 1171"/>
                <a:gd name="T16" fmla="*/ 148 w 148"/>
                <a:gd name="T17" fmla="*/ 1102 h 1171"/>
                <a:gd name="T18" fmla="*/ 74 w 148"/>
                <a:gd name="T19" fmla="*/ 1171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71">
                  <a:moveTo>
                    <a:pt x="74" y="1171"/>
                  </a:moveTo>
                  <a:lnTo>
                    <a:pt x="148" y="1102"/>
                  </a:lnTo>
                  <a:lnTo>
                    <a:pt x="148" y="0"/>
                  </a:lnTo>
                  <a:lnTo>
                    <a:pt x="0" y="0"/>
                  </a:lnTo>
                  <a:lnTo>
                    <a:pt x="0" y="1102"/>
                  </a:lnTo>
                  <a:lnTo>
                    <a:pt x="74" y="1171"/>
                  </a:lnTo>
                  <a:lnTo>
                    <a:pt x="74" y="1171"/>
                  </a:lnTo>
                  <a:lnTo>
                    <a:pt x="148" y="1171"/>
                  </a:lnTo>
                  <a:lnTo>
                    <a:pt x="148" y="1102"/>
                  </a:lnTo>
                  <a:lnTo>
                    <a:pt x="74" y="117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160"/>
            <p:cNvSpPr>
              <a:spLocks/>
            </p:cNvSpPr>
            <p:nvPr/>
          </p:nvSpPr>
          <p:spPr bwMode="auto">
            <a:xfrm>
              <a:off x="4204" y="2074"/>
              <a:ext cx="157" cy="23"/>
            </a:xfrm>
            <a:custGeom>
              <a:avLst/>
              <a:gdLst>
                <a:gd name="T0" fmla="*/ 0 w 1256"/>
                <a:gd name="T1" fmla="*/ 68 h 137"/>
                <a:gd name="T2" fmla="*/ 74 w 1256"/>
                <a:gd name="T3" fmla="*/ 137 h 137"/>
                <a:gd name="T4" fmla="*/ 1256 w 1256"/>
                <a:gd name="T5" fmla="*/ 137 h 137"/>
                <a:gd name="T6" fmla="*/ 1256 w 1256"/>
                <a:gd name="T7" fmla="*/ 0 h 137"/>
                <a:gd name="T8" fmla="*/ 74 w 1256"/>
                <a:gd name="T9" fmla="*/ 0 h 137"/>
                <a:gd name="T10" fmla="*/ 0 w 1256"/>
                <a:gd name="T11" fmla="*/ 68 h 137"/>
                <a:gd name="T12" fmla="*/ 0 w 1256"/>
                <a:gd name="T13" fmla="*/ 68 h 137"/>
                <a:gd name="T14" fmla="*/ 0 w 1256"/>
                <a:gd name="T15" fmla="*/ 137 h 137"/>
                <a:gd name="T16" fmla="*/ 74 w 1256"/>
                <a:gd name="T17" fmla="*/ 137 h 137"/>
                <a:gd name="T18" fmla="*/ 0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0" y="68"/>
                  </a:moveTo>
                  <a:lnTo>
                    <a:pt x="74" y="137"/>
                  </a:lnTo>
                  <a:lnTo>
                    <a:pt x="1256" y="137"/>
                  </a:lnTo>
                  <a:lnTo>
                    <a:pt x="1256" y="0"/>
                  </a:lnTo>
                  <a:lnTo>
                    <a:pt x="74" y="0"/>
                  </a:lnTo>
                  <a:lnTo>
                    <a:pt x="0" y="68"/>
                  </a:lnTo>
                  <a:lnTo>
                    <a:pt x="0" y="68"/>
                  </a:lnTo>
                  <a:lnTo>
                    <a:pt x="0" y="137"/>
                  </a:lnTo>
                  <a:lnTo>
                    <a:pt x="74" y="137"/>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Rectangle 161"/>
            <p:cNvSpPr>
              <a:spLocks noChangeArrowheads="1"/>
            </p:cNvSpPr>
            <p:nvPr/>
          </p:nvSpPr>
          <p:spPr bwMode="auto">
            <a:xfrm>
              <a:off x="4361" y="1901"/>
              <a:ext cx="149" cy="1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9" name="Freeform 162"/>
            <p:cNvSpPr>
              <a:spLocks/>
            </p:cNvSpPr>
            <p:nvPr/>
          </p:nvSpPr>
          <p:spPr bwMode="auto">
            <a:xfrm>
              <a:off x="4352" y="1890"/>
              <a:ext cx="19" cy="195"/>
            </a:xfrm>
            <a:custGeom>
              <a:avLst/>
              <a:gdLst>
                <a:gd name="T0" fmla="*/ 74 w 148"/>
                <a:gd name="T1" fmla="*/ 0 h 1171"/>
                <a:gd name="T2" fmla="*/ 0 w 148"/>
                <a:gd name="T3" fmla="*/ 69 h 1171"/>
                <a:gd name="T4" fmla="*/ 0 w 148"/>
                <a:gd name="T5" fmla="*/ 1171 h 1171"/>
                <a:gd name="T6" fmla="*/ 148 w 148"/>
                <a:gd name="T7" fmla="*/ 1171 h 1171"/>
                <a:gd name="T8" fmla="*/ 148 w 148"/>
                <a:gd name="T9" fmla="*/ 69 h 1171"/>
                <a:gd name="T10" fmla="*/ 74 w 148"/>
                <a:gd name="T11" fmla="*/ 0 h 1171"/>
                <a:gd name="T12" fmla="*/ 74 w 148"/>
                <a:gd name="T13" fmla="*/ 0 h 1171"/>
                <a:gd name="T14" fmla="*/ 0 w 148"/>
                <a:gd name="T15" fmla="*/ 0 h 1171"/>
                <a:gd name="T16" fmla="*/ 0 w 148"/>
                <a:gd name="T17" fmla="*/ 69 h 1171"/>
                <a:gd name="T18" fmla="*/ 74 w 148"/>
                <a:gd name="T19"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71">
                  <a:moveTo>
                    <a:pt x="74" y="0"/>
                  </a:moveTo>
                  <a:lnTo>
                    <a:pt x="0" y="69"/>
                  </a:lnTo>
                  <a:lnTo>
                    <a:pt x="0" y="1171"/>
                  </a:lnTo>
                  <a:lnTo>
                    <a:pt x="148" y="1171"/>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163"/>
            <p:cNvSpPr>
              <a:spLocks/>
            </p:cNvSpPr>
            <p:nvPr/>
          </p:nvSpPr>
          <p:spPr bwMode="auto">
            <a:xfrm>
              <a:off x="4361" y="1890"/>
              <a:ext cx="159" cy="23"/>
            </a:xfrm>
            <a:custGeom>
              <a:avLst/>
              <a:gdLst>
                <a:gd name="T0" fmla="*/ 1268 w 1268"/>
                <a:gd name="T1" fmla="*/ 69 h 137"/>
                <a:gd name="T2" fmla="*/ 1194 w 1268"/>
                <a:gd name="T3" fmla="*/ 0 h 137"/>
                <a:gd name="T4" fmla="*/ 0 w 1268"/>
                <a:gd name="T5" fmla="*/ 0 h 137"/>
                <a:gd name="T6" fmla="*/ 0 w 1268"/>
                <a:gd name="T7" fmla="*/ 137 h 137"/>
                <a:gd name="T8" fmla="*/ 1194 w 1268"/>
                <a:gd name="T9" fmla="*/ 137 h 137"/>
                <a:gd name="T10" fmla="*/ 1268 w 1268"/>
                <a:gd name="T11" fmla="*/ 69 h 137"/>
                <a:gd name="T12" fmla="*/ 1268 w 1268"/>
                <a:gd name="T13" fmla="*/ 69 h 137"/>
                <a:gd name="T14" fmla="*/ 1268 w 1268"/>
                <a:gd name="T15" fmla="*/ 0 h 137"/>
                <a:gd name="T16" fmla="*/ 1194 w 1268"/>
                <a:gd name="T17" fmla="*/ 0 h 137"/>
                <a:gd name="T18" fmla="*/ 1268 w 1268"/>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1268" y="69"/>
                  </a:moveTo>
                  <a:lnTo>
                    <a:pt x="1194" y="0"/>
                  </a:lnTo>
                  <a:lnTo>
                    <a:pt x="0" y="0"/>
                  </a:lnTo>
                  <a:lnTo>
                    <a:pt x="0" y="137"/>
                  </a:lnTo>
                  <a:lnTo>
                    <a:pt x="1194" y="137"/>
                  </a:lnTo>
                  <a:lnTo>
                    <a:pt x="1268" y="69"/>
                  </a:lnTo>
                  <a:lnTo>
                    <a:pt x="1268" y="69"/>
                  </a:lnTo>
                  <a:lnTo>
                    <a:pt x="1268" y="0"/>
                  </a:lnTo>
                  <a:lnTo>
                    <a:pt x="1194" y="0"/>
                  </a:lnTo>
                  <a:lnTo>
                    <a:pt x="1268"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164"/>
            <p:cNvSpPr>
              <a:spLocks/>
            </p:cNvSpPr>
            <p:nvPr/>
          </p:nvSpPr>
          <p:spPr bwMode="auto">
            <a:xfrm>
              <a:off x="4501" y="1901"/>
              <a:ext cx="19" cy="196"/>
            </a:xfrm>
            <a:custGeom>
              <a:avLst/>
              <a:gdLst>
                <a:gd name="T0" fmla="*/ 75 w 149"/>
                <a:gd name="T1" fmla="*/ 1171 h 1171"/>
                <a:gd name="T2" fmla="*/ 149 w 149"/>
                <a:gd name="T3" fmla="*/ 1102 h 1171"/>
                <a:gd name="T4" fmla="*/ 149 w 149"/>
                <a:gd name="T5" fmla="*/ 0 h 1171"/>
                <a:gd name="T6" fmla="*/ 0 w 149"/>
                <a:gd name="T7" fmla="*/ 0 h 1171"/>
                <a:gd name="T8" fmla="*/ 0 w 149"/>
                <a:gd name="T9" fmla="*/ 1102 h 1171"/>
                <a:gd name="T10" fmla="*/ 75 w 149"/>
                <a:gd name="T11" fmla="*/ 1171 h 1171"/>
                <a:gd name="T12" fmla="*/ 75 w 149"/>
                <a:gd name="T13" fmla="*/ 1171 h 1171"/>
                <a:gd name="T14" fmla="*/ 149 w 149"/>
                <a:gd name="T15" fmla="*/ 1171 h 1171"/>
                <a:gd name="T16" fmla="*/ 149 w 149"/>
                <a:gd name="T17" fmla="*/ 1102 h 1171"/>
                <a:gd name="T18" fmla="*/ 75 w 149"/>
                <a:gd name="T19" fmla="*/ 1171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71">
                  <a:moveTo>
                    <a:pt x="75" y="1171"/>
                  </a:moveTo>
                  <a:lnTo>
                    <a:pt x="149" y="1102"/>
                  </a:lnTo>
                  <a:lnTo>
                    <a:pt x="149" y="0"/>
                  </a:lnTo>
                  <a:lnTo>
                    <a:pt x="0" y="0"/>
                  </a:lnTo>
                  <a:lnTo>
                    <a:pt x="0" y="1102"/>
                  </a:lnTo>
                  <a:lnTo>
                    <a:pt x="75" y="1171"/>
                  </a:lnTo>
                  <a:lnTo>
                    <a:pt x="75" y="1171"/>
                  </a:lnTo>
                  <a:lnTo>
                    <a:pt x="149" y="1171"/>
                  </a:lnTo>
                  <a:lnTo>
                    <a:pt x="149" y="1102"/>
                  </a:lnTo>
                  <a:lnTo>
                    <a:pt x="75" y="117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165"/>
            <p:cNvSpPr>
              <a:spLocks/>
            </p:cNvSpPr>
            <p:nvPr/>
          </p:nvSpPr>
          <p:spPr bwMode="auto">
            <a:xfrm>
              <a:off x="4352" y="2074"/>
              <a:ext cx="158" cy="23"/>
            </a:xfrm>
            <a:custGeom>
              <a:avLst/>
              <a:gdLst>
                <a:gd name="T0" fmla="*/ 0 w 1268"/>
                <a:gd name="T1" fmla="*/ 68 h 137"/>
                <a:gd name="T2" fmla="*/ 74 w 1268"/>
                <a:gd name="T3" fmla="*/ 137 h 137"/>
                <a:gd name="T4" fmla="*/ 1268 w 1268"/>
                <a:gd name="T5" fmla="*/ 137 h 137"/>
                <a:gd name="T6" fmla="*/ 1268 w 1268"/>
                <a:gd name="T7" fmla="*/ 0 h 137"/>
                <a:gd name="T8" fmla="*/ 74 w 1268"/>
                <a:gd name="T9" fmla="*/ 0 h 137"/>
                <a:gd name="T10" fmla="*/ 0 w 1268"/>
                <a:gd name="T11" fmla="*/ 68 h 137"/>
                <a:gd name="T12" fmla="*/ 0 w 1268"/>
                <a:gd name="T13" fmla="*/ 68 h 137"/>
                <a:gd name="T14" fmla="*/ 0 w 1268"/>
                <a:gd name="T15" fmla="*/ 137 h 137"/>
                <a:gd name="T16" fmla="*/ 74 w 1268"/>
                <a:gd name="T17" fmla="*/ 137 h 137"/>
                <a:gd name="T18" fmla="*/ 0 w 1268"/>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0" y="68"/>
                  </a:moveTo>
                  <a:lnTo>
                    <a:pt x="74" y="137"/>
                  </a:lnTo>
                  <a:lnTo>
                    <a:pt x="1268" y="137"/>
                  </a:lnTo>
                  <a:lnTo>
                    <a:pt x="1268" y="0"/>
                  </a:lnTo>
                  <a:lnTo>
                    <a:pt x="74" y="0"/>
                  </a:lnTo>
                  <a:lnTo>
                    <a:pt x="0" y="68"/>
                  </a:lnTo>
                  <a:lnTo>
                    <a:pt x="0" y="68"/>
                  </a:lnTo>
                  <a:lnTo>
                    <a:pt x="0" y="137"/>
                  </a:lnTo>
                  <a:lnTo>
                    <a:pt x="74" y="137"/>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Rectangle 166"/>
            <p:cNvSpPr>
              <a:spLocks noChangeArrowheads="1"/>
            </p:cNvSpPr>
            <p:nvPr/>
          </p:nvSpPr>
          <p:spPr bwMode="auto">
            <a:xfrm>
              <a:off x="4510" y="1901"/>
              <a:ext cx="148" cy="1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4" name="Freeform 167"/>
            <p:cNvSpPr>
              <a:spLocks/>
            </p:cNvSpPr>
            <p:nvPr/>
          </p:nvSpPr>
          <p:spPr bwMode="auto">
            <a:xfrm>
              <a:off x="4501" y="1890"/>
              <a:ext cx="19" cy="195"/>
            </a:xfrm>
            <a:custGeom>
              <a:avLst/>
              <a:gdLst>
                <a:gd name="T0" fmla="*/ 75 w 149"/>
                <a:gd name="T1" fmla="*/ 0 h 1171"/>
                <a:gd name="T2" fmla="*/ 0 w 149"/>
                <a:gd name="T3" fmla="*/ 69 h 1171"/>
                <a:gd name="T4" fmla="*/ 0 w 149"/>
                <a:gd name="T5" fmla="*/ 1171 h 1171"/>
                <a:gd name="T6" fmla="*/ 149 w 149"/>
                <a:gd name="T7" fmla="*/ 1171 h 1171"/>
                <a:gd name="T8" fmla="*/ 149 w 149"/>
                <a:gd name="T9" fmla="*/ 69 h 1171"/>
                <a:gd name="T10" fmla="*/ 75 w 149"/>
                <a:gd name="T11" fmla="*/ 0 h 1171"/>
                <a:gd name="T12" fmla="*/ 75 w 149"/>
                <a:gd name="T13" fmla="*/ 0 h 1171"/>
                <a:gd name="T14" fmla="*/ 0 w 149"/>
                <a:gd name="T15" fmla="*/ 0 h 1171"/>
                <a:gd name="T16" fmla="*/ 0 w 149"/>
                <a:gd name="T17" fmla="*/ 69 h 1171"/>
                <a:gd name="T18" fmla="*/ 75 w 149"/>
                <a:gd name="T19"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71">
                  <a:moveTo>
                    <a:pt x="75" y="0"/>
                  </a:moveTo>
                  <a:lnTo>
                    <a:pt x="0" y="69"/>
                  </a:lnTo>
                  <a:lnTo>
                    <a:pt x="0" y="1171"/>
                  </a:lnTo>
                  <a:lnTo>
                    <a:pt x="149" y="1171"/>
                  </a:lnTo>
                  <a:lnTo>
                    <a:pt x="149" y="69"/>
                  </a:lnTo>
                  <a:lnTo>
                    <a:pt x="75" y="0"/>
                  </a:lnTo>
                  <a:lnTo>
                    <a:pt x="75" y="0"/>
                  </a:lnTo>
                  <a:lnTo>
                    <a:pt x="0" y="0"/>
                  </a:lnTo>
                  <a:lnTo>
                    <a:pt x="0" y="69"/>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168"/>
            <p:cNvSpPr>
              <a:spLocks/>
            </p:cNvSpPr>
            <p:nvPr/>
          </p:nvSpPr>
          <p:spPr bwMode="auto">
            <a:xfrm>
              <a:off x="4510" y="1890"/>
              <a:ext cx="157" cy="23"/>
            </a:xfrm>
            <a:custGeom>
              <a:avLst/>
              <a:gdLst>
                <a:gd name="T0" fmla="*/ 1256 w 1256"/>
                <a:gd name="T1" fmla="*/ 69 h 137"/>
                <a:gd name="T2" fmla="*/ 1182 w 1256"/>
                <a:gd name="T3" fmla="*/ 0 h 137"/>
                <a:gd name="T4" fmla="*/ 0 w 1256"/>
                <a:gd name="T5" fmla="*/ 0 h 137"/>
                <a:gd name="T6" fmla="*/ 0 w 1256"/>
                <a:gd name="T7" fmla="*/ 137 h 137"/>
                <a:gd name="T8" fmla="*/ 1182 w 1256"/>
                <a:gd name="T9" fmla="*/ 137 h 137"/>
                <a:gd name="T10" fmla="*/ 1256 w 1256"/>
                <a:gd name="T11" fmla="*/ 69 h 137"/>
                <a:gd name="T12" fmla="*/ 1256 w 1256"/>
                <a:gd name="T13" fmla="*/ 69 h 137"/>
                <a:gd name="T14" fmla="*/ 1256 w 1256"/>
                <a:gd name="T15" fmla="*/ 0 h 137"/>
                <a:gd name="T16" fmla="*/ 1182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2" y="0"/>
                  </a:lnTo>
                  <a:lnTo>
                    <a:pt x="0" y="0"/>
                  </a:lnTo>
                  <a:lnTo>
                    <a:pt x="0" y="137"/>
                  </a:lnTo>
                  <a:lnTo>
                    <a:pt x="1182" y="137"/>
                  </a:lnTo>
                  <a:lnTo>
                    <a:pt x="1256" y="69"/>
                  </a:lnTo>
                  <a:lnTo>
                    <a:pt x="1256" y="69"/>
                  </a:lnTo>
                  <a:lnTo>
                    <a:pt x="1256" y="0"/>
                  </a:lnTo>
                  <a:lnTo>
                    <a:pt x="1182"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169"/>
            <p:cNvSpPr>
              <a:spLocks/>
            </p:cNvSpPr>
            <p:nvPr/>
          </p:nvSpPr>
          <p:spPr bwMode="auto">
            <a:xfrm>
              <a:off x="4649" y="1901"/>
              <a:ext cx="18" cy="196"/>
            </a:xfrm>
            <a:custGeom>
              <a:avLst/>
              <a:gdLst>
                <a:gd name="T0" fmla="*/ 74 w 148"/>
                <a:gd name="T1" fmla="*/ 1171 h 1171"/>
                <a:gd name="T2" fmla="*/ 148 w 148"/>
                <a:gd name="T3" fmla="*/ 1102 h 1171"/>
                <a:gd name="T4" fmla="*/ 148 w 148"/>
                <a:gd name="T5" fmla="*/ 0 h 1171"/>
                <a:gd name="T6" fmla="*/ 0 w 148"/>
                <a:gd name="T7" fmla="*/ 0 h 1171"/>
                <a:gd name="T8" fmla="*/ 0 w 148"/>
                <a:gd name="T9" fmla="*/ 1102 h 1171"/>
                <a:gd name="T10" fmla="*/ 74 w 148"/>
                <a:gd name="T11" fmla="*/ 1171 h 1171"/>
                <a:gd name="T12" fmla="*/ 74 w 148"/>
                <a:gd name="T13" fmla="*/ 1171 h 1171"/>
                <a:gd name="T14" fmla="*/ 148 w 148"/>
                <a:gd name="T15" fmla="*/ 1171 h 1171"/>
                <a:gd name="T16" fmla="*/ 148 w 148"/>
                <a:gd name="T17" fmla="*/ 1102 h 1171"/>
                <a:gd name="T18" fmla="*/ 74 w 148"/>
                <a:gd name="T19" fmla="*/ 1171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71">
                  <a:moveTo>
                    <a:pt x="74" y="1171"/>
                  </a:moveTo>
                  <a:lnTo>
                    <a:pt x="148" y="1102"/>
                  </a:lnTo>
                  <a:lnTo>
                    <a:pt x="148" y="0"/>
                  </a:lnTo>
                  <a:lnTo>
                    <a:pt x="0" y="0"/>
                  </a:lnTo>
                  <a:lnTo>
                    <a:pt x="0" y="1102"/>
                  </a:lnTo>
                  <a:lnTo>
                    <a:pt x="74" y="1171"/>
                  </a:lnTo>
                  <a:lnTo>
                    <a:pt x="74" y="1171"/>
                  </a:lnTo>
                  <a:lnTo>
                    <a:pt x="148" y="1171"/>
                  </a:lnTo>
                  <a:lnTo>
                    <a:pt x="148" y="1102"/>
                  </a:lnTo>
                  <a:lnTo>
                    <a:pt x="74" y="117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170"/>
            <p:cNvSpPr>
              <a:spLocks/>
            </p:cNvSpPr>
            <p:nvPr/>
          </p:nvSpPr>
          <p:spPr bwMode="auto">
            <a:xfrm>
              <a:off x="4501" y="2074"/>
              <a:ext cx="157" cy="23"/>
            </a:xfrm>
            <a:custGeom>
              <a:avLst/>
              <a:gdLst>
                <a:gd name="T0" fmla="*/ 0 w 1257"/>
                <a:gd name="T1" fmla="*/ 68 h 137"/>
                <a:gd name="T2" fmla="*/ 75 w 1257"/>
                <a:gd name="T3" fmla="*/ 137 h 137"/>
                <a:gd name="T4" fmla="*/ 1257 w 1257"/>
                <a:gd name="T5" fmla="*/ 137 h 137"/>
                <a:gd name="T6" fmla="*/ 1257 w 1257"/>
                <a:gd name="T7" fmla="*/ 0 h 137"/>
                <a:gd name="T8" fmla="*/ 75 w 1257"/>
                <a:gd name="T9" fmla="*/ 0 h 137"/>
                <a:gd name="T10" fmla="*/ 0 w 1257"/>
                <a:gd name="T11" fmla="*/ 68 h 137"/>
                <a:gd name="T12" fmla="*/ 0 w 1257"/>
                <a:gd name="T13" fmla="*/ 68 h 137"/>
                <a:gd name="T14" fmla="*/ 0 w 1257"/>
                <a:gd name="T15" fmla="*/ 137 h 137"/>
                <a:gd name="T16" fmla="*/ 75 w 1257"/>
                <a:gd name="T17" fmla="*/ 137 h 137"/>
                <a:gd name="T18" fmla="*/ 0 w 1257"/>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8"/>
                  </a:moveTo>
                  <a:lnTo>
                    <a:pt x="75" y="137"/>
                  </a:lnTo>
                  <a:lnTo>
                    <a:pt x="1257" y="137"/>
                  </a:lnTo>
                  <a:lnTo>
                    <a:pt x="1257" y="0"/>
                  </a:lnTo>
                  <a:lnTo>
                    <a:pt x="75" y="0"/>
                  </a:lnTo>
                  <a:lnTo>
                    <a:pt x="0" y="68"/>
                  </a:lnTo>
                  <a:lnTo>
                    <a:pt x="0" y="68"/>
                  </a:lnTo>
                  <a:lnTo>
                    <a:pt x="0" y="137"/>
                  </a:lnTo>
                  <a:lnTo>
                    <a:pt x="75" y="137"/>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Rectangle 171"/>
            <p:cNvSpPr>
              <a:spLocks noChangeArrowheads="1"/>
            </p:cNvSpPr>
            <p:nvPr/>
          </p:nvSpPr>
          <p:spPr bwMode="auto">
            <a:xfrm>
              <a:off x="4658" y="1901"/>
              <a:ext cx="148" cy="184"/>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 name="Freeform 172"/>
            <p:cNvSpPr>
              <a:spLocks/>
            </p:cNvSpPr>
            <p:nvPr/>
          </p:nvSpPr>
          <p:spPr bwMode="auto">
            <a:xfrm>
              <a:off x="4649" y="1890"/>
              <a:ext cx="18" cy="195"/>
            </a:xfrm>
            <a:custGeom>
              <a:avLst/>
              <a:gdLst>
                <a:gd name="T0" fmla="*/ 74 w 148"/>
                <a:gd name="T1" fmla="*/ 0 h 1171"/>
                <a:gd name="T2" fmla="*/ 0 w 148"/>
                <a:gd name="T3" fmla="*/ 69 h 1171"/>
                <a:gd name="T4" fmla="*/ 0 w 148"/>
                <a:gd name="T5" fmla="*/ 1171 h 1171"/>
                <a:gd name="T6" fmla="*/ 148 w 148"/>
                <a:gd name="T7" fmla="*/ 1171 h 1171"/>
                <a:gd name="T8" fmla="*/ 148 w 148"/>
                <a:gd name="T9" fmla="*/ 69 h 1171"/>
                <a:gd name="T10" fmla="*/ 74 w 148"/>
                <a:gd name="T11" fmla="*/ 0 h 1171"/>
                <a:gd name="T12" fmla="*/ 74 w 148"/>
                <a:gd name="T13" fmla="*/ 0 h 1171"/>
                <a:gd name="T14" fmla="*/ 0 w 148"/>
                <a:gd name="T15" fmla="*/ 0 h 1171"/>
                <a:gd name="T16" fmla="*/ 0 w 148"/>
                <a:gd name="T17" fmla="*/ 69 h 1171"/>
                <a:gd name="T18" fmla="*/ 74 w 148"/>
                <a:gd name="T19"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71">
                  <a:moveTo>
                    <a:pt x="74" y="0"/>
                  </a:moveTo>
                  <a:lnTo>
                    <a:pt x="0" y="69"/>
                  </a:lnTo>
                  <a:lnTo>
                    <a:pt x="0" y="1171"/>
                  </a:lnTo>
                  <a:lnTo>
                    <a:pt x="148" y="1171"/>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173"/>
            <p:cNvSpPr>
              <a:spLocks/>
            </p:cNvSpPr>
            <p:nvPr/>
          </p:nvSpPr>
          <p:spPr bwMode="auto">
            <a:xfrm>
              <a:off x="4658" y="1890"/>
              <a:ext cx="157" cy="23"/>
            </a:xfrm>
            <a:custGeom>
              <a:avLst/>
              <a:gdLst>
                <a:gd name="T0" fmla="*/ 1256 w 1256"/>
                <a:gd name="T1" fmla="*/ 69 h 137"/>
                <a:gd name="T2" fmla="*/ 1183 w 1256"/>
                <a:gd name="T3" fmla="*/ 0 h 137"/>
                <a:gd name="T4" fmla="*/ 0 w 1256"/>
                <a:gd name="T5" fmla="*/ 0 h 137"/>
                <a:gd name="T6" fmla="*/ 0 w 1256"/>
                <a:gd name="T7" fmla="*/ 137 h 137"/>
                <a:gd name="T8" fmla="*/ 1183 w 1256"/>
                <a:gd name="T9" fmla="*/ 137 h 137"/>
                <a:gd name="T10" fmla="*/ 1256 w 1256"/>
                <a:gd name="T11" fmla="*/ 69 h 137"/>
                <a:gd name="T12" fmla="*/ 1256 w 1256"/>
                <a:gd name="T13" fmla="*/ 69 h 137"/>
                <a:gd name="T14" fmla="*/ 1256 w 1256"/>
                <a:gd name="T15" fmla="*/ 0 h 137"/>
                <a:gd name="T16" fmla="*/ 1183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3" y="0"/>
                  </a:lnTo>
                  <a:lnTo>
                    <a:pt x="0" y="0"/>
                  </a:lnTo>
                  <a:lnTo>
                    <a:pt x="0" y="137"/>
                  </a:lnTo>
                  <a:lnTo>
                    <a:pt x="1183" y="137"/>
                  </a:lnTo>
                  <a:lnTo>
                    <a:pt x="1256" y="69"/>
                  </a:lnTo>
                  <a:lnTo>
                    <a:pt x="1256" y="69"/>
                  </a:lnTo>
                  <a:lnTo>
                    <a:pt x="1256" y="0"/>
                  </a:lnTo>
                  <a:lnTo>
                    <a:pt x="1183"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174"/>
            <p:cNvSpPr>
              <a:spLocks/>
            </p:cNvSpPr>
            <p:nvPr/>
          </p:nvSpPr>
          <p:spPr bwMode="auto">
            <a:xfrm>
              <a:off x="4797" y="1901"/>
              <a:ext cx="18" cy="196"/>
            </a:xfrm>
            <a:custGeom>
              <a:avLst/>
              <a:gdLst>
                <a:gd name="T0" fmla="*/ 74 w 147"/>
                <a:gd name="T1" fmla="*/ 1171 h 1171"/>
                <a:gd name="T2" fmla="*/ 147 w 147"/>
                <a:gd name="T3" fmla="*/ 1102 h 1171"/>
                <a:gd name="T4" fmla="*/ 147 w 147"/>
                <a:gd name="T5" fmla="*/ 0 h 1171"/>
                <a:gd name="T6" fmla="*/ 0 w 147"/>
                <a:gd name="T7" fmla="*/ 0 h 1171"/>
                <a:gd name="T8" fmla="*/ 0 w 147"/>
                <a:gd name="T9" fmla="*/ 1102 h 1171"/>
                <a:gd name="T10" fmla="*/ 74 w 147"/>
                <a:gd name="T11" fmla="*/ 1171 h 1171"/>
                <a:gd name="T12" fmla="*/ 74 w 147"/>
                <a:gd name="T13" fmla="*/ 1171 h 1171"/>
                <a:gd name="T14" fmla="*/ 147 w 147"/>
                <a:gd name="T15" fmla="*/ 1171 h 1171"/>
                <a:gd name="T16" fmla="*/ 147 w 147"/>
                <a:gd name="T17" fmla="*/ 1102 h 1171"/>
                <a:gd name="T18" fmla="*/ 74 w 147"/>
                <a:gd name="T19" fmla="*/ 1171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171">
                  <a:moveTo>
                    <a:pt x="74" y="1171"/>
                  </a:moveTo>
                  <a:lnTo>
                    <a:pt x="147" y="1102"/>
                  </a:lnTo>
                  <a:lnTo>
                    <a:pt x="147" y="0"/>
                  </a:lnTo>
                  <a:lnTo>
                    <a:pt x="0" y="0"/>
                  </a:lnTo>
                  <a:lnTo>
                    <a:pt x="0" y="1102"/>
                  </a:lnTo>
                  <a:lnTo>
                    <a:pt x="74" y="1171"/>
                  </a:lnTo>
                  <a:lnTo>
                    <a:pt x="74" y="1171"/>
                  </a:lnTo>
                  <a:lnTo>
                    <a:pt x="147" y="1171"/>
                  </a:lnTo>
                  <a:lnTo>
                    <a:pt x="147" y="1102"/>
                  </a:lnTo>
                  <a:lnTo>
                    <a:pt x="74" y="117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175"/>
            <p:cNvSpPr>
              <a:spLocks/>
            </p:cNvSpPr>
            <p:nvPr/>
          </p:nvSpPr>
          <p:spPr bwMode="auto">
            <a:xfrm>
              <a:off x="4649" y="2074"/>
              <a:ext cx="157" cy="23"/>
            </a:xfrm>
            <a:custGeom>
              <a:avLst/>
              <a:gdLst>
                <a:gd name="T0" fmla="*/ 0 w 1257"/>
                <a:gd name="T1" fmla="*/ 68 h 137"/>
                <a:gd name="T2" fmla="*/ 74 w 1257"/>
                <a:gd name="T3" fmla="*/ 137 h 137"/>
                <a:gd name="T4" fmla="*/ 1257 w 1257"/>
                <a:gd name="T5" fmla="*/ 137 h 137"/>
                <a:gd name="T6" fmla="*/ 1257 w 1257"/>
                <a:gd name="T7" fmla="*/ 0 h 137"/>
                <a:gd name="T8" fmla="*/ 74 w 1257"/>
                <a:gd name="T9" fmla="*/ 0 h 137"/>
                <a:gd name="T10" fmla="*/ 0 w 1257"/>
                <a:gd name="T11" fmla="*/ 68 h 137"/>
                <a:gd name="T12" fmla="*/ 0 w 1257"/>
                <a:gd name="T13" fmla="*/ 68 h 137"/>
                <a:gd name="T14" fmla="*/ 0 w 1257"/>
                <a:gd name="T15" fmla="*/ 137 h 137"/>
                <a:gd name="T16" fmla="*/ 74 w 1257"/>
                <a:gd name="T17" fmla="*/ 137 h 137"/>
                <a:gd name="T18" fmla="*/ 0 w 1257"/>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8"/>
                  </a:moveTo>
                  <a:lnTo>
                    <a:pt x="74" y="137"/>
                  </a:lnTo>
                  <a:lnTo>
                    <a:pt x="1257" y="137"/>
                  </a:lnTo>
                  <a:lnTo>
                    <a:pt x="1257" y="0"/>
                  </a:lnTo>
                  <a:lnTo>
                    <a:pt x="74" y="0"/>
                  </a:lnTo>
                  <a:lnTo>
                    <a:pt x="0" y="68"/>
                  </a:lnTo>
                  <a:lnTo>
                    <a:pt x="0" y="68"/>
                  </a:lnTo>
                  <a:lnTo>
                    <a:pt x="0" y="137"/>
                  </a:lnTo>
                  <a:lnTo>
                    <a:pt x="74" y="137"/>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Rectangle 176"/>
            <p:cNvSpPr>
              <a:spLocks noChangeArrowheads="1"/>
            </p:cNvSpPr>
            <p:nvPr/>
          </p:nvSpPr>
          <p:spPr bwMode="auto">
            <a:xfrm>
              <a:off x="4066" y="1719"/>
              <a:ext cx="147"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4" name="Freeform 177"/>
            <p:cNvSpPr>
              <a:spLocks/>
            </p:cNvSpPr>
            <p:nvPr/>
          </p:nvSpPr>
          <p:spPr bwMode="auto">
            <a:xfrm>
              <a:off x="4056" y="1708"/>
              <a:ext cx="19" cy="193"/>
            </a:xfrm>
            <a:custGeom>
              <a:avLst/>
              <a:gdLst>
                <a:gd name="T0" fmla="*/ 75 w 148"/>
                <a:gd name="T1" fmla="*/ 0 h 1161"/>
                <a:gd name="T2" fmla="*/ 0 w 148"/>
                <a:gd name="T3" fmla="*/ 68 h 1161"/>
                <a:gd name="T4" fmla="*/ 0 w 148"/>
                <a:gd name="T5" fmla="*/ 1161 h 1161"/>
                <a:gd name="T6" fmla="*/ 148 w 148"/>
                <a:gd name="T7" fmla="*/ 1161 h 1161"/>
                <a:gd name="T8" fmla="*/ 148 w 148"/>
                <a:gd name="T9" fmla="*/ 68 h 1161"/>
                <a:gd name="T10" fmla="*/ 75 w 148"/>
                <a:gd name="T11" fmla="*/ 0 h 1161"/>
                <a:gd name="T12" fmla="*/ 75 w 148"/>
                <a:gd name="T13" fmla="*/ 0 h 1161"/>
                <a:gd name="T14" fmla="*/ 0 w 148"/>
                <a:gd name="T15" fmla="*/ 0 h 1161"/>
                <a:gd name="T16" fmla="*/ 0 w 148"/>
                <a:gd name="T17" fmla="*/ 68 h 1161"/>
                <a:gd name="T18" fmla="*/ 75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0"/>
                  </a:moveTo>
                  <a:lnTo>
                    <a:pt x="0" y="68"/>
                  </a:lnTo>
                  <a:lnTo>
                    <a:pt x="0" y="1161"/>
                  </a:lnTo>
                  <a:lnTo>
                    <a:pt x="148" y="1161"/>
                  </a:lnTo>
                  <a:lnTo>
                    <a:pt x="148" y="68"/>
                  </a:lnTo>
                  <a:lnTo>
                    <a:pt x="75" y="0"/>
                  </a:lnTo>
                  <a:lnTo>
                    <a:pt x="75" y="0"/>
                  </a:lnTo>
                  <a:lnTo>
                    <a:pt x="0" y="0"/>
                  </a:lnTo>
                  <a:lnTo>
                    <a:pt x="0" y="68"/>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178"/>
            <p:cNvSpPr>
              <a:spLocks/>
            </p:cNvSpPr>
            <p:nvPr/>
          </p:nvSpPr>
          <p:spPr bwMode="auto">
            <a:xfrm>
              <a:off x="4066" y="1708"/>
              <a:ext cx="157"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179"/>
            <p:cNvSpPr>
              <a:spLocks/>
            </p:cNvSpPr>
            <p:nvPr/>
          </p:nvSpPr>
          <p:spPr bwMode="auto">
            <a:xfrm>
              <a:off x="4204" y="1719"/>
              <a:ext cx="19" cy="194"/>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180"/>
            <p:cNvSpPr>
              <a:spLocks/>
            </p:cNvSpPr>
            <p:nvPr/>
          </p:nvSpPr>
          <p:spPr bwMode="auto">
            <a:xfrm>
              <a:off x="4056" y="1890"/>
              <a:ext cx="157" cy="23"/>
            </a:xfrm>
            <a:custGeom>
              <a:avLst/>
              <a:gdLst>
                <a:gd name="T0" fmla="*/ 0 w 1257"/>
                <a:gd name="T1" fmla="*/ 69 h 137"/>
                <a:gd name="T2" fmla="*/ 75 w 1257"/>
                <a:gd name="T3" fmla="*/ 137 h 137"/>
                <a:gd name="T4" fmla="*/ 1257 w 1257"/>
                <a:gd name="T5" fmla="*/ 137 h 137"/>
                <a:gd name="T6" fmla="*/ 1257 w 1257"/>
                <a:gd name="T7" fmla="*/ 0 h 137"/>
                <a:gd name="T8" fmla="*/ 75 w 1257"/>
                <a:gd name="T9" fmla="*/ 0 h 137"/>
                <a:gd name="T10" fmla="*/ 0 w 1257"/>
                <a:gd name="T11" fmla="*/ 69 h 137"/>
                <a:gd name="T12" fmla="*/ 0 w 1257"/>
                <a:gd name="T13" fmla="*/ 69 h 137"/>
                <a:gd name="T14" fmla="*/ 0 w 1257"/>
                <a:gd name="T15" fmla="*/ 137 h 137"/>
                <a:gd name="T16" fmla="*/ 75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5" y="137"/>
                  </a:lnTo>
                  <a:lnTo>
                    <a:pt x="1257" y="137"/>
                  </a:lnTo>
                  <a:lnTo>
                    <a:pt x="1257" y="0"/>
                  </a:lnTo>
                  <a:lnTo>
                    <a:pt x="75" y="0"/>
                  </a:lnTo>
                  <a:lnTo>
                    <a:pt x="0" y="69"/>
                  </a:lnTo>
                  <a:lnTo>
                    <a:pt x="0" y="69"/>
                  </a:lnTo>
                  <a:lnTo>
                    <a:pt x="0" y="137"/>
                  </a:lnTo>
                  <a:lnTo>
                    <a:pt x="75"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Rectangle 181"/>
            <p:cNvSpPr>
              <a:spLocks noChangeArrowheads="1"/>
            </p:cNvSpPr>
            <p:nvPr/>
          </p:nvSpPr>
          <p:spPr bwMode="auto">
            <a:xfrm>
              <a:off x="4213" y="1719"/>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9" name="Freeform 182"/>
            <p:cNvSpPr>
              <a:spLocks/>
            </p:cNvSpPr>
            <p:nvPr/>
          </p:nvSpPr>
          <p:spPr bwMode="auto">
            <a:xfrm>
              <a:off x="4204" y="1708"/>
              <a:ext cx="19" cy="193"/>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183"/>
            <p:cNvSpPr>
              <a:spLocks/>
            </p:cNvSpPr>
            <p:nvPr/>
          </p:nvSpPr>
          <p:spPr bwMode="auto">
            <a:xfrm>
              <a:off x="4213" y="1708"/>
              <a:ext cx="158"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184"/>
            <p:cNvSpPr>
              <a:spLocks/>
            </p:cNvSpPr>
            <p:nvPr/>
          </p:nvSpPr>
          <p:spPr bwMode="auto">
            <a:xfrm>
              <a:off x="4352" y="1719"/>
              <a:ext cx="19" cy="194"/>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185"/>
            <p:cNvSpPr>
              <a:spLocks/>
            </p:cNvSpPr>
            <p:nvPr/>
          </p:nvSpPr>
          <p:spPr bwMode="auto">
            <a:xfrm>
              <a:off x="4204" y="1890"/>
              <a:ext cx="157" cy="23"/>
            </a:xfrm>
            <a:custGeom>
              <a:avLst/>
              <a:gdLst>
                <a:gd name="T0" fmla="*/ 0 w 1256"/>
                <a:gd name="T1" fmla="*/ 69 h 137"/>
                <a:gd name="T2" fmla="*/ 74 w 1256"/>
                <a:gd name="T3" fmla="*/ 137 h 137"/>
                <a:gd name="T4" fmla="*/ 1256 w 1256"/>
                <a:gd name="T5" fmla="*/ 137 h 137"/>
                <a:gd name="T6" fmla="*/ 1256 w 1256"/>
                <a:gd name="T7" fmla="*/ 0 h 137"/>
                <a:gd name="T8" fmla="*/ 74 w 1256"/>
                <a:gd name="T9" fmla="*/ 0 h 137"/>
                <a:gd name="T10" fmla="*/ 0 w 1256"/>
                <a:gd name="T11" fmla="*/ 69 h 137"/>
                <a:gd name="T12" fmla="*/ 0 w 1256"/>
                <a:gd name="T13" fmla="*/ 69 h 137"/>
                <a:gd name="T14" fmla="*/ 0 w 1256"/>
                <a:gd name="T15" fmla="*/ 137 h 137"/>
                <a:gd name="T16" fmla="*/ 74 w 1256"/>
                <a:gd name="T17" fmla="*/ 137 h 137"/>
                <a:gd name="T18" fmla="*/ 0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0" y="69"/>
                  </a:moveTo>
                  <a:lnTo>
                    <a:pt x="74" y="137"/>
                  </a:lnTo>
                  <a:lnTo>
                    <a:pt x="1256" y="137"/>
                  </a:lnTo>
                  <a:lnTo>
                    <a:pt x="1256"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Rectangle 186"/>
            <p:cNvSpPr>
              <a:spLocks noChangeArrowheads="1"/>
            </p:cNvSpPr>
            <p:nvPr/>
          </p:nvSpPr>
          <p:spPr bwMode="auto">
            <a:xfrm>
              <a:off x="4361" y="1719"/>
              <a:ext cx="149"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 name="Freeform 187"/>
            <p:cNvSpPr>
              <a:spLocks/>
            </p:cNvSpPr>
            <p:nvPr/>
          </p:nvSpPr>
          <p:spPr bwMode="auto">
            <a:xfrm>
              <a:off x="4352" y="1708"/>
              <a:ext cx="19" cy="193"/>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188"/>
            <p:cNvSpPr>
              <a:spLocks/>
            </p:cNvSpPr>
            <p:nvPr/>
          </p:nvSpPr>
          <p:spPr bwMode="auto">
            <a:xfrm>
              <a:off x="4361" y="1708"/>
              <a:ext cx="159" cy="23"/>
            </a:xfrm>
            <a:custGeom>
              <a:avLst/>
              <a:gdLst>
                <a:gd name="T0" fmla="*/ 1268 w 1268"/>
                <a:gd name="T1" fmla="*/ 68 h 137"/>
                <a:gd name="T2" fmla="*/ 1194 w 1268"/>
                <a:gd name="T3" fmla="*/ 0 h 137"/>
                <a:gd name="T4" fmla="*/ 0 w 1268"/>
                <a:gd name="T5" fmla="*/ 0 h 137"/>
                <a:gd name="T6" fmla="*/ 0 w 1268"/>
                <a:gd name="T7" fmla="*/ 137 h 137"/>
                <a:gd name="T8" fmla="*/ 1194 w 1268"/>
                <a:gd name="T9" fmla="*/ 137 h 137"/>
                <a:gd name="T10" fmla="*/ 1268 w 1268"/>
                <a:gd name="T11" fmla="*/ 68 h 137"/>
                <a:gd name="T12" fmla="*/ 1268 w 1268"/>
                <a:gd name="T13" fmla="*/ 68 h 137"/>
                <a:gd name="T14" fmla="*/ 1268 w 1268"/>
                <a:gd name="T15" fmla="*/ 0 h 137"/>
                <a:gd name="T16" fmla="*/ 1194 w 1268"/>
                <a:gd name="T17" fmla="*/ 0 h 137"/>
                <a:gd name="T18" fmla="*/ 1268 w 1268"/>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1268" y="68"/>
                  </a:moveTo>
                  <a:lnTo>
                    <a:pt x="1194" y="0"/>
                  </a:lnTo>
                  <a:lnTo>
                    <a:pt x="0" y="0"/>
                  </a:lnTo>
                  <a:lnTo>
                    <a:pt x="0" y="137"/>
                  </a:lnTo>
                  <a:lnTo>
                    <a:pt x="1194" y="137"/>
                  </a:lnTo>
                  <a:lnTo>
                    <a:pt x="1268" y="68"/>
                  </a:lnTo>
                  <a:lnTo>
                    <a:pt x="1268" y="68"/>
                  </a:lnTo>
                  <a:lnTo>
                    <a:pt x="1268" y="0"/>
                  </a:lnTo>
                  <a:lnTo>
                    <a:pt x="1194" y="0"/>
                  </a:lnTo>
                  <a:lnTo>
                    <a:pt x="1268"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189"/>
            <p:cNvSpPr>
              <a:spLocks/>
            </p:cNvSpPr>
            <p:nvPr/>
          </p:nvSpPr>
          <p:spPr bwMode="auto">
            <a:xfrm>
              <a:off x="4501" y="1719"/>
              <a:ext cx="19" cy="194"/>
            </a:xfrm>
            <a:custGeom>
              <a:avLst/>
              <a:gdLst>
                <a:gd name="T0" fmla="*/ 75 w 149"/>
                <a:gd name="T1" fmla="*/ 1161 h 1161"/>
                <a:gd name="T2" fmla="*/ 149 w 149"/>
                <a:gd name="T3" fmla="*/ 1093 h 1161"/>
                <a:gd name="T4" fmla="*/ 149 w 149"/>
                <a:gd name="T5" fmla="*/ 0 h 1161"/>
                <a:gd name="T6" fmla="*/ 0 w 149"/>
                <a:gd name="T7" fmla="*/ 0 h 1161"/>
                <a:gd name="T8" fmla="*/ 0 w 149"/>
                <a:gd name="T9" fmla="*/ 1093 h 1161"/>
                <a:gd name="T10" fmla="*/ 75 w 149"/>
                <a:gd name="T11" fmla="*/ 1161 h 1161"/>
                <a:gd name="T12" fmla="*/ 75 w 149"/>
                <a:gd name="T13" fmla="*/ 1161 h 1161"/>
                <a:gd name="T14" fmla="*/ 149 w 149"/>
                <a:gd name="T15" fmla="*/ 1161 h 1161"/>
                <a:gd name="T16" fmla="*/ 149 w 149"/>
                <a:gd name="T17" fmla="*/ 1093 h 1161"/>
                <a:gd name="T18" fmla="*/ 75 w 149"/>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5" y="1161"/>
                  </a:moveTo>
                  <a:lnTo>
                    <a:pt x="149" y="1093"/>
                  </a:lnTo>
                  <a:lnTo>
                    <a:pt x="149" y="0"/>
                  </a:lnTo>
                  <a:lnTo>
                    <a:pt x="0" y="0"/>
                  </a:lnTo>
                  <a:lnTo>
                    <a:pt x="0" y="1093"/>
                  </a:lnTo>
                  <a:lnTo>
                    <a:pt x="75" y="1161"/>
                  </a:lnTo>
                  <a:lnTo>
                    <a:pt x="75" y="1161"/>
                  </a:lnTo>
                  <a:lnTo>
                    <a:pt x="149" y="1161"/>
                  </a:lnTo>
                  <a:lnTo>
                    <a:pt x="149" y="1093"/>
                  </a:lnTo>
                  <a:lnTo>
                    <a:pt x="75"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190"/>
            <p:cNvSpPr>
              <a:spLocks/>
            </p:cNvSpPr>
            <p:nvPr/>
          </p:nvSpPr>
          <p:spPr bwMode="auto">
            <a:xfrm>
              <a:off x="4352" y="1890"/>
              <a:ext cx="158" cy="23"/>
            </a:xfrm>
            <a:custGeom>
              <a:avLst/>
              <a:gdLst>
                <a:gd name="T0" fmla="*/ 0 w 1268"/>
                <a:gd name="T1" fmla="*/ 69 h 137"/>
                <a:gd name="T2" fmla="*/ 74 w 1268"/>
                <a:gd name="T3" fmla="*/ 137 h 137"/>
                <a:gd name="T4" fmla="*/ 1268 w 1268"/>
                <a:gd name="T5" fmla="*/ 137 h 137"/>
                <a:gd name="T6" fmla="*/ 1268 w 1268"/>
                <a:gd name="T7" fmla="*/ 0 h 137"/>
                <a:gd name="T8" fmla="*/ 74 w 1268"/>
                <a:gd name="T9" fmla="*/ 0 h 137"/>
                <a:gd name="T10" fmla="*/ 0 w 1268"/>
                <a:gd name="T11" fmla="*/ 69 h 137"/>
                <a:gd name="T12" fmla="*/ 0 w 1268"/>
                <a:gd name="T13" fmla="*/ 69 h 137"/>
                <a:gd name="T14" fmla="*/ 0 w 1268"/>
                <a:gd name="T15" fmla="*/ 137 h 137"/>
                <a:gd name="T16" fmla="*/ 74 w 1268"/>
                <a:gd name="T17" fmla="*/ 137 h 137"/>
                <a:gd name="T18" fmla="*/ 0 w 1268"/>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0" y="69"/>
                  </a:moveTo>
                  <a:lnTo>
                    <a:pt x="74" y="137"/>
                  </a:lnTo>
                  <a:lnTo>
                    <a:pt x="1268" y="137"/>
                  </a:lnTo>
                  <a:lnTo>
                    <a:pt x="1268"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Rectangle 191"/>
            <p:cNvSpPr>
              <a:spLocks noChangeArrowheads="1"/>
            </p:cNvSpPr>
            <p:nvPr/>
          </p:nvSpPr>
          <p:spPr bwMode="auto">
            <a:xfrm>
              <a:off x="4510" y="1719"/>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9" name="Freeform 192"/>
            <p:cNvSpPr>
              <a:spLocks/>
            </p:cNvSpPr>
            <p:nvPr/>
          </p:nvSpPr>
          <p:spPr bwMode="auto">
            <a:xfrm>
              <a:off x="4501" y="1708"/>
              <a:ext cx="19" cy="193"/>
            </a:xfrm>
            <a:custGeom>
              <a:avLst/>
              <a:gdLst>
                <a:gd name="T0" fmla="*/ 75 w 149"/>
                <a:gd name="T1" fmla="*/ 0 h 1161"/>
                <a:gd name="T2" fmla="*/ 0 w 149"/>
                <a:gd name="T3" fmla="*/ 68 h 1161"/>
                <a:gd name="T4" fmla="*/ 0 w 149"/>
                <a:gd name="T5" fmla="*/ 1161 h 1161"/>
                <a:gd name="T6" fmla="*/ 149 w 149"/>
                <a:gd name="T7" fmla="*/ 1161 h 1161"/>
                <a:gd name="T8" fmla="*/ 149 w 149"/>
                <a:gd name="T9" fmla="*/ 68 h 1161"/>
                <a:gd name="T10" fmla="*/ 75 w 149"/>
                <a:gd name="T11" fmla="*/ 0 h 1161"/>
                <a:gd name="T12" fmla="*/ 75 w 149"/>
                <a:gd name="T13" fmla="*/ 0 h 1161"/>
                <a:gd name="T14" fmla="*/ 0 w 149"/>
                <a:gd name="T15" fmla="*/ 0 h 1161"/>
                <a:gd name="T16" fmla="*/ 0 w 149"/>
                <a:gd name="T17" fmla="*/ 68 h 1161"/>
                <a:gd name="T18" fmla="*/ 75 w 149"/>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5" y="0"/>
                  </a:moveTo>
                  <a:lnTo>
                    <a:pt x="0" y="68"/>
                  </a:lnTo>
                  <a:lnTo>
                    <a:pt x="0" y="1161"/>
                  </a:lnTo>
                  <a:lnTo>
                    <a:pt x="149" y="1161"/>
                  </a:lnTo>
                  <a:lnTo>
                    <a:pt x="149" y="68"/>
                  </a:lnTo>
                  <a:lnTo>
                    <a:pt x="75" y="0"/>
                  </a:lnTo>
                  <a:lnTo>
                    <a:pt x="75" y="0"/>
                  </a:lnTo>
                  <a:lnTo>
                    <a:pt x="0" y="0"/>
                  </a:lnTo>
                  <a:lnTo>
                    <a:pt x="0" y="68"/>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193"/>
            <p:cNvSpPr>
              <a:spLocks/>
            </p:cNvSpPr>
            <p:nvPr/>
          </p:nvSpPr>
          <p:spPr bwMode="auto">
            <a:xfrm>
              <a:off x="4510" y="1708"/>
              <a:ext cx="157"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194"/>
            <p:cNvSpPr>
              <a:spLocks/>
            </p:cNvSpPr>
            <p:nvPr/>
          </p:nvSpPr>
          <p:spPr bwMode="auto">
            <a:xfrm>
              <a:off x="4649" y="1719"/>
              <a:ext cx="18" cy="194"/>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195"/>
            <p:cNvSpPr>
              <a:spLocks/>
            </p:cNvSpPr>
            <p:nvPr/>
          </p:nvSpPr>
          <p:spPr bwMode="auto">
            <a:xfrm>
              <a:off x="4501" y="1890"/>
              <a:ext cx="157" cy="23"/>
            </a:xfrm>
            <a:custGeom>
              <a:avLst/>
              <a:gdLst>
                <a:gd name="T0" fmla="*/ 0 w 1257"/>
                <a:gd name="T1" fmla="*/ 69 h 137"/>
                <a:gd name="T2" fmla="*/ 75 w 1257"/>
                <a:gd name="T3" fmla="*/ 137 h 137"/>
                <a:gd name="T4" fmla="*/ 1257 w 1257"/>
                <a:gd name="T5" fmla="*/ 137 h 137"/>
                <a:gd name="T6" fmla="*/ 1257 w 1257"/>
                <a:gd name="T7" fmla="*/ 0 h 137"/>
                <a:gd name="T8" fmla="*/ 75 w 1257"/>
                <a:gd name="T9" fmla="*/ 0 h 137"/>
                <a:gd name="T10" fmla="*/ 0 w 1257"/>
                <a:gd name="T11" fmla="*/ 69 h 137"/>
                <a:gd name="T12" fmla="*/ 0 w 1257"/>
                <a:gd name="T13" fmla="*/ 69 h 137"/>
                <a:gd name="T14" fmla="*/ 0 w 1257"/>
                <a:gd name="T15" fmla="*/ 137 h 137"/>
                <a:gd name="T16" fmla="*/ 75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5" y="137"/>
                  </a:lnTo>
                  <a:lnTo>
                    <a:pt x="1257" y="137"/>
                  </a:lnTo>
                  <a:lnTo>
                    <a:pt x="1257" y="0"/>
                  </a:lnTo>
                  <a:lnTo>
                    <a:pt x="75" y="0"/>
                  </a:lnTo>
                  <a:lnTo>
                    <a:pt x="0" y="69"/>
                  </a:lnTo>
                  <a:lnTo>
                    <a:pt x="0" y="69"/>
                  </a:lnTo>
                  <a:lnTo>
                    <a:pt x="0" y="137"/>
                  </a:lnTo>
                  <a:lnTo>
                    <a:pt x="75"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Rectangle 196"/>
            <p:cNvSpPr>
              <a:spLocks noChangeArrowheads="1"/>
            </p:cNvSpPr>
            <p:nvPr/>
          </p:nvSpPr>
          <p:spPr bwMode="auto">
            <a:xfrm>
              <a:off x="4658" y="1719"/>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 name="Freeform 197"/>
            <p:cNvSpPr>
              <a:spLocks/>
            </p:cNvSpPr>
            <p:nvPr/>
          </p:nvSpPr>
          <p:spPr bwMode="auto">
            <a:xfrm>
              <a:off x="4649" y="1708"/>
              <a:ext cx="18" cy="193"/>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198"/>
            <p:cNvSpPr>
              <a:spLocks/>
            </p:cNvSpPr>
            <p:nvPr/>
          </p:nvSpPr>
          <p:spPr bwMode="auto">
            <a:xfrm>
              <a:off x="4658" y="1708"/>
              <a:ext cx="157" cy="23"/>
            </a:xfrm>
            <a:custGeom>
              <a:avLst/>
              <a:gdLst>
                <a:gd name="T0" fmla="*/ 1256 w 1256"/>
                <a:gd name="T1" fmla="*/ 68 h 137"/>
                <a:gd name="T2" fmla="*/ 1183 w 1256"/>
                <a:gd name="T3" fmla="*/ 0 h 137"/>
                <a:gd name="T4" fmla="*/ 0 w 1256"/>
                <a:gd name="T5" fmla="*/ 0 h 137"/>
                <a:gd name="T6" fmla="*/ 0 w 1256"/>
                <a:gd name="T7" fmla="*/ 137 h 137"/>
                <a:gd name="T8" fmla="*/ 1183 w 1256"/>
                <a:gd name="T9" fmla="*/ 137 h 137"/>
                <a:gd name="T10" fmla="*/ 1256 w 1256"/>
                <a:gd name="T11" fmla="*/ 68 h 137"/>
                <a:gd name="T12" fmla="*/ 1256 w 1256"/>
                <a:gd name="T13" fmla="*/ 68 h 137"/>
                <a:gd name="T14" fmla="*/ 1256 w 1256"/>
                <a:gd name="T15" fmla="*/ 0 h 137"/>
                <a:gd name="T16" fmla="*/ 1183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3" y="0"/>
                  </a:lnTo>
                  <a:lnTo>
                    <a:pt x="0" y="0"/>
                  </a:lnTo>
                  <a:lnTo>
                    <a:pt x="0" y="137"/>
                  </a:lnTo>
                  <a:lnTo>
                    <a:pt x="1183" y="137"/>
                  </a:lnTo>
                  <a:lnTo>
                    <a:pt x="1256" y="68"/>
                  </a:lnTo>
                  <a:lnTo>
                    <a:pt x="1256" y="68"/>
                  </a:lnTo>
                  <a:lnTo>
                    <a:pt x="1256" y="0"/>
                  </a:lnTo>
                  <a:lnTo>
                    <a:pt x="1183"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Freeform 199"/>
            <p:cNvSpPr>
              <a:spLocks/>
            </p:cNvSpPr>
            <p:nvPr/>
          </p:nvSpPr>
          <p:spPr bwMode="auto">
            <a:xfrm>
              <a:off x="4797" y="1719"/>
              <a:ext cx="18" cy="194"/>
            </a:xfrm>
            <a:custGeom>
              <a:avLst/>
              <a:gdLst>
                <a:gd name="T0" fmla="*/ 74 w 147"/>
                <a:gd name="T1" fmla="*/ 1161 h 1161"/>
                <a:gd name="T2" fmla="*/ 147 w 147"/>
                <a:gd name="T3" fmla="*/ 1093 h 1161"/>
                <a:gd name="T4" fmla="*/ 147 w 147"/>
                <a:gd name="T5" fmla="*/ 0 h 1161"/>
                <a:gd name="T6" fmla="*/ 0 w 147"/>
                <a:gd name="T7" fmla="*/ 0 h 1161"/>
                <a:gd name="T8" fmla="*/ 0 w 147"/>
                <a:gd name="T9" fmla="*/ 1093 h 1161"/>
                <a:gd name="T10" fmla="*/ 74 w 147"/>
                <a:gd name="T11" fmla="*/ 1161 h 1161"/>
                <a:gd name="T12" fmla="*/ 74 w 147"/>
                <a:gd name="T13" fmla="*/ 1161 h 1161"/>
                <a:gd name="T14" fmla="*/ 147 w 147"/>
                <a:gd name="T15" fmla="*/ 1161 h 1161"/>
                <a:gd name="T16" fmla="*/ 147 w 147"/>
                <a:gd name="T17" fmla="*/ 1093 h 1161"/>
                <a:gd name="T18" fmla="*/ 74 w 147"/>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161">
                  <a:moveTo>
                    <a:pt x="74" y="1161"/>
                  </a:moveTo>
                  <a:lnTo>
                    <a:pt x="147" y="1093"/>
                  </a:lnTo>
                  <a:lnTo>
                    <a:pt x="147" y="0"/>
                  </a:lnTo>
                  <a:lnTo>
                    <a:pt x="0" y="0"/>
                  </a:lnTo>
                  <a:lnTo>
                    <a:pt x="0" y="1093"/>
                  </a:lnTo>
                  <a:lnTo>
                    <a:pt x="74" y="1161"/>
                  </a:lnTo>
                  <a:lnTo>
                    <a:pt x="74" y="1161"/>
                  </a:lnTo>
                  <a:lnTo>
                    <a:pt x="147" y="1161"/>
                  </a:lnTo>
                  <a:lnTo>
                    <a:pt x="147"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200"/>
            <p:cNvSpPr>
              <a:spLocks/>
            </p:cNvSpPr>
            <p:nvPr/>
          </p:nvSpPr>
          <p:spPr bwMode="auto">
            <a:xfrm>
              <a:off x="4649" y="1890"/>
              <a:ext cx="157" cy="23"/>
            </a:xfrm>
            <a:custGeom>
              <a:avLst/>
              <a:gdLst>
                <a:gd name="T0" fmla="*/ 0 w 1257"/>
                <a:gd name="T1" fmla="*/ 69 h 137"/>
                <a:gd name="T2" fmla="*/ 74 w 1257"/>
                <a:gd name="T3" fmla="*/ 137 h 137"/>
                <a:gd name="T4" fmla="*/ 1257 w 1257"/>
                <a:gd name="T5" fmla="*/ 137 h 137"/>
                <a:gd name="T6" fmla="*/ 1257 w 1257"/>
                <a:gd name="T7" fmla="*/ 0 h 137"/>
                <a:gd name="T8" fmla="*/ 74 w 1257"/>
                <a:gd name="T9" fmla="*/ 0 h 137"/>
                <a:gd name="T10" fmla="*/ 0 w 1257"/>
                <a:gd name="T11" fmla="*/ 69 h 137"/>
                <a:gd name="T12" fmla="*/ 0 w 1257"/>
                <a:gd name="T13" fmla="*/ 69 h 137"/>
                <a:gd name="T14" fmla="*/ 0 w 1257"/>
                <a:gd name="T15" fmla="*/ 137 h 137"/>
                <a:gd name="T16" fmla="*/ 74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4" y="137"/>
                  </a:lnTo>
                  <a:lnTo>
                    <a:pt x="1257" y="137"/>
                  </a:lnTo>
                  <a:lnTo>
                    <a:pt x="1257"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Rectangle 201"/>
            <p:cNvSpPr>
              <a:spLocks noChangeArrowheads="1"/>
            </p:cNvSpPr>
            <p:nvPr/>
          </p:nvSpPr>
          <p:spPr bwMode="auto">
            <a:xfrm>
              <a:off x="4806" y="1719"/>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9" name="Freeform 202"/>
            <p:cNvSpPr>
              <a:spLocks/>
            </p:cNvSpPr>
            <p:nvPr/>
          </p:nvSpPr>
          <p:spPr bwMode="auto">
            <a:xfrm>
              <a:off x="4797" y="1708"/>
              <a:ext cx="18" cy="193"/>
            </a:xfrm>
            <a:custGeom>
              <a:avLst/>
              <a:gdLst>
                <a:gd name="T0" fmla="*/ 74 w 147"/>
                <a:gd name="T1" fmla="*/ 0 h 1161"/>
                <a:gd name="T2" fmla="*/ 0 w 147"/>
                <a:gd name="T3" fmla="*/ 68 h 1161"/>
                <a:gd name="T4" fmla="*/ 0 w 147"/>
                <a:gd name="T5" fmla="*/ 1161 h 1161"/>
                <a:gd name="T6" fmla="*/ 147 w 147"/>
                <a:gd name="T7" fmla="*/ 1161 h 1161"/>
                <a:gd name="T8" fmla="*/ 147 w 147"/>
                <a:gd name="T9" fmla="*/ 68 h 1161"/>
                <a:gd name="T10" fmla="*/ 74 w 147"/>
                <a:gd name="T11" fmla="*/ 0 h 1161"/>
                <a:gd name="T12" fmla="*/ 74 w 147"/>
                <a:gd name="T13" fmla="*/ 0 h 1161"/>
                <a:gd name="T14" fmla="*/ 0 w 147"/>
                <a:gd name="T15" fmla="*/ 0 h 1161"/>
                <a:gd name="T16" fmla="*/ 0 w 147"/>
                <a:gd name="T17" fmla="*/ 68 h 1161"/>
                <a:gd name="T18" fmla="*/ 74 w 147"/>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161">
                  <a:moveTo>
                    <a:pt x="74" y="0"/>
                  </a:moveTo>
                  <a:lnTo>
                    <a:pt x="0" y="68"/>
                  </a:lnTo>
                  <a:lnTo>
                    <a:pt x="0" y="1161"/>
                  </a:lnTo>
                  <a:lnTo>
                    <a:pt x="147" y="1161"/>
                  </a:lnTo>
                  <a:lnTo>
                    <a:pt x="147"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203"/>
            <p:cNvSpPr>
              <a:spLocks/>
            </p:cNvSpPr>
            <p:nvPr/>
          </p:nvSpPr>
          <p:spPr bwMode="auto">
            <a:xfrm>
              <a:off x="4806" y="1708"/>
              <a:ext cx="157" cy="23"/>
            </a:xfrm>
            <a:custGeom>
              <a:avLst/>
              <a:gdLst>
                <a:gd name="T0" fmla="*/ 1257 w 1257"/>
                <a:gd name="T1" fmla="*/ 68 h 137"/>
                <a:gd name="T2" fmla="*/ 1183 w 1257"/>
                <a:gd name="T3" fmla="*/ 0 h 137"/>
                <a:gd name="T4" fmla="*/ 0 w 1257"/>
                <a:gd name="T5" fmla="*/ 0 h 137"/>
                <a:gd name="T6" fmla="*/ 0 w 1257"/>
                <a:gd name="T7" fmla="*/ 137 h 137"/>
                <a:gd name="T8" fmla="*/ 1183 w 1257"/>
                <a:gd name="T9" fmla="*/ 137 h 137"/>
                <a:gd name="T10" fmla="*/ 1257 w 1257"/>
                <a:gd name="T11" fmla="*/ 68 h 137"/>
                <a:gd name="T12" fmla="*/ 1257 w 1257"/>
                <a:gd name="T13" fmla="*/ 68 h 137"/>
                <a:gd name="T14" fmla="*/ 1257 w 1257"/>
                <a:gd name="T15" fmla="*/ 0 h 137"/>
                <a:gd name="T16" fmla="*/ 1183 w 1257"/>
                <a:gd name="T17" fmla="*/ 0 h 137"/>
                <a:gd name="T18" fmla="*/ 1257 w 1257"/>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8"/>
                  </a:moveTo>
                  <a:lnTo>
                    <a:pt x="1183" y="0"/>
                  </a:lnTo>
                  <a:lnTo>
                    <a:pt x="0" y="0"/>
                  </a:lnTo>
                  <a:lnTo>
                    <a:pt x="0" y="137"/>
                  </a:lnTo>
                  <a:lnTo>
                    <a:pt x="1183" y="137"/>
                  </a:lnTo>
                  <a:lnTo>
                    <a:pt x="1257" y="68"/>
                  </a:lnTo>
                  <a:lnTo>
                    <a:pt x="1257" y="68"/>
                  </a:lnTo>
                  <a:lnTo>
                    <a:pt x="1257" y="0"/>
                  </a:lnTo>
                  <a:lnTo>
                    <a:pt x="1183" y="0"/>
                  </a:lnTo>
                  <a:lnTo>
                    <a:pt x="1257"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204"/>
            <p:cNvSpPr>
              <a:spLocks/>
            </p:cNvSpPr>
            <p:nvPr/>
          </p:nvSpPr>
          <p:spPr bwMode="auto">
            <a:xfrm>
              <a:off x="4945" y="1719"/>
              <a:ext cx="18" cy="194"/>
            </a:xfrm>
            <a:custGeom>
              <a:avLst/>
              <a:gdLst>
                <a:gd name="T0" fmla="*/ 75 w 149"/>
                <a:gd name="T1" fmla="*/ 1161 h 1161"/>
                <a:gd name="T2" fmla="*/ 149 w 149"/>
                <a:gd name="T3" fmla="*/ 1093 h 1161"/>
                <a:gd name="T4" fmla="*/ 149 w 149"/>
                <a:gd name="T5" fmla="*/ 0 h 1161"/>
                <a:gd name="T6" fmla="*/ 0 w 149"/>
                <a:gd name="T7" fmla="*/ 0 h 1161"/>
                <a:gd name="T8" fmla="*/ 0 w 149"/>
                <a:gd name="T9" fmla="*/ 1093 h 1161"/>
                <a:gd name="T10" fmla="*/ 75 w 149"/>
                <a:gd name="T11" fmla="*/ 1161 h 1161"/>
                <a:gd name="T12" fmla="*/ 75 w 149"/>
                <a:gd name="T13" fmla="*/ 1161 h 1161"/>
                <a:gd name="T14" fmla="*/ 149 w 149"/>
                <a:gd name="T15" fmla="*/ 1161 h 1161"/>
                <a:gd name="T16" fmla="*/ 149 w 149"/>
                <a:gd name="T17" fmla="*/ 1093 h 1161"/>
                <a:gd name="T18" fmla="*/ 75 w 149"/>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5" y="1161"/>
                  </a:moveTo>
                  <a:lnTo>
                    <a:pt x="149" y="1093"/>
                  </a:lnTo>
                  <a:lnTo>
                    <a:pt x="149" y="0"/>
                  </a:lnTo>
                  <a:lnTo>
                    <a:pt x="0" y="0"/>
                  </a:lnTo>
                  <a:lnTo>
                    <a:pt x="0" y="1093"/>
                  </a:lnTo>
                  <a:lnTo>
                    <a:pt x="75" y="1161"/>
                  </a:lnTo>
                  <a:lnTo>
                    <a:pt x="75" y="1161"/>
                  </a:lnTo>
                  <a:lnTo>
                    <a:pt x="149" y="1161"/>
                  </a:lnTo>
                  <a:lnTo>
                    <a:pt x="149" y="1093"/>
                  </a:lnTo>
                  <a:lnTo>
                    <a:pt x="75"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Freeform 205"/>
            <p:cNvSpPr>
              <a:spLocks/>
            </p:cNvSpPr>
            <p:nvPr/>
          </p:nvSpPr>
          <p:spPr bwMode="auto">
            <a:xfrm>
              <a:off x="4797" y="1890"/>
              <a:ext cx="157" cy="23"/>
            </a:xfrm>
            <a:custGeom>
              <a:avLst/>
              <a:gdLst>
                <a:gd name="T0" fmla="*/ 0 w 1257"/>
                <a:gd name="T1" fmla="*/ 69 h 137"/>
                <a:gd name="T2" fmla="*/ 74 w 1257"/>
                <a:gd name="T3" fmla="*/ 137 h 137"/>
                <a:gd name="T4" fmla="*/ 1257 w 1257"/>
                <a:gd name="T5" fmla="*/ 137 h 137"/>
                <a:gd name="T6" fmla="*/ 1257 w 1257"/>
                <a:gd name="T7" fmla="*/ 0 h 137"/>
                <a:gd name="T8" fmla="*/ 74 w 1257"/>
                <a:gd name="T9" fmla="*/ 0 h 137"/>
                <a:gd name="T10" fmla="*/ 0 w 1257"/>
                <a:gd name="T11" fmla="*/ 69 h 137"/>
                <a:gd name="T12" fmla="*/ 0 w 1257"/>
                <a:gd name="T13" fmla="*/ 69 h 137"/>
                <a:gd name="T14" fmla="*/ 0 w 1257"/>
                <a:gd name="T15" fmla="*/ 137 h 137"/>
                <a:gd name="T16" fmla="*/ 74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4" y="137"/>
                  </a:lnTo>
                  <a:lnTo>
                    <a:pt x="1257" y="137"/>
                  </a:lnTo>
                  <a:lnTo>
                    <a:pt x="1257"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 name="Rectangle 206"/>
            <p:cNvSpPr>
              <a:spLocks noChangeArrowheads="1"/>
            </p:cNvSpPr>
            <p:nvPr/>
          </p:nvSpPr>
          <p:spPr bwMode="auto">
            <a:xfrm>
              <a:off x="4954" y="1719"/>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 name="Freeform 207"/>
            <p:cNvSpPr>
              <a:spLocks/>
            </p:cNvSpPr>
            <p:nvPr/>
          </p:nvSpPr>
          <p:spPr bwMode="auto">
            <a:xfrm>
              <a:off x="4945" y="1708"/>
              <a:ext cx="18" cy="193"/>
            </a:xfrm>
            <a:custGeom>
              <a:avLst/>
              <a:gdLst>
                <a:gd name="T0" fmla="*/ 75 w 149"/>
                <a:gd name="T1" fmla="*/ 0 h 1161"/>
                <a:gd name="T2" fmla="*/ 0 w 149"/>
                <a:gd name="T3" fmla="*/ 68 h 1161"/>
                <a:gd name="T4" fmla="*/ 0 w 149"/>
                <a:gd name="T5" fmla="*/ 1161 h 1161"/>
                <a:gd name="T6" fmla="*/ 149 w 149"/>
                <a:gd name="T7" fmla="*/ 1161 h 1161"/>
                <a:gd name="T8" fmla="*/ 149 w 149"/>
                <a:gd name="T9" fmla="*/ 68 h 1161"/>
                <a:gd name="T10" fmla="*/ 75 w 149"/>
                <a:gd name="T11" fmla="*/ 0 h 1161"/>
                <a:gd name="T12" fmla="*/ 75 w 149"/>
                <a:gd name="T13" fmla="*/ 0 h 1161"/>
                <a:gd name="T14" fmla="*/ 0 w 149"/>
                <a:gd name="T15" fmla="*/ 0 h 1161"/>
                <a:gd name="T16" fmla="*/ 0 w 149"/>
                <a:gd name="T17" fmla="*/ 68 h 1161"/>
                <a:gd name="T18" fmla="*/ 75 w 149"/>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5" y="0"/>
                  </a:moveTo>
                  <a:lnTo>
                    <a:pt x="0" y="68"/>
                  </a:lnTo>
                  <a:lnTo>
                    <a:pt x="0" y="1161"/>
                  </a:lnTo>
                  <a:lnTo>
                    <a:pt x="149" y="1161"/>
                  </a:lnTo>
                  <a:lnTo>
                    <a:pt x="149" y="68"/>
                  </a:lnTo>
                  <a:lnTo>
                    <a:pt x="75" y="0"/>
                  </a:lnTo>
                  <a:lnTo>
                    <a:pt x="75" y="0"/>
                  </a:lnTo>
                  <a:lnTo>
                    <a:pt x="0" y="0"/>
                  </a:lnTo>
                  <a:lnTo>
                    <a:pt x="0" y="68"/>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208"/>
            <p:cNvSpPr>
              <a:spLocks/>
            </p:cNvSpPr>
            <p:nvPr/>
          </p:nvSpPr>
          <p:spPr bwMode="auto">
            <a:xfrm>
              <a:off x="4954" y="1708"/>
              <a:ext cx="157"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209"/>
            <p:cNvSpPr>
              <a:spLocks/>
            </p:cNvSpPr>
            <p:nvPr/>
          </p:nvSpPr>
          <p:spPr bwMode="auto">
            <a:xfrm>
              <a:off x="5092" y="1719"/>
              <a:ext cx="19" cy="194"/>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210"/>
            <p:cNvSpPr>
              <a:spLocks/>
            </p:cNvSpPr>
            <p:nvPr/>
          </p:nvSpPr>
          <p:spPr bwMode="auto">
            <a:xfrm>
              <a:off x="4945" y="1890"/>
              <a:ext cx="157" cy="23"/>
            </a:xfrm>
            <a:custGeom>
              <a:avLst/>
              <a:gdLst>
                <a:gd name="T0" fmla="*/ 0 w 1257"/>
                <a:gd name="T1" fmla="*/ 69 h 137"/>
                <a:gd name="T2" fmla="*/ 75 w 1257"/>
                <a:gd name="T3" fmla="*/ 137 h 137"/>
                <a:gd name="T4" fmla="*/ 1257 w 1257"/>
                <a:gd name="T5" fmla="*/ 137 h 137"/>
                <a:gd name="T6" fmla="*/ 1257 w 1257"/>
                <a:gd name="T7" fmla="*/ 0 h 137"/>
                <a:gd name="T8" fmla="*/ 75 w 1257"/>
                <a:gd name="T9" fmla="*/ 0 h 137"/>
                <a:gd name="T10" fmla="*/ 0 w 1257"/>
                <a:gd name="T11" fmla="*/ 69 h 137"/>
                <a:gd name="T12" fmla="*/ 0 w 1257"/>
                <a:gd name="T13" fmla="*/ 69 h 137"/>
                <a:gd name="T14" fmla="*/ 0 w 1257"/>
                <a:gd name="T15" fmla="*/ 137 h 137"/>
                <a:gd name="T16" fmla="*/ 75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5" y="137"/>
                  </a:lnTo>
                  <a:lnTo>
                    <a:pt x="1257" y="137"/>
                  </a:lnTo>
                  <a:lnTo>
                    <a:pt x="1257" y="0"/>
                  </a:lnTo>
                  <a:lnTo>
                    <a:pt x="75" y="0"/>
                  </a:lnTo>
                  <a:lnTo>
                    <a:pt x="0" y="69"/>
                  </a:lnTo>
                  <a:lnTo>
                    <a:pt x="0" y="69"/>
                  </a:lnTo>
                  <a:lnTo>
                    <a:pt x="0" y="137"/>
                  </a:lnTo>
                  <a:lnTo>
                    <a:pt x="75"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Rectangle 211"/>
            <p:cNvSpPr>
              <a:spLocks noChangeArrowheads="1"/>
            </p:cNvSpPr>
            <p:nvPr/>
          </p:nvSpPr>
          <p:spPr bwMode="auto">
            <a:xfrm>
              <a:off x="3345" y="2988"/>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latin typeface="Arial" panose="020B0604020202020204" pitchFamily="34" charset="0"/>
                </a:rPr>
                <a:t>3</a:t>
              </a:r>
            </a:p>
          </p:txBody>
        </p:sp>
        <p:sp>
          <p:nvSpPr>
            <p:cNvPr id="189" name="Rectangle 212"/>
            <p:cNvSpPr>
              <a:spLocks noChangeArrowheads="1"/>
            </p:cNvSpPr>
            <p:nvPr/>
          </p:nvSpPr>
          <p:spPr bwMode="auto">
            <a:xfrm>
              <a:off x="3493" y="2988"/>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latin typeface="Arial" panose="020B0604020202020204" pitchFamily="34" charset="0"/>
                </a:rPr>
                <a:t>4</a:t>
              </a:r>
              <a:endParaRPr lang="en-US" altLang="en-US" sz="1600"/>
            </a:p>
          </p:txBody>
        </p:sp>
        <p:sp>
          <p:nvSpPr>
            <p:cNvPr id="190" name="Rectangle 213"/>
            <p:cNvSpPr>
              <a:spLocks noChangeArrowheads="1"/>
            </p:cNvSpPr>
            <p:nvPr/>
          </p:nvSpPr>
          <p:spPr bwMode="auto">
            <a:xfrm>
              <a:off x="3641" y="2988"/>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latin typeface="Arial" panose="020B0604020202020204" pitchFamily="34" charset="0"/>
                </a:rPr>
                <a:t>5</a:t>
              </a:r>
              <a:endParaRPr lang="en-US" altLang="en-US" sz="1600"/>
            </a:p>
          </p:txBody>
        </p:sp>
        <p:sp>
          <p:nvSpPr>
            <p:cNvPr id="191" name="Rectangle 214"/>
            <p:cNvSpPr>
              <a:spLocks noChangeArrowheads="1"/>
            </p:cNvSpPr>
            <p:nvPr/>
          </p:nvSpPr>
          <p:spPr bwMode="auto">
            <a:xfrm>
              <a:off x="3789" y="2988"/>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latin typeface="Arial" panose="020B0604020202020204" pitchFamily="34" charset="0"/>
                </a:rPr>
                <a:t>6</a:t>
              </a:r>
              <a:endParaRPr lang="en-US" altLang="en-US" sz="1600"/>
            </a:p>
          </p:txBody>
        </p:sp>
        <p:sp>
          <p:nvSpPr>
            <p:cNvPr id="192" name="Rectangle 215"/>
            <p:cNvSpPr>
              <a:spLocks noChangeArrowheads="1"/>
            </p:cNvSpPr>
            <p:nvPr/>
          </p:nvSpPr>
          <p:spPr bwMode="auto">
            <a:xfrm>
              <a:off x="3936" y="2988"/>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dirty="0">
                  <a:latin typeface="Arial" panose="020B0604020202020204" pitchFamily="34" charset="0"/>
                </a:rPr>
                <a:t>7</a:t>
              </a:r>
              <a:endParaRPr lang="en-US" altLang="en-US" sz="1600" dirty="0"/>
            </a:p>
          </p:txBody>
        </p:sp>
        <p:sp>
          <p:nvSpPr>
            <p:cNvPr id="193" name="Rectangle 216"/>
            <p:cNvSpPr>
              <a:spLocks noChangeArrowheads="1"/>
            </p:cNvSpPr>
            <p:nvPr/>
          </p:nvSpPr>
          <p:spPr bwMode="auto">
            <a:xfrm>
              <a:off x="4084" y="2988"/>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latin typeface="Arial" panose="020B0604020202020204" pitchFamily="34" charset="0"/>
                </a:rPr>
                <a:t>8</a:t>
              </a:r>
              <a:endParaRPr lang="en-US" altLang="en-US" sz="1600"/>
            </a:p>
          </p:txBody>
        </p:sp>
        <p:sp>
          <p:nvSpPr>
            <p:cNvPr id="194" name="Rectangle 217"/>
            <p:cNvSpPr>
              <a:spLocks noChangeArrowheads="1"/>
            </p:cNvSpPr>
            <p:nvPr/>
          </p:nvSpPr>
          <p:spPr bwMode="auto">
            <a:xfrm>
              <a:off x="4272" y="2640"/>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latin typeface="Arial" panose="020B0604020202020204" pitchFamily="34" charset="0"/>
                </a:rPr>
                <a:t>9</a:t>
              </a:r>
              <a:endParaRPr lang="en-US" altLang="en-US" sz="1600"/>
            </a:p>
          </p:txBody>
        </p:sp>
        <p:sp>
          <p:nvSpPr>
            <p:cNvPr id="195" name="Rectangle 218"/>
            <p:cNvSpPr>
              <a:spLocks noChangeArrowheads="1"/>
            </p:cNvSpPr>
            <p:nvPr/>
          </p:nvSpPr>
          <p:spPr bwMode="auto">
            <a:xfrm>
              <a:off x="4368" y="2640"/>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latin typeface="Arial" panose="020B0604020202020204" pitchFamily="34" charset="0"/>
                </a:rPr>
                <a:t>10</a:t>
              </a:r>
              <a:endParaRPr lang="en-US" altLang="en-US" sz="1600"/>
            </a:p>
          </p:txBody>
        </p:sp>
        <p:sp>
          <p:nvSpPr>
            <p:cNvPr id="196" name="Rectangle 219"/>
            <p:cNvSpPr>
              <a:spLocks noChangeArrowheads="1"/>
            </p:cNvSpPr>
            <p:nvPr/>
          </p:nvSpPr>
          <p:spPr bwMode="auto">
            <a:xfrm>
              <a:off x="4528" y="2260"/>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latin typeface="Arial" panose="020B0604020202020204" pitchFamily="34" charset="0"/>
                </a:rPr>
                <a:t>11</a:t>
              </a:r>
              <a:endParaRPr lang="en-US" altLang="en-US" sz="1600"/>
            </a:p>
          </p:txBody>
        </p:sp>
        <p:sp>
          <p:nvSpPr>
            <p:cNvPr id="197" name="Rectangle 220"/>
            <p:cNvSpPr>
              <a:spLocks noChangeArrowheads="1"/>
            </p:cNvSpPr>
            <p:nvPr/>
          </p:nvSpPr>
          <p:spPr bwMode="auto">
            <a:xfrm>
              <a:off x="4677" y="2260"/>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latin typeface="Arial" panose="020B0604020202020204" pitchFamily="34" charset="0"/>
                </a:rPr>
                <a:t>12</a:t>
              </a:r>
              <a:endParaRPr lang="en-US" altLang="en-US" sz="1600"/>
            </a:p>
          </p:txBody>
        </p:sp>
        <p:sp>
          <p:nvSpPr>
            <p:cNvPr id="198" name="Rectangle 221"/>
            <p:cNvSpPr>
              <a:spLocks noChangeArrowheads="1"/>
            </p:cNvSpPr>
            <p:nvPr/>
          </p:nvSpPr>
          <p:spPr bwMode="auto">
            <a:xfrm>
              <a:off x="4800" y="1920"/>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latin typeface="Arial" panose="020B0604020202020204" pitchFamily="34" charset="0"/>
                </a:rPr>
                <a:t>13</a:t>
              </a:r>
              <a:endParaRPr lang="en-US" altLang="en-US" sz="1600"/>
            </a:p>
          </p:txBody>
        </p:sp>
        <p:sp>
          <p:nvSpPr>
            <p:cNvPr id="199" name="Rectangle 222"/>
            <p:cNvSpPr>
              <a:spLocks noChangeArrowheads="1"/>
            </p:cNvSpPr>
            <p:nvPr/>
          </p:nvSpPr>
          <p:spPr bwMode="auto">
            <a:xfrm>
              <a:off x="4992" y="1920"/>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latin typeface="Arial" panose="020B0604020202020204" pitchFamily="34" charset="0"/>
                </a:rPr>
                <a:t>14</a:t>
              </a:r>
              <a:endParaRPr lang="en-US" altLang="en-US" sz="1600"/>
            </a:p>
          </p:txBody>
        </p:sp>
        <p:sp>
          <p:nvSpPr>
            <p:cNvPr id="200" name="Rectangle 223"/>
            <p:cNvSpPr>
              <a:spLocks noChangeArrowheads="1"/>
            </p:cNvSpPr>
            <p:nvPr/>
          </p:nvSpPr>
          <p:spPr bwMode="auto">
            <a:xfrm>
              <a:off x="2863" y="2806"/>
              <a:ext cx="32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latin typeface="Arial" panose="020B0604020202020204" pitchFamily="34" charset="0"/>
                </a:rPr>
                <a:t> C (6)</a:t>
              </a:r>
              <a:endParaRPr lang="en-US" altLang="en-US" sz="1600"/>
            </a:p>
          </p:txBody>
        </p:sp>
        <p:sp>
          <p:nvSpPr>
            <p:cNvPr id="201" name="Rectangle 224"/>
            <p:cNvSpPr>
              <a:spLocks noChangeArrowheads="1"/>
            </p:cNvSpPr>
            <p:nvPr/>
          </p:nvSpPr>
          <p:spPr bwMode="auto">
            <a:xfrm>
              <a:off x="3120" y="2592"/>
              <a:ext cx="32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latin typeface="Arial" panose="020B0604020202020204" pitchFamily="34" charset="0"/>
                </a:rPr>
                <a:t> N (7)</a:t>
              </a:r>
              <a:endParaRPr lang="en-US" altLang="en-US" sz="1600"/>
            </a:p>
          </p:txBody>
        </p:sp>
        <p:sp>
          <p:nvSpPr>
            <p:cNvPr id="202" name="Rectangle 225"/>
            <p:cNvSpPr>
              <a:spLocks noChangeArrowheads="1"/>
            </p:cNvSpPr>
            <p:nvPr/>
          </p:nvSpPr>
          <p:spPr bwMode="auto">
            <a:xfrm>
              <a:off x="3120" y="2448"/>
              <a:ext cx="32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latin typeface="Arial" panose="020B0604020202020204" pitchFamily="34" charset="0"/>
                </a:rPr>
                <a:t> O (8)</a:t>
              </a:r>
              <a:endParaRPr lang="en-US" altLang="en-US" sz="1600"/>
            </a:p>
          </p:txBody>
        </p:sp>
        <p:sp>
          <p:nvSpPr>
            <p:cNvPr id="203" name="Rectangle 227"/>
            <p:cNvSpPr>
              <a:spLocks noChangeArrowheads="1"/>
            </p:cNvSpPr>
            <p:nvPr/>
          </p:nvSpPr>
          <p:spPr bwMode="auto">
            <a:xfrm>
              <a:off x="3312" y="2256"/>
              <a:ext cx="30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latin typeface="Arial" panose="020B0604020202020204" pitchFamily="34" charset="0"/>
                </a:rPr>
                <a:t> F (9)</a:t>
              </a:r>
              <a:endParaRPr lang="en-US" altLang="en-US" sz="1600"/>
            </a:p>
          </p:txBody>
        </p:sp>
        <p:sp>
          <p:nvSpPr>
            <p:cNvPr id="204" name="Rectangle 228"/>
            <p:cNvSpPr>
              <a:spLocks noChangeArrowheads="1"/>
            </p:cNvSpPr>
            <p:nvPr/>
          </p:nvSpPr>
          <p:spPr bwMode="auto">
            <a:xfrm>
              <a:off x="3312" y="2064"/>
              <a:ext cx="4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latin typeface="Arial" panose="020B0604020202020204" pitchFamily="34" charset="0"/>
                </a:rPr>
                <a:t>Ne (10)</a:t>
              </a:r>
              <a:endParaRPr lang="en-US" altLang="en-US" sz="1600"/>
            </a:p>
          </p:txBody>
        </p:sp>
        <p:sp>
          <p:nvSpPr>
            <p:cNvPr id="205" name="Rectangle 229"/>
            <p:cNvSpPr>
              <a:spLocks noChangeArrowheads="1"/>
            </p:cNvSpPr>
            <p:nvPr/>
          </p:nvSpPr>
          <p:spPr bwMode="auto">
            <a:xfrm>
              <a:off x="3552" y="1872"/>
              <a:ext cx="4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latin typeface="Arial" panose="020B0604020202020204" pitchFamily="34" charset="0"/>
                </a:rPr>
                <a:t>Na (11)</a:t>
              </a:r>
              <a:endParaRPr lang="en-US" altLang="en-US" sz="1600"/>
            </a:p>
          </p:txBody>
        </p:sp>
        <p:sp>
          <p:nvSpPr>
            <p:cNvPr id="206" name="Rectangle 230"/>
            <p:cNvSpPr>
              <a:spLocks noChangeArrowheads="1"/>
            </p:cNvSpPr>
            <p:nvPr/>
          </p:nvSpPr>
          <p:spPr bwMode="auto">
            <a:xfrm>
              <a:off x="3552" y="1728"/>
              <a:ext cx="4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latin typeface="Arial" panose="020B0604020202020204" pitchFamily="34" charset="0"/>
                </a:rPr>
                <a:t>Mg (12)</a:t>
              </a:r>
              <a:endParaRPr lang="en-US" altLang="en-US" sz="1600"/>
            </a:p>
          </p:txBody>
        </p:sp>
        <p:sp>
          <p:nvSpPr>
            <p:cNvPr id="207" name="Freeform 7"/>
            <p:cNvSpPr>
              <a:spLocks/>
            </p:cNvSpPr>
            <p:nvPr/>
          </p:nvSpPr>
          <p:spPr bwMode="auto">
            <a:xfrm>
              <a:off x="3838" y="2167"/>
              <a:ext cx="454" cy="369"/>
            </a:xfrm>
            <a:custGeom>
              <a:avLst/>
              <a:gdLst>
                <a:gd name="T0" fmla="*/ 0 w 659"/>
                <a:gd name="T1" fmla="*/ 436 h 436"/>
                <a:gd name="T2" fmla="*/ 431 w 659"/>
                <a:gd name="T3" fmla="*/ 218 h 436"/>
                <a:gd name="T4" fmla="*/ 431 w 659"/>
                <a:gd name="T5" fmla="*/ 0 h 436"/>
                <a:gd name="T6" fmla="*/ 659 w 659"/>
                <a:gd name="T7" fmla="*/ 233 h 436"/>
                <a:gd name="T8" fmla="*/ 229 w 659"/>
                <a:gd name="T9" fmla="*/ 436 h 436"/>
              </a:gdLst>
              <a:ahLst/>
              <a:cxnLst>
                <a:cxn ang="0">
                  <a:pos x="T0" y="T1"/>
                </a:cxn>
                <a:cxn ang="0">
                  <a:pos x="T2" y="T3"/>
                </a:cxn>
                <a:cxn ang="0">
                  <a:pos x="T4" y="T5"/>
                </a:cxn>
                <a:cxn ang="0">
                  <a:pos x="T6" y="T7"/>
                </a:cxn>
                <a:cxn ang="0">
                  <a:pos x="T8" y="T9"/>
                </a:cxn>
              </a:cxnLst>
              <a:rect l="0" t="0" r="r" b="b"/>
              <a:pathLst>
                <a:path w="659" h="436">
                  <a:moveTo>
                    <a:pt x="0" y="436"/>
                  </a:moveTo>
                  <a:lnTo>
                    <a:pt x="431" y="218"/>
                  </a:lnTo>
                  <a:lnTo>
                    <a:pt x="431" y="0"/>
                  </a:lnTo>
                  <a:lnTo>
                    <a:pt x="659" y="233"/>
                  </a:lnTo>
                  <a:lnTo>
                    <a:pt x="229" y="436"/>
                  </a:lnTo>
                </a:path>
              </a:pathLst>
            </a:custGeom>
            <a:noFill/>
            <a:ln w="38100" cmpd="sng">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 name="Line 8"/>
            <p:cNvSpPr>
              <a:spLocks noChangeShapeType="1"/>
            </p:cNvSpPr>
            <p:nvPr/>
          </p:nvSpPr>
          <p:spPr bwMode="auto">
            <a:xfrm flipV="1">
              <a:off x="3846" y="2527"/>
              <a:ext cx="0" cy="369"/>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 name="Line 9"/>
            <p:cNvSpPr>
              <a:spLocks noChangeShapeType="1"/>
            </p:cNvSpPr>
            <p:nvPr/>
          </p:nvSpPr>
          <p:spPr bwMode="auto">
            <a:xfrm flipH="1">
              <a:off x="3860" y="2738"/>
              <a:ext cx="289" cy="154"/>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 name="Line 10"/>
            <p:cNvSpPr>
              <a:spLocks noChangeShapeType="1"/>
            </p:cNvSpPr>
            <p:nvPr/>
          </p:nvSpPr>
          <p:spPr bwMode="auto">
            <a:xfrm flipV="1">
              <a:off x="3665" y="2892"/>
              <a:ext cx="182" cy="342"/>
            </a:xfrm>
            <a:prstGeom prst="line">
              <a:avLst/>
            </a:prstGeom>
            <a:noFill/>
            <a:ln w="19050">
              <a:solidFill>
                <a:schemeClr val="accent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 name="Text Box 11"/>
            <p:cNvSpPr txBox="1">
              <a:spLocks noChangeArrowheads="1"/>
            </p:cNvSpPr>
            <p:nvPr/>
          </p:nvSpPr>
          <p:spPr bwMode="auto">
            <a:xfrm>
              <a:off x="3565" y="3200"/>
              <a:ext cx="7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dirty="0">
                  <a:solidFill>
                    <a:srgbClr val="0070C0"/>
                  </a:solidFill>
                  <a:latin typeface="Arial" panose="020B0604020202020204" pitchFamily="34" charset="0"/>
                </a:rPr>
                <a:t>3</a:t>
              </a:r>
              <a:r>
                <a:rPr lang="en-US" altLang="zh-CN" sz="1600" b="1" dirty="0">
                  <a:solidFill>
                    <a:srgbClr val="0070C0"/>
                  </a:solidFill>
                  <a:latin typeface="Symbol" panose="05050102010706020507" pitchFamily="18" charset="2"/>
                </a:rPr>
                <a:t>a</a:t>
              </a:r>
              <a:r>
                <a:rPr lang="en-US" altLang="zh-CN" sz="1600" b="1" dirty="0">
                  <a:solidFill>
                    <a:srgbClr val="0070C0"/>
                  </a:solidFill>
                  <a:latin typeface="Arial" panose="020B0604020202020204" pitchFamily="34" charset="0"/>
                </a:rPr>
                <a:t> process</a:t>
              </a:r>
            </a:p>
          </p:txBody>
        </p:sp>
        <p:sp>
          <p:nvSpPr>
            <p:cNvPr id="212" name="Line 12"/>
            <p:cNvSpPr>
              <a:spLocks noChangeShapeType="1"/>
            </p:cNvSpPr>
            <p:nvPr/>
          </p:nvSpPr>
          <p:spPr bwMode="auto">
            <a:xfrm>
              <a:off x="4009" y="2530"/>
              <a:ext cx="135" cy="197"/>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 name="Line 13"/>
            <p:cNvSpPr>
              <a:spLocks noChangeShapeType="1"/>
            </p:cNvSpPr>
            <p:nvPr/>
          </p:nvSpPr>
          <p:spPr bwMode="auto">
            <a:xfrm flipV="1">
              <a:off x="3994" y="2167"/>
              <a:ext cx="311" cy="37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 name="Text Box 14"/>
            <p:cNvSpPr txBox="1">
              <a:spLocks noChangeArrowheads="1"/>
            </p:cNvSpPr>
            <p:nvPr/>
          </p:nvSpPr>
          <p:spPr bwMode="auto">
            <a:xfrm>
              <a:off x="4556" y="2834"/>
              <a:ext cx="91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baseline="30000" dirty="0">
                  <a:solidFill>
                    <a:srgbClr val="FF0000"/>
                  </a:solidFill>
                  <a:latin typeface="Arial" panose="020B0604020202020204" pitchFamily="34" charset="0"/>
                </a:rPr>
                <a:t>15</a:t>
              </a:r>
              <a:r>
                <a:rPr lang="en-US" altLang="zh-CN" b="1" dirty="0">
                  <a:solidFill>
                    <a:srgbClr val="FF0000"/>
                  </a:solidFill>
                  <a:latin typeface="Arial" panose="020B0604020202020204" pitchFamily="34" charset="0"/>
                </a:rPr>
                <a:t>O(</a:t>
              </a:r>
              <a:r>
                <a:rPr lang="en-US" altLang="zh-CN" b="1" dirty="0" err="1">
                  <a:solidFill>
                    <a:srgbClr val="FF0000"/>
                  </a:solidFill>
                  <a:latin typeface="Symbol" panose="05050102010706020507" pitchFamily="18" charset="2"/>
                </a:rPr>
                <a:t>a</a:t>
              </a:r>
              <a:r>
                <a:rPr lang="en-US" altLang="zh-CN" b="1" dirty="0" err="1">
                  <a:solidFill>
                    <a:srgbClr val="FF0000"/>
                  </a:solidFill>
                  <a:latin typeface="Arial" panose="020B0604020202020204" pitchFamily="34" charset="0"/>
                </a:rPr>
                <a:t>,</a:t>
              </a:r>
              <a:r>
                <a:rPr lang="en-US" altLang="zh-CN" b="1" dirty="0" err="1">
                  <a:solidFill>
                    <a:srgbClr val="FF0000"/>
                  </a:solidFill>
                  <a:latin typeface="Symbol" panose="05050102010706020507" pitchFamily="18" charset="2"/>
                </a:rPr>
                <a:t>g</a:t>
              </a:r>
              <a:r>
                <a:rPr lang="en-US" altLang="zh-CN" b="1" dirty="0">
                  <a:solidFill>
                    <a:srgbClr val="FF0000"/>
                  </a:solidFill>
                  <a:latin typeface="Arial" panose="020B0604020202020204" pitchFamily="34" charset="0"/>
                </a:rPr>
                <a:t>)</a:t>
              </a:r>
              <a:r>
                <a:rPr lang="en-US" altLang="zh-CN" b="1" baseline="30000" dirty="0">
                  <a:solidFill>
                    <a:srgbClr val="FF0000"/>
                  </a:solidFill>
                  <a:latin typeface="Arial" panose="020B0604020202020204" pitchFamily="34" charset="0"/>
                </a:rPr>
                <a:t>19</a:t>
              </a:r>
              <a:r>
                <a:rPr lang="en-US" altLang="zh-CN" b="1" dirty="0">
                  <a:solidFill>
                    <a:srgbClr val="FF0000"/>
                  </a:solidFill>
                  <a:latin typeface="Arial" panose="020B0604020202020204" pitchFamily="34" charset="0"/>
                </a:rPr>
                <a:t>Ne</a:t>
              </a:r>
              <a:endParaRPr lang="en-US" altLang="zh-CN" b="1" baseline="30000" dirty="0">
                <a:solidFill>
                  <a:srgbClr val="FF0000"/>
                </a:solidFill>
                <a:latin typeface="Arial" panose="020B0604020202020204" pitchFamily="34" charset="0"/>
              </a:endParaRPr>
            </a:p>
          </p:txBody>
        </p:sp>
        <p:sp>
          <p:nvSpPr>
            <p:cNvPr id="215" name="Freeform 15"/>
            <p:cNvSpPr>
              <a:spLocks/>
            </p:cNvSpPr>
            <p:nvPr/>
          </p:nvSpPr>
          <p:spPr bwMode="auto">
            <a:xfrm>
              <a:off x="4300" y="1793"/>
              <a:ext cx="114" cy="353"/>
            </a:xfrm>
            <a:custGeom>
              <a:avLst/>
              <a:gdLst>
                <a:gd name="T0" fmla="*/ 0 w 202"/>
                <a:gd name="T1" fmla="*/ 417 h 417"/>
                <a:gd name="T2" fmla="*/ 0 w 202"/>
                <a:gd name="T3" fmla="*/ 0 h 417"/>
                <a:gd name="T4" fmla="*/ 202 w 202"/>
                <a:gd name="T5" fmla="*/ 239 h 417"/>
                <a:gd name="T6" fmla="*/ 202 w 202"/>
                <a:gd name="T7" fmla="*/ 0 h 417"/>
              </a:gdLst>
              <a:ahLst/>
              <a:cxnLst>
                <a:cxn ang="0">
                  <a:pos x="T0" y="T1"/>
                </a:cxn>
                <a:cxn ang="0">
                  <a:pos x="T2" y="T3"/>
                </a:cxn>
                <a:cxn ang="0">
                  <a:pos x="T4" y="T5"/>
                </a:cxn>
                <a:cxn ang="0">
                  <a:pos x="T6" y="T7"/>
                </a:cxn>
              </a:cxnLst>
              <a:rect l="0" t="0" r="r" b="b"/>
              <a:pathLst>
                <a:path w="202" h="417">
                  <a:moveTo>
                    <a:pt x="0" y="417"/>
                  </a:moveTo>
                  <a:lnTo>
                    <a:pt x="0" y="0"/>
                  </a:lnTo>
                  <a:lnTo>
                    <a:pt x="202" y="239"/>
                  </a:lnTo>
                  <a:lnTo>
                    <a:pt x="202" y="0"/>
                  </a:lnTo>
                </a:path>
              </a:pathLst>
            </a:custGeom>
            <a:noFill/>
            <a:ln w="38100" cmpd="sng">
              <a:solidFill>
                <a:srgbClr val="FF0000"/>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 name="Line 16"/>
            <p:cNvSpPr>
              <a:spLocks noChangeShapeType="1"/>
            </p:cNvSpPr>
            <p:nvPr/>
          </p:nvSpPr>
          <p:spPr bwMode="auto">
            <a:xfrm flipV="1">
              <a:off x="4414" y="1600"/>
              <a:ext cx="0" cy="19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 name="Line 17"/>
            <p:cNvSpPr>
              <a:spLocks noChangeShapeType="1"/>
            </p:cNvSpPr>
            <p:nvPr/>
          </p:nvSpPr>
          <p:spPr bwMode="auto">
            <a:xfrm flipV="1">
              <a:off x="4136" y="1994"/>
              <a:ext cx="329" cy="172"/>
            </a:xfrm>
            <a:prstGeom prst="line">
              <a:avLst/>
            </a:prstGeom>
            <a:noFill/>
            <a:ln w="38100">
              <a:solidFill>
                <a:srgbClr val="CC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 name="Line 19"/>
            <p:cNvSpPr>
              <a:spLocks noChangeShapeType="1"/>
            </p:cNvSpPr>
            <p:nvPr/>
          </p:nvSpPr>
          <p:spPr bwMode="auto">
            <a:xfrm flipH="1" flipV="1">
              <a:off x="4465" y="1600"/>
              <a:ext cx="0" cy="407"/>
            </a:xfrm>
            <a:prstGeom prst="line">
              <a:avLst/>
            </a:prstGeom>
            <a:noFill/>
            <a:ln w="38100">
              <a:solidFill>
                <a:srgbClr val="CC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 name="Line 20"/>
            <p:cNvSpPr>
              <a:spLocks noChangeShapeType="1"/>
            </p:cNvSpPr>
            <p:nvPr/>
          </p:nvSpPr>
          <p:spPr bwMode="auto">
            <a:xfrm>
              <a:off x="2853" y="3457"/>
              <a:ext cx="22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 name="Line 21"/>
            <p:cNvSpPr>
              <a:spLocks noChangeShapeType="1"/>
            </p:cNvSpPr>
            <p:nvPr/>
          </p:nvSpPr>
          <p:spPr bwMode="auto">
            <a:xfrm flipV="1">
              <a:off x="2853" y="1749"/>
              <a:ext cx="0" cy="17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 name="Text Box 22"/>
            <p:cNvSpPr txBox="1">
              <a:spLocks noChangeArrowheads="1"/>
            </p:cNvSpPr>
            <p:nvPr/>
          </p:nvSpPr>
          <p:spPr bwMode="auto">
            <a:xfrm>
              <a:off x="3763" y="3444"/>
              <a:ext cx="118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a:latin typeface="Arial" panose="020B0604020202020204" pitchFamily="34" charset="0"/>
                </a:rPr>
                <a:t>Neutron Number</a:t>
              </a:r>
            </a:p>
          </p:txBody>
        </p:sp>
        <p:sp>
          <p:nvSpPr>
            <p:cNvPr id="223" name="Text Box 23"/>
            <p:cNvSpPr txBox="1">
              <a:spLocks noChangeArrowheads="1"/>
            </p:cNvSpPr>
            <p:nvPr/>
          </p:nvSpPr>
          <p:spPr bwMode="auto">
            <a:xfrm rot="-10800000">
              <a:off x="2640" y="1983"/>
              <a:ext cx="289" cy="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en-US" altLang="zh-CN">
                  <a:latin typeface="Arial" panose="020B0604020202020204" pitchFamily="34" charset="0"/>
                </a:rPr>
                <a:t>Proton Number</a:t>
              </a:r>
            </a:p>
          </p:txBody>
        </p:sp>
      </p:grpSp>
      <p:sp>
        <p:nvSpPr>
          <p:cNvPr id="226" name="Text Box 14"/>
          <p:cNvSpPr txBox="1">
            <a:spLocks noChangeArrowheads="1"/>
          </p:cNvSpPr>
          <p:nvPr/>
        </p:nvSpPr>
        <p:spPr bwMode="auto">
          <a:xfrm>
            <a:off x="3606014" y="3227626"/>
            <a:ext cx="18902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dirty="0" smtClean="0">
                <a:solidFill>
                  <a:srgbClr val="00FF00"/>
                </a:solidFill>
                <a:latin typeface="Arial" panose="020B0604020202020204" pitchFamily="34" charset="0"/>
              </a:rPr>
              <a:t>HOT CNO cycle</a:t>
            </a:r>
            <a:endParaRPr lang="en-US" altLang="zh-CN" b="1" dirty="0">
              <a:solidFill>
                <a:srgbClr val="00FF00"/>
              </a:solidFill>
              <a:latin typeface="Arial" panose="020B0604020202020204" pitchFamily="34" charset="0"/>
            </a:endParaRPr>
          </a:p>
        </p:txBody>
      </p:sp>
      <p:graphicFrame>
        <p:nvGraphicFramePr>
          <p:cNvPr id="227" name="Object 6"/>
          <p:cNvGraphicFramePr>
            <a:graphicFrameLocks noChangeAspect="1"/>
          </p:cNvGraphicFramePr>
          <p:nvPr>
            <p:extLst>
              <p:ext uri="{D42A27DB-BD31-4B8C-83A1-F6EECF244321}">
                <p14:modId xmlns:p14="http://schemas.microsoft.com/office/powerpoint/2010/main" val="3890974224"/>
              </p:ext>
            </p:extLst>
          </p:nvPr>
        </p:nvGraphicFramePr>
        <p:xfrm>
          <a:off x="864644" y="5001610"/>
          <a:ext cx="3941531" cy="551814"/>
        </p:xfrm>
        <a:graphic>
          <a:graphicData uri="http://schemas.openxmlformats.org/presentationml/2006/ole">
            <mc:AlternateContent xmlns:mc="http://schemas.openxmlformats.org/markup-compatibility/2006">
              <mc:Choice xmlns:v="urn:schemas-microsoft-com:vml" Requires="v">
                <p:oleObj spid="_x0000_s2449" name="Equation" r:id="rId4" imgW="1714320" imgH="228600" progId="Equation.3">
                  <p:embed/>
                </p:oleObj>
              </mc:Choice>
              <mc:Fallback>
                <p:oleObj name="Equation" r:id="rId4" imgW="171432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644" y="5001610"/>
                        <a:ext cx="3941531" cy="551814"/>
                      </a:xfrm>
                      <a:prstGeom prst="rect">
                        <a:avLst/>
                      </a:prstGeom>
                      <a:solidFill>
                        <a:schemeClr val="bg1"/>
                      </a:solidFill>
                      <a:ln>
                        <a:noFill/>
                      </a:ln>
                      <a:effectLst/>
                    </p:spPr>
                  </p:pic>
                </p:oleObj>
              </mc:Fallback>
            </mc:AlternateContent>
          </a:graphicData>
        </a:graphic>
      </p:graphicFrame>
      <p:graphicFrame>
        <p:nvGraphicFramePr>
          <p:cNvPr id="228" name="Object 2"/>
          <p:cNvGraphicFramePr>
            <a:graphicFrameLocks noChangeAspect="1"/>
          </p:cNvGraphicFramePr>
          <p:nvPr>
            <p:extLst>
              <p:ext uri="{D42A27DB-BD31-4B8C-83A1-F6EECF244321}">
                <p14:modId xmlns:p14="http://schemas.microsoft.com/office/powerpoint/2010/main" val="405931538"/>
              </p:ext>
            </p:extLst>
          </p:nvPr>
        </p:nvGraphicFramePr>
        <p:xfrm>
          <a:off x="5505450" y="4884738"/>
          <a:ext cx="4359275" cy="1104900"/>
        </p:xfrm>
        <a:graphic>
          <a:graphicData uri="http://schemas.openxmlformats.org/presentationml/2006/ole">
            <mc:AlternateContent xmlns:mc="http://schemas.openxmlformats.org/markup-compatibility/2006">
              <mc:Choice xmlns:v="urn:schemas-microsoft-com:vml" Requires="v">
                <p:oleObj spid="_x0000_s2450" name="Equation" r:id="rId6" imgW="1854000" imgH="469800" progId="Equation.3">
                  <p:embed/>
                </p:oleObj>
              </mc:Choice>
              <mc:Fallback>
                <p:oleObj name="Equation" r:id="rId6" imgW="1854000" imgH="469800" progId="Equation.3">
                  <p:embed/>
                  <p:pic>
                    <p:nvPicPr>
                      <p:cNvPr id="0" name=""/>
                      <p:cNvPicPr>
                        <a:picLocks noChangeAspect="1" noChangeArrowheads="1"/>
                      </p:cNvPicPr>
                      <p:nvPr/>
                    </p:nvPicPr>
                    <p:blipFill>
                      <a:blip r:embed="rId7"/>
                      <a:srcRect/>
                      <a:stretch>
                        <a:fillRect/>
                      </a:stretch>
                    </p:blipFill>
                    <p:spPr bwMode="auto">
                      <a:xfrm>
                        <a:off x="5505450" y="4884738"/>
                        <a:ext cx="4359275" cy="110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 name="Footer Placeholder 224"/>
          <p:cNvSpPr>
            <a:spLocks noGrp="1"/>
          </p:cNvSpPr>
          <p:nvPr>
            <p:ph type="ftr" sz="quarter" idx="11"/>
          </p:nvPr>
        </p:nvSpPr>
        <p:spPr/>
        <p:txBody>
          <a:bodyPr/>
          <a:lstStyle/>
          <a:p>
            <a:r>
              <a:rPr lang="en-US" dirty="0" smtClean="0"/>
              <a:t>David Perez Loureiro</a:t>
            </a:r>
            <a:endParaRPr lang="en-US" dirty="0"/>
          </a:p>
        </p:txBody>
      </p:sp>
      <p:sp>
        <p:nvSpPr>
          <p:cNvPr id="229" name="Slide Number Placeholder 228"/>
          <p:cNvSpPr>
            <a:spLocks noGrp="1"/>
          </p:cNvSpPr>
          <p:nvPr>
            <p:ph type="sldNum" sz="quarter" idx="12"/>
          </p:nvPr>
        </p:nvSpPr>
        <p:spPr/>
        <p:txBody>
          <a:bodyPr/>
          <a:lstStyle/>
          <a:p>
            <a:fld id="{545F7DD1-236F-4152-9DB8-B205D1383C26}" type="slidenum">
              <a:rPr lang="en-US" smtClean="0"/>
              <a:t>4</a:t>
            </a:fld>
            <a:r>
              <a:rPr lang="en-US" dirty="0" smtClean="0"/>
              <a:t>/16</a:t>
            </a:r>
            <a:endParaRPr lang="en-US" dirty="0"/>
          </a:p>
        </p:txBody>
      </p:sp>
      <p:sp>
        <p:nvSpPr>
          <p:cNvPr id="230" name="Date Placeholder 229"/>
          <p:cNvSpPr>
            <a:spLocks noGrp="1"/>
          </p:cNvSpPr>
          <p:nvPr>
            <p:ph type="dt" sz="half" idx="10"/>
          </p:nvPr>
        </p:nvSpPr>
        <p:spPr/>
        <p:txBody>
          <a:bodyPr/>
          <a:lstStyle/>
          <a:p>
            <a:r>
              <a:rPr lang="en-US" smtClean="0"/>
              <a:t>04/25/2014</a:t>
            </a:r>
            <a:endParaRPr lang="en-US" dirty="0"/>
          </a:p>
        </p:txBody>
      </p:sp>
    </p:spTree>
    <p:extLst>
      <p:ext uri="{BB962C8B-B14F-4D97-AF65-F5344CB8AC3E}">
        <p14:creationId xmlns:p14="http://schemas.microsoft.com/office/powerpoint/2010/main" val="628673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measurements</a:t>
            </a:r>
            <a:endParaRPr lang="en-US" dirty="0"/>
          </a:p>
        </p:txBody>
      </p:sp>
      <p:sp>
        <p:nvSpPr>
          <p:cNvPr id="4" name="Content Placeholder 3"/>
          <p:cNvSpPr>
            <a:spLocks noGrp="1"/>
          </p:cNvSpPr>
          <p:nvPr>
            <p:ph sz="half" idx="2"/>
          </p:nvPr>
        </p:nvSpPr>
        <p:spPr>
          <a:xfrm>
            <a:off x="6172199" y="1825625"/>
            <a:ext cx="5642403" cy="4351338"/>
          </a:xfrm>
        </p:spPr>
        <p:txBody>
          <a:bodyPr/>
          <a:lstStyle/>
          <a:p>
            <a:r>
              <a:rPr lang="en-US" dirty="0">
                <a:latin typeface="Symbol" panose="05050102010706020507" pitchFamily="18" charset="2"/>
              </a:rPr>
              <a:t>b</a:t>
            </a:r>
            <a:r>
              <a:rPr lang="en-US" dirty="0" smtClean="0"/>
              <a:t>-delayed particle and </a:t>
            </a:r>
            <a:r>
              <a:rPr lang="en-US" dirty="0" smtClean="0">
                <a:latin typeface="Symbol" panose="05050102010706020507" pitchFamily="18" charset="2"/>
              </a:rPr>
              <a:t>g</a:t>
            </a:r>
            <a:r>
              <a:rPr lang="en-US" dirty="0" smtClean="0"/>
              <a:t> emission</a:t>
            </a:r>
          </a:p>
          <a:p>
            <a:r>
              <a:rPr lang="en-US" dirty="0" smtClean="0"/>
              <a:t>Excited stated of the nucleus of interest populated in beta-decay of precursor</a:t>
            </a:r>
          </a:p>
          <a:p>
            <a:r>
              <a:rPr lang="en-US" dirty="0" smtClean="0"/>
              <a:t>Need to measure </a:t>
            </a:r>
            <a:r>
              <a:rPr lang="en-US" dirty="0" err="1" smtClean="0"/>
              <a:t>E</a:t>
            </a:r>
            <a:r>
              <a:rPr lang="en-US" baseline="-25000" dirty="0" err="1" smtClean="0"/>
              <a:t>r</a:t>
            </a:r>
            <a:r>
              <a:rPr lang="en-US" dirty="0" err="1" smtClean="0"/>
              <a:t>,</a:t>
            </a:r>
            <a:r>
              <a:rPr lang="en-US" dirty="0" err="1" smtClean="0">
                <a:latin typeface="Symbol" panose="05050102010706020507" pitchFamily="18" charset="2"/>
              </a:rPr>
              <a:t>G</a:t>
            </a:r>
            <a:r>
              <a:rPr lang="en-US" baseline="-25000" dirty="0" err="1" smtClean="0">
                <a:latin typeface="Symbol" panose="05050102010706020507" pitchFamily="18" charset="2"/>
              </a:rPr>
              <a:t>g</a:t>
            </a:r>
            <a:r>
              <a:rPr lang="en-US" dirty="0" err="1" smtClean="0"/>
              <a:t>,</a:t>
            </a:r>
            <a:r>
              <a:rPr lang="en-US" dirty="0" err="1" smtClean="0">
                <a:latin typeface="Symbol" panose="05050102010706020507" pitchFamily="18" charset="2"/>
              </a:rPr>
              <a:t>G</a:t>
            </a:r>
            <a:r>
              <a:rPr lang="en-US" baseline="-25000" dirty="0" err="1" smtClean="0"/>
              <a:t>p</a:t>
            </a:r>
            <a:r>
              <a:rPr lang="en-US" dirty="0" smtClean="0">
                <a:latin typeface="Symbol" panose="05050102010706020507" pitchFamily="18" charset="2"/>
              </a:rPr>
              <a:t> </a:t>
            </a:r>
            <a:r>
              <a:rPr lang="en-US" dirty="0" smtClean="0"/>
              <a:t>and J</a:t>
            </a:r>
            <a:r>
              <a:rPr lang="en-US" baseline="-25000" dirty="0" smtClean="0"/>
              <a:t>r</a:t>
            </a:r>
          </a:p>
        </p:txBody>
      </p:sp>
      <p:sp>
        <p:nvSpPr>
          <p:cNvPr id="5" name="Footer Placeholder 4"/>
          <p:cNvSpPr>
            <a:spLocks noGrp="1"/>
          </p:cNvSpPr>
          <p:nvPr>
            <p:ph type="ftr" sz="quarter" idx="11"/>
          </p:nvPr>
        </p:nvSpPr>
        <p:spPr/>
        <p:txBody>
          <a:bodyPr/>
          <a:lstStyle/>
          <a:p>
            <a:r>
              <a:rPr lang="en-US" dirty="0" smtClean="0"/>
              <a:t>David Perez Loureiro</a:t>
            </a:r>
            <a:endParaRPr lang="en-US" dirty="0"/>
          </a:p>
        </p:txBody>
      </p:sp>
      <p:sp>
        <p:nvSpPr>
          <p:cNvPr id="6" name="Slide Number Placeholder 5"/>
          <p:cNvSpPr>
            <a:spLocks noGrp="1"/>
          </p:cNvSpPr>
          <p:nvPr>
            <p:ph type="sldNum" sz="quarter" idx="12"/>
          </p:nvPr>
        </p:nvSpPr>
        <p:spPr/>
        <p:txBody>
          <a:bodyPr/>
          <a:lstStyle/>
          <a:p>
            <a:fld id="{545F7DD1-236F-4152-9DB8-B205D1383C26}" type="slidenum">
              <a:rPr lang="en-US" smtClean="0"/>
              <a:t>5</a:t>
            </a:fld>
            <a:r>
              <a:rPr lang="en-US" dirty="0" smtClean="0"/>
              <a:t>/16</a:t>
            </a:r>
            <a:endParaRPr lang="en-US" dirty="0"/>
          </a:p>
        </p:txBody>
      </p:sp>
      <p:sp>
        <p:nvSpPr>
          <p:cNvPr id="7" name="Date Placeholder 6"/>
          <p:cNvSpPr>
            <a:spLocks noGrp="1"/>
          </p:cNvSpPr>
          <p:nvPr>
            <p:ph type="dt" sz="half" idx="10"/>
          </p:nvPr>
        </p:nvSpPr>
        <p:spPr/>
        <p:txBody>
          <a:bodyPr/>
          <a:lstStyle/>
          <a:p>
            <a:r>
              <a:rPr lang="en-US" smtClean="0"/>
              <a:t>04/25/2014</a:t>
            </a:r>
            <a:endParaRPr lang="en-US" dirty="0"/>
          </a:p>
        </p:txBody>
      </p:sp>
      <p:cxnSp>
        <p:nvCxnSpPr>
          <p:cNvPr id="9" name="Straight Connector 8"/>
          <p:cNvCxnSpPr/>
          <p:nvPr/>
        </p:nvCxnSpPr>
        <p:spPr>
          <a:xfrm>
            <a:off x="4783873" y="1973767"/>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939740" y="2776453"/>
            <a:ext cx="1479860" cy="42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155545" y="3886287"/>
            <a:ext cx="1280532" cy="74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415883" y="1962616"/>
            <a:ext cx="367990" cy="810322"/>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196790" y="2774085"/>
            <a:ext cx="6620" cy="11196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271739" y="2010940"/>
            <a:ext cx="412595" cy="523220"/>
          </a:xfrm>
          <a:prstGeom prst="rect">
            <a:avLst/>
          </a:prstGeom>
          <a:noFill/>
        </p:spPr>
        <p:txBody>
          <a:bodyPr wrap="square" rtlCol="0">
            <a:spAutoFit/>
          </a:bodyPr>
          <a:lstStyle/>
          <a:p>
            <a:r>
              <a:rPr lang="en-US" sz="2800" dirty="0">
                <a:latin typeface="Helvetica" panose="020B0604020202020204" pitchFamily="34" charset="0"/>
                <a:cs typeface="Helvetica" panose="020B0604020202020204" pitchFamily="34" charset="0"/>
              </a:rPr>
              <a:t>X</a:t>
            </a:r>
          </a:p>
        </p:txBody>
      </p:sp>
      <p:sp>
        <p:nvSpPr>
          <p:cNvPr id="21" name="TextBox 20"/>
          <p:cNvSpPr txBox="1"/>
          <p:nvPr/>
        </p:nvSpPr>
        <p:spPr>
          <a:xfrm>
            <a:off x="4571210" y="2153157"/>
            <a:ext cx="381836" cy="523220"/>
          </a:xfrm>
          <a:prstGeom prst="rect">
            <a:avLst/>
          </a:prstGeom>
          <a:noFill/>
        </p:spPr>
        <p:txBody>
          <a:bodyPr wrap="none" rtlCol="0">
            <a:spAutoFit/>
          </a:bodyPr>
          <a:lstStyle/>
          <a:p>
            <a:r>
              <a:rPr lang="en-US" sz="2800" dirty="0">
                <a:latin typeface="Symbol" panose="05050102010706020507" pitchFamily="18" charset="2"/>
              </a:rPr>
              <a:t>b</a:t>
            </a:r>
            <a:endParaRPr lang="en-US" sz="2800" dirty="0"/>
          </a:p>
        </p:txBody>
      </p:sp>
      <p:cxnSp>
        <p:nvCxnSpPr>
          <p:cNvPr id="22" name="Straight Connector 21"/>
          <p:cNvCxnSpPr/>
          <p:nvPr/>
        </p:nvCxnSpPr>
        <p:spPr>
          <a:xfrm flipV="1">
            <a:off x="2928589" y="4516043"/>
            <a:ext cx="1479860" cy="42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362558" y="2772938"/>
            <a:ext cx="12544" cy="17431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8385" y="3351028"/>
            <a:ext cx="332142" cy="523220"/>
          </a:xfrm>
          <a:prstGeom prst="rect">
            <a:avLst/>
          </a:prstGeom>
          <a:noFill/>
        </p:spPr>
        <p:txBody>
          <a:bodyPr wrap="none" rtlCol="0">
            <a:spAutoFit/>
          </a:bodyPr>
          <a:lstStyle/>
          <a:p>
            <a:r>
              <a:rPr lang="en-US" sz="2800" dirty="0" smtClean="0">
                <a:latin typeface="Symbol" panose="05050102010706020507" pitchFamily="18" charset="2"/>
              </a:rPr>
              <a:t>g</a:t>
            </a:r>
            <a:endParaRPr lang="en-US" sz="2800" dirty="0"/>
          </a:p>
        </p:txBody>
      </p:sp>
      <p:sp>
        <p:nvSpPr>
          <p:cNvPr id="26" name="TextBox 25"/>
          <p:cNvSpPr txBox="1"/>
          <p:nvPr/>
        </p:nvSpPr>
        <p:spPr>
          <a:xfrm>
            <a:off x="3375102" y="4516043"/>
            <a:ext cx="412595" cy="523220"/>
          </a:xfrm>
          <a:prstGeom prst="rect">
            <a:avLst/>
          </a:prstGeom>
          <a:noFill/>
        </p:spPr>
        <p:txBody>
          <a:bodyPr wrap="square" rtlCol="0">
            <a:spAutoFit/>
          </a:bodyPr>
          <a:lstStyle/>
          <a:p>
            <a:r>
              <a:rPr lang="en-US" sz="2800" dirty="0" smtClean="0">
                <a:latin typeface="Helvetica" panose="020B0604020202020204" pitchFamily="34" charset="0"/>
                <a:cs typeface="Helvetica" panose="020B0604020202020204" pitchFamily="34" charset="0"/>
              </a:rPr>
              <a:t>Y</a:t>
            </a:r>
            <a:endParaRPr lang="en-US" sz="2800" dirty="0">
              <a:latin typeface="Helvetica" panose="020B0604020202020204" pitchFamily="34" charset="0"/>
              <a:cs typeface="Helvetica" panose="020B0604020202020204" pitchFamily="34" charset="0"/>
            </a:endParaRPr>
          </a:p>
        </p:txBody>
      </p:sp>
      <p:sp>
        <p:nvSpPr>
          <p:cNvPr id="27" name="TextBox 26"/>
          <p:cNvSpPr txBox="1"/>
          <p:nvPr/>
        </p:nvSpPr>
        <p:spPr>
          <a:xfrm>
            <a:off x="1404362" y="4038089"/>
            <a:ext cx="825877" cy="523220"/>
          </a:xfrm>
          <a:prstGeom prst="rect">
            <a:avLst/>
          </a:prstGeom>
          <a:noFill/>
        </p:spPr>
        <p:txBody>
          <a:bodyPr wrap="square" rtlCol="0">
            <a:spAutoFit/>
          </a:bodyPr>
          <a:lstStyle/>
          <a:p>
            <a:r>
              <a:rPr lang="en-US" sz="2800" dirty="0" err="1" smtClean="0">
                <a:latin typeface="Helvetica" panose="020B0604020202020204" pitchFamily="34" charset="0"/>
                <a:cs typeface="Helvetica" panose="020B0604020202020204" pitchFamily="34" charset="0"/>
              </a:rPr>
              <a:t>Z+p</a:t>
            </a:r>
            <a:endParaRPr lang="en-US" sz="2800" dirty="0">
              <a:latin typeface="Symbol" panose="05050102010706020507" pitchFamily="18" charset="2"/>
              <a:cs typeface="Helvetica" panose="020B0604020202020204" pitchFamily="34" charset="0"/>
            </a:endParaRPr>
          </a:p>
        </p:txBody>
      </p:sp>
      <p:cxnSp>
        <p:nvCxnSpPr>
          <p:cNvPr id="30" name="Straight Connector 29"/>
          <p:cNvCxnSpPr/>
          <p:nvPr/>
        </p:nvCxnSpPr>
        <p:spPr>
          <a:xfrm flipV="1">
            <a:off x="1170191" y="2780493"/>
            <a:ext cx="1769549" cy="55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145274" y="3082980"/>
            <a:ext cx="760089" cy="523220"/>
          </a:xfrm>
          <a:prstGeom prst="rect">
            <a:avLst/>
          </a:prstGeom>
          <a:noFill/>
        </p:spPr>
        <p:txBody>
          <a:bodyPr wrap="square" rtlCol="0">
            <a:spAutoFit/>
          </a:bodyPr>
          <a:lstStyle/>
          <a:p>
            <a:r>
              <a:rPr lang="en-US" sz="2800" dirty="0" smtClean="0">
                <a:latin typeface="Helvetica" panose="020B0604020202020204" pitchFamily="34" charset="0"/>
                <a:cs typeface="Helvetica" panose="020B0604020202020204" pitchFamily="34" charset="0"/>
              </a:rPr>
              <a:t>p</a:t>
            </a:r>
            <a:endParaRPr lang="en-US" sz="2800" dirty="0">
              <a:latin typeface="Symbol" panose="05050102010706020507" pitchFamily="18" charset="2"/>
              <a:cs typeface="Helvetica" panose="020B0604020202020204" pitchFamily="34" charset="0"/>
            </a:endParaRPr>
          </a:p>
        </p:txBody>
      </p:sp>
      <p:cxnSp>
        <p:nvCxnSpPr>
          <p:cNvPr id="38" name="Straight Arrow Connector 37"/>
          <p:cNvCxnSpPr/>
          <p:nvPr/>
        </p:nvCxnSpPr>
        <p:spPr>
          <a:xfrm flipV="1">
            <a:off x="825433" y="1566304"/>
            <a:ext cx="1" cy="144147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91944" y="3026136"/>
            <a:ext cx="412595" cy="523220"/>
          </a:xfrm>
          <a:prstGeom prst="rect">
            <a:avLst/>
          </a:prstGeom>
          <a:noFill/>
        </p:spPr>
        <p:txBody>
          <a:bodyPr wrap="square" rtlCol="0">
            <a:spAutoFit/>
          </a:bodyPr>
          <a:lstStyle/>
          <a:p>
            <a:r>
              <a:rPr lang="en-US" sz="2800" dirty="0" smtClean="0">
                <a:latin typeface="Helvetica" panose="020B0604020202020204" pitchFamily="34" charset="0"/>
                <a:cs typeface="Helvetica" panose="020B0604020202020204" pitchFamily="34" charset="0"/>
              </a:rPr>
              <a:t>E</a:t>
            </a:r>
            <a:endParaRPr lang="en-US" sz="2800" dirty="0">
              <a:latin typeface="Helvetica" panose="020B0604020202020204" pitchFamily="34" charset="0"/>
              <a:cs typeface="Helvetica" panose="020B0604020202020204" pitchFamily="34" charset="0"/>
            </a:endParaRPr>
          </a:p>
        </p:txBody>
      </p:sp>
      <p:graphicFrame>
        <p:nvGraphicFramePr>
          <p:cNvPr id="45" name="Object 2"/>
          <p:cNvGraphicFramePr>
            <a:graphicFrameLocks noChangeAspect="1"/>
          </p:cNvGraphicFramePr>
          <p:nvPr>
            <p:extLst>
              <p:ext uri="{D42A27DB-BD31-4B8C-83A1-F6EECF244321}">
                <p14:modId xmlns:p14="http://schemas.microsoft.com/office/powerpoint/2010/main" val="2425245248"/>
              </p:ext>
            </p:extLst>
          </p:nvPr>
        </p:nvGraphicFramePr>
        <p:xfrm>
          <a:off x="5875299" y="4850198"/>
          <a:ext cx="4106901" cy="1040933"/>
        </p:xfrm>
        <a:graphic>
          <a:graphicData uri="http://schemas.openxmlformats.org/presentationml/2006/ole">
            <mc:AlternateContent xmlns:mc="http://schemas.openxmlformats.org/markup-compatibility/2006">
              <mc:Choice xmlns:v="urn:schemas-microsoft-com:vml" Requires="v">
                <p:oleObj spid="_x0000_s9399" name="Equation" r:id="rId3" imgW="1854000" imgH="469800" progId="Equation.3">
                  <p:embed/>
                </p:oleObj>
              </mc:Choice>
              <mc:Fallback>
                <p:oleObj name="Equation" r:id="rId3" imgW="1854000" imgH="469800" progId="Equation.3">
                  <p:embed/>
                  <p:pic>
                    <p:nvPicPr>
                      <p:cNvPr id="0" name=""/>
                      <p:cNvPicPr>
                        <a:picLocks noChangeAspect="1" noChangeArrowheads="1"/>
                      </p:cNvPicPr>
                      <p:nvPr/>
                    </p:nvPicPr>
                    <p:blipFill>
                      <a:blip r:embed="rId4"/>
                      <a:srcRect/>
                      <a:stretch>
                        <a:fillRect/>
                      </a:stretch>
                    </p:blipFill>
                    <p:spPr bwMode="auto">
                      <a:xfrm>
                        <a:off x="5875299" y="4850198"/>
                        <a:ext cx="4106901" cy="1040933"/>
                      </a:xfrm>
                      <a:prstGeom prst="rect">
                        <a:avLst/>
                      </a:prstGeom>
                      <a:noFill/>
                      <a:extLst/>
                    </p:spPr>
                  </p:pic>
                </p:oleObj>
              </mc:Fallback>
            </mc:AlternateContent>
          </a:graphicData>
        </a:graphic>
      </p:graphicFrame>
    </p:spTree>
    <p:extLst>
      <p:ext uri="{BB962C8B-B14F-4D97-AF65-F5344CB8AC3E}">
        <p14:creationId xmlns:p14="http://schemas.microsoft.com/office/powerpoint/2010/main" val="2085079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Detector requirements</a:t>
            </a:r>
            <a:endParaRPr lang="en-US" dirty="0"/>
          </a:p>
        </p:txBody>
      </p:sp>
      <p:sp>
        <p:nvSpPr>
          <p:cNvPr id="3" name="Content Placeholder 2"/>
          <p:cNvSpPr>
            <a:spLocks noGrp="1"/>
          </p:cNvSpPr>
          <p:nvPr>
            <p:ph idx="1"/>
          </p:nvPr>
        </p:nvSpPr>
        <p:spPr>
          <a:xfrm>
            <a:off x="838200" y="1557996"/>
            <a:ext cx="7447156" cy="4351338"/>
          </a:xfrm>
        </p:spPr>
        <p:txBody>
          <a:bodyPr>
            <a:normAutofit/>
          </a:bodyPr>
          <a:lstStyle/>
          <a:p>
            <a:r>
              <a:rPr lang="en-US" sz="2000" dirty="0" smtClean="0">
                <a:latin typeface="Helvetica" panose="020B0604020202020204" pitchFamily="34" charset="0"/>
                <a:cs typeface="Helvetica" panose="020B0604020202020204" pitchFamily="34" charset="0"/>
              </a:rPr>
              <a:t>Ability to </a:t>
            </a:r>
            <a:r>
              <a:rPr lang="en-US" sz="2000" dirty="0">
                <a:latin typeface="Helvetica" panose="020B0604020202020204" pitchFamily="34" charset="0"/>
                <a:cs typeface="Helvetica" panose="020B0604020202020204" pitchFamily="34" charset="0"/>
              </a:rPr>
              <a:t>detect </a:t>
            </a:r>
            <a:r>
              <a:rPr lang="en-US" sz="2000" dirty="0">
                <a:latin typeface="Symbol" panose="05050102010706020507" pitchFamily="18" charset="2"/>
                <a:cs typeface="Helvetica" panose="020B0604020202020204" pitchFamily="34" charset="0"/>
              </a:rPr>
              <a:t>b</a:t>
            </a:r>
            <a:r>
              <a:rPr lang="en-US" sz="2000" dirty="0">
                <a:latin typeface="Helvetica" panose="020B0604020202020204" pitchFamily="34" charset="0"/>
                <a:cs typeface="Helvetica" panose="020B0604020202020204" pitchFamily="34" charset="0"/>
              </a:rPr>
              <a:t>-delayed </a:t>
            </a:r>
            <a:r>
              <a:rPr lang="en-US" sz="2000" i="1" dirty="0" err="1">
                <a:latin typeface="Helvetica" panose="020B0604020202020204" pitchFamily="34" charset="0"/>
                <a:cs typeface="Helvetica" panose="020B0604020202020204" pitchFamily="34" charset="0"/>
              </a:rPr>
              <a:t>p</a:t>
            </a:r>
            <a:r>
              <a:rPr lang="en-US" sz="2000" dirty="0" err="1">
                <a:latin typeface="Helvetica" panose="020B0604020202020204" pitchFamily="34" charset="0"/>
                <a:cs typeface="Helvetica" panose="020B0604020202020204" pitchFamily="34" charset="0"/>
              </a:rPr>
              <a:t>s</a:t>
            </a:r>
            <a:r>
              <a:rPr lang="en-US" sz="2000" dirty="0">
                <a:latin typeface="Helvetica" panose="020B0604020202020204" pitchFamily="34" charset="0"/>
                <a:cs typeface="Helvetica" panose="020B0604020202020204" pitchFamily="34" charset="0"/>
              </a:rPr>
              <a:t> and as </a:t>
            </a:r>
            <a:r>
              <a:rPr lang="en-US" sz="2000" dirty="0" err="1">
                <a:latin typeface="Symbol" panose="05050102010706020507" pitchFamily="18" charset="2"/>
                <a:cs typeface="Helvetica" panose="020B0604020202020204" pitchFamily="34" charset="0"/>
              </a:rPr>
              <a:t>a</a:t>
            </a:r>
            <a:r>
              <a:rPr lang="en-US" sz="2000" dirty="0" err="1">
                <a:latin typeface="Helvetica" panose="020B0604020202020204" pitchFamily="34" charset="0"/>
                <a:cs typeface="Helvetica" panose="020B0604020202020204" pitchFamily="34" charset="0"/>
              </a:rPr>
              <a:t>s</a:t>
            </a:r>
            <a:r>
              <a:rPr lang="en-US" sz="2000" dirty="0">
                <a:latin typeface="Helvetica" panose="020B0604020202020204" pitchFamily="34" charset="0"/>
                <a:cs typeface="Helvetica" panose="020B0604020202020204" pitchFamily="34" charset="0"/>
              </a:rPr>
              <a:t> low in energy as </a:t>
            </a:r>
            <a:r>
              <a:rPr lang="en-US" sz="2000" dirty="0" smtClean="0">
                <a:latin typeface="Helvetica" panose="020B0604020202020204" pitchFamily="34" charset="0"/>
                <a:cs typeface="Helvetica" panose="020B0604020202020204" pitchFamily="34" charset="0"/>
              </a:rPr>
              <a:t>possible with high efficiencies because  </a:t>
            </a:r>
            <a:r>
              <a:rPr lang="en-US" sz="2000" dirty="0" err="1">
                <a:latin typeface="Symbol" panose="05050102010706020507" pitchFamily="18" charset="2"/>
                <a:cs typeface="Helvetica" panose="020B0604020202020204" pitchFamily="34" charset="0"/>
              </a:rPr>
              <a:t>G</a:t>
            </a:r>
            <a:r>
              <a:rPr lang="en-US" sz="2000" baseline="-25000" dirty="0" err="1">
                <a:latin typeface="Helvetica" panose="020B0604020202020204" pitchFamily="34" charset="0"/>
                <a:cs typeface="Helvetica" panose="020B0604020202020204" pitchFamily="34" charset="0"/>
              </a:rPr>
              <a:t>particle</a:t>
            </a:r>
            <a:r>
              <a:rPr lang="en-US" sz="2000" dirty="0">
                <a:latin typeface="Helvetica" panose="020B0604020202020204" pitchFamily="34" charset="0"/>
                <a:cs typeface="Helvetica" panose="020B0604020202020204" pitchFamily="34" charset="0"/>
              </a:rPr>
              <a:t> &lt;&lt; </a:t>
            </a:r>
            <a:r>
              <a:rPr lang="en-US" sz="2000" dirty="0" err="1">
                <a:latin typeface="Symbol" panose="05050102010706020507" pitchFamily="18" charset="2"/>
                <a:cs typeface="Helvetica" panose="020B0604020202020204" pitchFamily="34" charset="0"/>
              </a:rPr>
              <a:t>G</a:t>
            </a:r>
            <a:r>
              <a:rPr lang="en-US" sz="2000" baseline="-25000" dirty="0" err="1">
                <a:latin typeface="Symbol" panose="05050102010706020507" pitchFamily="18" charset="2"/>
                <a:cs typeface="Helvetica" panose="020B0604020202020204" pitchFamily="34" charset="0"/>
              </a:rPr>
              <a:t>g</a:t>
            </a:r>
            <a:r>
              <a:rPr lang="en-US" sz="2000" baseline="-25000" dirty="0">
                <a:latin typeface="Helvetica" panose="020B0604020202020204" pitchFamily="34" charset="0"/>
                <a:cs typeface="Helvetica" panose="020B0604020202020204" pitchFamily="34" charset="0"/>
              </a:rPr>
              <a:t> </a:t>
            </a:r>
            <a:r>
              <a:rPr lang="en-US" sz="2000" dirty="0" smtClean="0">
                <a:latin typeface="Helvetica" panose="020B0604020202020204" pitchFamily="34" charset="0"/>
                <a:cs typeface="Helvetica" panose="020B0604020202020204" pitchFamily="34" charset="0"/>
              </a:rPr>
              <a:t>at low energies due to Coulomb and centrifugal barriers</a:t>
            </a:r>
          </a:p>
          <a:p>
            <a:r>
              <a:rPr lang="en-US" sz="2000" dirty="0">
                <a:latin typeface="Helvetica" panose="020B0604020202020204" pitchFamily="34" charset="0"/>
                <a:cs typeface="Helvetica" panose="020B0604020202020204" pitchFamily="34" charset="0"/>
              </a:rPr>
              <a:t>Beta energy deposition: can cause background and summing</a:t>
            </a:r>
            <a:endParaRPr lang="en-US" sz="2000" baseline="-25000" dirty="0">
              <a:latin typeface="Helvetica" panose="020B0604020202020204" pitchFamily="34" charset="0"/>
              <a:cs typeface="Helvetica" panose="020B0604020202020204" pitchFamily="34" charset="0"/>
            </a:endParaRPr>
          </a:p>
          <a:p>
            <a:r>
              <a:rPr lang="en-US" sz="2000" dirty="0">
                <a:latin typeface="Helvetica" panose="020B0604020202020204" pitchFamily="34" charset="0"/>
                <a:cs typeface="Helvetica" panose="020B0604020202020204" pitchFamily="34" charset="0"/>
              </a:rPr>
              <a:t>Need to distinguish </a:t>
            </a:r>
            <a:r>
              <a:rPr lang="en-US" sz="2000" dirty="0">
                <a:latin typeface="Symbol" panose="05050102010706020507" pitchFamily="18" charset="2"/>
                <a:cs typeface="Helvetica" panose="020B0604020202020204" pitchFamily="34" charset="0"/>
              </a:rPr>
              <a:t>b</a:t>
            </a:r>
            <a:r>
              <a:rPr lang="en-US" sz="2000" dirty="0">
                <a:latin typeface="Helvetica" panose="020B0604020202020204" pitchFamily="34" charset="0"/>
                <a:cs typeface="Helvetica" panose="020B0604020202020204" pitchFamily="34" charset="0"/>
              </a:rPr>
              <a:t>-</a:t>
            </a:r>
            <a:r>
              <a:rPr lang="en-US" sz="2000" i="1" dirty="0">
                <a:latin typeface="Helvetica" panose="020B0604020202020204" pitchFamily="34" charset="0"/>
                <a:cs typeface="Helvetica" panose="020B0604020202020204" pitchFamily="34" charset="0"/>
              </a:rPr>
              <a:t>p</a:t>
            </a:r>
            <a:r>
              <a:rPr lang="en-US" sz="2000" dirty="0">
                <a:latin typeface="Helvetica" panose="020B0604020202020204" pitchFamily="34" charset="0"/>
                <a:cs typeface="Helvetica" panose="020B0604020202020204" pitchFamily="34" charset="0"/>
              </a:rPr>
              <a:t> from </a:t>
            </a:r>
            <a:r>
              <a:rPr lang="en-US" sz="2000" dirty="0" smtClean="0">
                <a:latin typeface="Symbol" panose="05050102010706020507" pitchFamily="18" charset="2"/>
                <a:cs typeface="Helvetica" panose="020B0604020202020204" pitchFamily="34" charset="0"/>
              </a:rPr>
              <a:t>b</a:t>
            </a:r>
            <a:r>
              <a:rPr lang="en-US" sz="2000" dirty="0" smtClean="0">
                <a:latin typeface="Helvetica" panose="020B0604020202020204" pitchFamily="34" charset="0"/>
                <a:cs typeface="Helvetica" panose="020B0604020202020204" pitchFamily="34" charset="0"/>
              </a:rPr>
              <a:t>-</a:t>
            </a:r>
            <a:r>
              <a:rPr lang="en-US" sz="2000" i="1" dirty="0" smtClean="0">
                <a:latin typeface="Helvetica" panose="020B0604020202020204" pitchFamily="34" charset="0"/>
                <a:cs typeface="Helvetica" panose="020B0604020202020204" pitchFamily="34" charset="0"/>
              </a:rPr>
              <a:t>p</a:t>
            </a:r>
            <a:r>
              <a:rPr lang="en-US" sz="2000" dirty="0" smtClean="0">
                <a:latin typeface="Helvetica" panose="020B0604020202020204" pitchFamily="34" charset="0"/>
                <a:cs typeface="Helvetica" panose="020B0604020202020204" pitchFamily="34" charset="0"/>
              </a:rPr>
              <a:t>-</a:t>
            </a:r>
            <a:r>
              <a:rPr lang="en-US" sz="2000" dirty="0" smtClean="0">
                <a:latin typeface="Symbol" panose="05050102010706020507" pitchFamily="18" charset="2"/>
                <a:cs typeface="Helvetica" panose="020B0604020202020204" pitchFamily="34" charset="0"/>
              </a:rPr>
              <a:t>g</a:t>
            </a:r>
          </a:p>
          <a:p>
            <a:r>
              <a:rPr lang="en-US" sz="2000" dirty="0" smtClean="0">
                <a:latin typeface="Helvetica" panose="020B0604020202020204" pitchFamily="34" charset="0"/>
                <a:cs typeface="Helvetica" panose="020B0604020202020204" pitchFamily="34" charset="0"/>
              </a:rPr>
              <a:t>Multi-charged-particle emission</a:t>
            </a:r>
          </a:p>
          <a:p>
            <a:r>
              <a:rPr lang="en-US" sz="2000" dirty="0" smtClean="0">
                <a:latin typeface="Helvetica" panose="020B0604020202020204" pitchFamily="34" charset="0"/>
                <a:cs typeface="Helvetica" panose="020B0604020202020204" pitchFamily="34" charset="0"/>
              </a:rPr>
              <a:t>Want </a:t>
            </a:r>
            <a:r>
              <a:rPr lang="en-US" sz="2000" dirty="0">
                <a:latin typeface="Helvetica" panose="020B0604020202020204" pitchFamily="34" charset="0"/>
                <a:cs typeface="Helvetica" panose="020B0604020202020204" pitchFamily="34" charset="0"/>
              </a:rPr>
              <a:t>detector chamber to fit inside cylindrically-symmetric </a:t>
            </a:r>
            <a:r>
              <a:rPr lang="en-US" sz="2000" dirty="0" err="1">
                <a:latin typeface="Helvetica" panose="020B0604020202020204" pitchFamily="34" charset="0"/>
                <a:cs typeface="Helvetica" panose="020B0604020202020204" pitchFamily="34" charset="0"/>
              </a:rPr>
              <a:t>SeGA</a:t>
            </a:r>
            <a:r>
              <a:rPr lang="en-US" sz="2000" dirty="0">
                <a:latin typeface="Helvetica" panose="020B0604020202020204" pitchFamily="34" charset="0"/>
                <a:cs typeface="Helvetica" panose="020B0604020202020204" pitchFamily="34" charset="0"/>
              </a:rPr>
              <a:t> array, which </a:t>
            </a:r>
            <a:r>
              <a:rPr lang="en-US" sz="2000" dirty="0" smtClean="0">
                <a:latin typeface="Helvetica" panose="020B0604020202020204" pitchFamily="34" charset="0"/>
                <a:cs typeface="Helvetica" panose="020B0604020202020204" pitchFamily="34" charset="0"/>
              </a:rPr>
              <a:t>has an </a:t>
            </a:r>
            <a:r>
              <a:rPr lang="en-US" sz="2000" dirty="0">
                <a:latin typeface="Helvetica" panose="020B0604020202020204" pitchFamily="34" charset="0"/>
                <a:cs typeface="Helvetica" panose="020B0604020202020204" pitchFamily="34" charset="0"/>
              </a:rPr>
              <a:t>inner diameter of </a:t>
            </a:r>
            <a:r>
              <a:rPr lang="en-US" sz="2000" dirty="0" smtClean="0">
                <a:latin typeface="Helvetica" panose="020B0604020202020204" pitchFamily="34" charset="0"/>
                <a:cs typeface="Helvetica" panose="020B0604020202020204" pitchFamily="34" charset="0"/>
              </a:rPr>
              <a:t>18cm</a:t>
            </a:r>
            <a:endParaRPr lang="en-US" sz="2000" dirty="0">
              <a:latin typeface="Helvetica" panose="020B0604020202020204" pitchFamily="34" charset="0"/>
              <a:cs typeface="Helvetica" panose="020B0604020202020204" pitchFamily="34" charset="0"/>
            </a:endParaRPr>
          </a:p>
          <a:p>
            <a:r>
              <a:rPr lang="en-US" sz="2000" dirty="0">
                <a:latin typeface="Helvetica" panose="020B0604020202020204" pitchFamily="34" charset="0"/>
                <a:cs typeface="Helvetica" panose="020B0604020202020204" pitchFamily="34" charset="0"/>
              </a:rPr>
              <a:t>Want sensitivity to protons and alphas below 200 </a:t>
            </a:r>
            <a:r>
              <a:rPr lang="en-US" sz="2000" dirty="0" err="1">
                <a:latin typeface="Helvetica" panose="020B0604020202020204" pitchFamily="34" charset="0"/>
                <a:cs typeface="Helvetica" panose="020B0604020202020204" pitchFamily="34" charset="0"/>
              </a:rPr>
              <a:t>keV</a:t>
            </a:r>
            <a:r>
              <a:rPr lang="en-US" sz="2000" dirty="0">
                <a:latin typeface="Helvetica" panose="020B0604020202020204" pitchFamily="34" charset="0"/>
                <a:cs typeface="Helvetica" panose="020B0604020202020204" pitchFamily="34" charset="0"/>
              </a:rPr>
              <a:t> (ideally beta background stops at 150 </a:t>
            </a:r>
            <a:r>
              <a:rPr lang="en-US" sz="2000" dirty="0" err="1">
                <a:latin typeface="Helvetica" panose="020B0604020202020204" pitchFamily="34" charset="0"/>
                <a:cs typeface="Helvetica" panose="020B0604020202020204" pitchFamily="34" charset="0"/>
              </a:rPr>
              <a:t>keV</a:t>
            </a:r>
            <a:r>
              <a:rPr lang="en-US" sz="2000" dirty="0">
                <a:latin typeface="Helvetica" panose="020B0604020202020204" pitchFamily="34" charset="0"/>
                <a:cs typeface="Helvetica" panose="020B0604020202020204" pitchFamily="34" charset="0"/>
              </a:rPr>
              <a:t>)</a:t>
            </a:r>
          </a:p>
          <a:p>
            <a:endParaRPr lang="en-US" sz="2000" dirty="0"/>
          </a:p>
          <a:p>
            <a:endParaRPr lang="en-US" dirty="0"/>
          </a:p>
        </p:txBody>
      </p:sp>
      <p:pic>
        <p:nvPicPr>
          <p:cNvPr id="7" name="Picture 2" descr="C:\Users\WREDE\Desktop\Wrede_SeGA_durinng_exp10034.JPG"/>
          <p:cNvPicPr>
            <a:picLocks noChangeAspect="1" noChangeArrowheads="1"/>
          </p:cNvPicPr>
          <p:nvPr/>
        </p:nvPicPr>
        <p:blipFill>
          <a:blip r:embed="rId2" cstate="print"/>
          <a:srcRect/>
          <a:stretch>
            <a:fillRect/>
          </a:stretch>
        </p:blipFill>
        <p:spPr bwMode="auto">
          <a:xfrm>
            <a:off x="8285356" y="1143039"/>
            <a:ext cx="3749288" cy="2811966"/>
          </a:xfrm>
          <a:prstGeom prst="rect">
            <a:avLst/>
          </a:prstGeom>
          <a:noFill/>
        </p:spPr>
      </p:pic>
      <p:sp>
        <p:nvSpPr>
          <p:cNvPr id="8" name="Rectangle 7"/>
          <p:cNvSpPr/>
          <p:nvPr/>
        </p:nvSpPr>
        <p:spPr>
          <a:xfrm>
            <a:off x="9697844" y="3955005"/>
            <a:ext cx="869149" cy="400110"/>
          </a:xfrm>
          <a:prstGeom prst="rect">
            <a:avLst/>
          </a:prstGeom>
        </p:spPr>
        <p:txBody>
          <a:bodyPr wrap="none">
            <a:spAutoFit/>
          </a:bodyPr>
          <a:lstStyle/>
          <a:p>
            <a:r>
              <a:rPr lang="en-US" sz="2000" dirty="0" err="1" smtClean="0">
                <a:solidFill>
                  <a:srgbClr val="18453B"/>
                </a:solidFill>
                <a:latin typeface="Helvetica" panose="020B0604020202020204" pitchFamily="34" charset="0"/>
                <a:cs typeface="Helvetica" panose="020B0604020202020204" pitchFamily="34" charset="0"/>
              </a:rPr>
              <a:t>SeGA</a:t>
            </a:r>
            <a:endParaRPr lang="en-US" sz="2000" dirty="0">
              <a:solidFill>
                <a:srgbClr val="18453B"/>
              </a:solidFill>
              <a:latin typeface="Helvetica" panose="020B0604020202020204" pitchFamily="34" charset="0"/>
              <a:cs typeface="Helvetica" panose="020B0604020202020204" pitchFamily="34" charset="0"/>
            </a:endParaRPr>
          </a:p>
        </p:txBody>
      </p:sp>
      <p:sp>
        <p:nvSpPr>
          <p:cNvPr id="10" name="Rectangle 9"/>
          <p:cNvSpPr/>
          <p:nvPr/>
        </p:nvSpPr>
        <p:spPr>
          <a:xfrm>
            <a:off x="5943600" y="4914114"/>
            <a:ext cx="6096000" cy="1200329"/>
          </a:xfrm>
          <a:prstGeom prst="rect">
            <a:avLst/>
          </a:prstGeom>
        </p:spPr>
        <p:txBody>
          <a:bodyPr>
            <a:spAutoFit/>
          </a:bodyPr>
          <a:lstStyle/>
          <a:p>
            <a:r>
              <a:rPr lang="en-US" baseline="30000" dirty="0">
                <a:solidFill>
                  <a:srgbClr val="18453B"/>
                </a:solidFill>
                <a:latin typeface="Helvetica" panose="020B0604020202020204" pitchFamily="34" charset="0"/>
                <a:cs typeface="Helvetica" panose="020B0604020202020204" pitchFamily="34" charset="0"/>
              </a:rPr>
              <a:t>31</a:t>
            </a:r>
            <a:r>
              <a:rPr lang="en-US" dirty="0">
                <a:solidFill>
                  <a:srgbClr val="18453B"/>
                </a:solidFill>
                <a:latin typeface="Helvetica" panose="020B0604020202020204" pitchFamily="34" charset="0"/>
                <a:cs typeface="Helvetica" panose="020B0604020202020204" pitchFamily="34" charset="0"/>
              </a:rPr>
              <a:t>Cl </a:t>
            </a:r>
            <a:r>
              <a:rPr lang="en-US" dirty="0">
                <a:solidFill>
                  <a:srgbClr val="18453B"/>
                </a:solidFill>
                <a:latin typeface="Symbol" panose="05050102010706020507" pitchFamily="18" charset="2"/>
                <a:cs typeface="Helvetica" panose="020B0604020202020204" pitchFamily="34" charset="0"/>
              </a:rPr>
              <a:t>b</a:t>
            </a:r>
            <a:r>
              <a:rPr lang="en-US" dirty="0">
                <a:solidFill>
                  <a:srgbClr val="18453B"/>
                </a:solidFill>
                <a:latin typeface="Helvetica" panose="020B0604020202020204" pitchFamily="34" charset="0"/>
                <a:cs typeface="Helvetica" panose="020B0604020202020204" pitchFamily="34" charset="0"/>
              </a:rPr>
              <a:t>-delayed gamma emission  measured at NSCL (analysis ongoing)</a:t>
            </a:r>
          </a:p>
          <a:p>
            <a:r>
              <a:rPr lang="en-US" baseline="30000" dirty="0">
                <a:solidFill>
                  <a:srgbClr val="18453B"/>
                </a:solidFill>
                <a:latin typeface="Helvetica" panose="020B0604020202020204" pitchFamily="34" charset="0"/>
                <a:cs typeface="Helvetica" panose="020B0604020202020204" pitchFamily="34" charset="0"/>
              </a:rPr>
              <a:t>20</a:t>
            </a:r>
            <a:r>
              <a:rPr lang="en-US" dirty="0">
                <a:solidFill>
                  <a:srgbClr val="18453B"/>
                </a:solidFill>
                <a:latin typeface="Helvetica" panose="020B0604020202020204" pitchFamily="34" charset="0"/>
                <a:cs typeface="Helvetica" panose="020B0604020202020204" pitchFamily="34" charset="0"/>
              </a:rPr>
              <a:t>Mg </a:t>
            </a:r>
            <a:r>
              <a:rPr lang="en-US" dirty="0">
                <a:solidFill>
                  <a:srgbClr val="18453B"/>
                </a:solidFill>
                <a:latin typeface="Symbol" panose="05050102010706020507" pitchFamily="18" charset="2"/>
                <a:cs typeface="Helvetica" panose="020B0604020202020204" pitchFamily="34" charset="0"/>
              </a:rPr>
              <a:t>b</a:t>
            </a:r>
            <a:r>
              <a:rPr lang="en-US" dirty="0">
                <a:solidFill>
                  <a:srgbClr val="18453B"/>
                </a:solidFill>
                <a:latin typeface="Helvetica" panose="020B0604020202020204" pitchFamily="34" charset="0"/>
                <a:cs typeface="Helvetica" panose="020B0604020202020204" pitchFamily="34" charset="0"/>
              </a:rPr>
              <a:t> decay experiment accepted by PAC to investigate </a:t>
            </a:r>
            <a:r>
              <a:rPr lang="en-US" baseline="30000" dirty="0">
                <a:solidFill>
                  <a:srgbClr val="18453B"/>
                </a:solidFill>
                <a:latin typeface="Helvetica" panose="020B0604020202020204" pitchFamily="34" charset="0"/>
                <a:cs typeface="Helvetica" panose="020B0604020202020204" pitchFamily="34" charset="0"/>
              </a:rPr>
              <a:t>15</a:t>
            </a:r>
            <a:r>
              <a:rPr lang="en-US" dirty="0">
                <a:solidFill>
                  <a:srgbClr val="18453B"/>
                </a:solidFill>
                <a:latin typeface="Helvetica" panose="020B0604020202020204" pitchFamily="34" charset="0"/>
                <a:cs typeface="Helvetica" panose="020B0604020202020204" pitchFamily="34" charset="0"/>
              </a:rPr>
              <a:t>O(</a:t>
            </a:r>
            <a:r>
              <a:rPr lang="en-US" dirty="0" err="1">
                <a:solidFill>
                  <a:srgbClr val="18453B"/>
                </a:solidFill>
                <a:latin typeface="Symbol" panose="05050102010706020507" pitchFamily="18" charset="2"/>
                <a:cs typeface="Helvetica" panose="020B0604020202020204" pitchFamily="34" charset="0"/>
              </a:rPr>
              <a:t>a,g</a:t>
            </a:r>
            <a:r>
              <a:rPr lang="en-US" dirty="0">
                <a:solidFill>
                  <a:srgbClr val="18453B"/>
                </a:solidFill>
                <a:latin typeface="Helvetica" panose="020B0604020202020204" pitchFamily="34" charset="0"/>
                <a:cs typeface="Helvetica" panose="020B0604020202020204" pitchFamily="34" charset="0"/>
              </a:rPr>
              <a:t>)</a:t>
            </a:r>
            <a:r>
              <a:rPr lang="en-US" baseline="30000" dirty="0">
                <a:solidFill>
                  <a:srgbClr val="18453B"/>
                </a:solidFill>
                <a:latin typeface="Helvetica" panose="020B0604020202020204" pitchFamily="34" charset="0"/>
                <a:cs typeface="Helvetica" panose="020B0604020202020204" pitchFamily="34" charset="0"/>
              </a:rPr>
              <a:t>19</a:t>
            </a:r>
            <a:r>
              <a:rPr lang="en-US" dirty="0">
                <a:solidFill>
                  <a:srgbClr val="18453B"/>
                </a:solidFill>
                <a:latin typeface="Helvetica" panose="020B0604020202020204" pitchFamily="34" charset="0"/>
                <a:cs typeface="Helvetica" panose="020B0604020202020204" pitchFamily="34" charset="0"/>
              </a:rPr>
              <a:t>Ne </a:t>
            </a:r>
          </a:p>
        </p:txBody>
      </p:sp>
    </p:spTree>
    <p:extLst>
      <p:ext uri="{BB962C8B-B14F-4D97-AF65-F5344CB8AC3E}">
        <p14:creationId xmlns:p14="http://schemas.microsoft.com/office/powerpoint/2010/main" val="4183946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326" y="159544"/>
            <a:ext cx="10515600" cy="1325563"/>
          </a:xfrm>
        </p:spPr>
        <p:txBody>
          <a:bodyPr/>
          <a:lstStyle/>
          <a:p>
            <a:r>
              <a:rPr lang="en-US" dirty="0" err="1" smtClean="0"/>
              <a:t>MicroMEGAS</a:t>
            </a:r>
            <a:r>
              <a:rPr lang="en-US" dirty="0" smtClean="0"/>
              <a:t> Detectors</a:t>
            </a:r>
            <a:endParaRPr lang="en-US" dirty="0"/>
          </a:p>
        </p:txBody>
      </p:sp>
      <p:sp>
        <p:nvSpPr>
          <p:cNvPr id="4" name="Content Placeholder 3"/>
          <p:cNvSpPr>
            <a:spLocks noGrp="1"/>
          </p:cNvSpPr>
          <p:nvPr>
            <p:ph sz="half" idx="2"/>
          </p:nvPr>
        </p:nvSpPr>
        <p:spPr>
          <a:xfrm>
            <a:off x="702526" y="1423669"/>
            <a:ext cx="5181600" cy="4351338"/>
          </a:xfrm>
        </p:spPr>
        <p:txBody>
          <a:bodyPr/>
          <a:lstStyle/>
          <a:p>
            <a:r>
              <a:rPr lang="en-US" sz="2000" dirty="0"/>
              <a:t>Drift Region</a:t>
            </a:r>
          </a:p>
          <a:p>
            <a:pPr lvl="1"/>
            <a:r>
              <a:rPr lang="en-US" sz="2000" dirty="0"/>
              <a:t>Particles ionize the gas along their trajectories</a:t>
            </a:r>
          </a:p>
          <a:p>
            <a:pPr lvl="1"/>
            <a:r>
              <a:rPr lang="en-US" sz="2000" dirty="0"/>
              <a:t>Electrons drift to </a:t>
            </a:r>
            <a:r>
              <a:rPr lang="en-US" sz="2000" dirty="0" smtClean="0"/>
              <a:t>anode pads </a:t>
            </a:r>
            <a:r>
              <a:rPr lang="en-US" sz="2000" dirty="0"/>
              <a:t>under an applied </a:t>
            </a:r>
            <a:r>
              <a:rPr lang="en-US" sz="2000" dirty="0" smtClean="0"/>
              <a:t>field (~100 V/cm)</a:t>
            </a:r>
            <a:endParaRPr lang="en-US" sz="2000" dirty="0"/>
          </a:p>
          <a:p>
            <a:pPr lvl="1"/>
            <a:endParaRPr lang="en-US" sz="2000" dirty="0"/>
          </a:p>
          <a:p>
            <a:r>
              <a:rPr lang="en-US" sz="2000" dirty="0"/>
              <a:t>Amplification Region</a:t>
            </a:r>
          </a:p>
          <a:p>
            <a:pPr lvl="1"/>
            <a:r>
              <a:rPr lang="en-US" sz="2000" dirty="0" smtClean="0"/>
              <a:t>Avalanche multiplication</a:t>
            </a:r>
          </a:p>
          <a:p>
            <a:pPr lvl="1"/>
            <a:r>
              <a:rPr lang="en-US" sz="2000" dirty="0" smtClean="0"/>
              <a:t>Signal induced in readout pads</a:t>
            </a:r>
            <a:endParaRPr lang="en-US" sz="2000" dirty="0"/>
          </a:p>
          <a:p>
            <a:pPr lvl="1"/>
            <a:r>
              <a:rPr lang="en-US" sz="2000" dirty="0"/>
              <a:t>Fast timing, robust, cost </a:t>
            </a:r>
            <a:r>
              <a:rPr lang="en-US" sz="2000" dirty="0" smtClean="0"/>
              <a:t>effective, good energy resolution</a:t>
            </a:r>
            <a:endParaRPr lang="en-US" sz="2000" dirty="0"/>
          </a:p>
          <a:p>
            <a:endParaRPr lang="en-US" dirty="0"/>
          </a:p>
        </p:txBody>
      </p:sp>
      <p:sp>
        <p:nvSpPr>
          <p:cNvPr id="5" name="Date Placeholder 4"/>
          <p:cNvSpPr>
            <a:spLocks noGrp="1"/>
          </p:cNvSpPr>
          <p:nvPr>
            <p:ph type="dt" sz="half" idx="10"/>
          </p:nvPr>
        </p:nvSpPr>
        <p:spPr/>
        <p:txBody>
          <a:bodyPr/>
          <a:lstStyle/>
          <a:p>
            <a:r>
              <a:rPr lang="en-US" dirty="0" smtClean="0"/>
              <a:t>04/25/2014</a:t>
            </a:r>
            <a:endParaRPr lang="en-US" dirty="0"/>
          </a:p>
        </p:txBody>
      </p:sp>
      <p:sp>
        <p:nvSpPr>
          <p:cNvPr id="6" name="Footer Placeholder 5"/>
          <p:cNvSpPr>
            <a:spLocks noGrp="1"/>
          </p:cNvSpPr>
          <p:nvPr>
            <p:ph type="ftr" sz="quarter" idx="11"/>
          </p:nvPr>
        </p:nvSpPr>
        <p:spPr/>
        <p:txBody>
          <a:bodyPr/>
          <a:lstStyle/>
          <a:p>
            <a:r>
              <a:rPr lang="en-US" smtClean="0"/>
              <a:t>David Perez Loureiro</a:t>
            </a:r>
            <a:endParaRPr lang="en-US" dirty="0"/>
          </a:p>
        </p:txBody>
      </p:sp>
      <p:sp>
        <p:nvSpPr>
          <p:cNvPr id="7" name="Slide Number Placeholder 6"/>
          <p:cNvSpPr>
            <a:spLocks noGrp="1"/>
          </p:cNvSpPr>
          <p:nvPr>
            <p:ph type="sldNum" sz="quarter" idx="12"/>
          </p:nvPr>
        </p:nvSpPr>
        <p:spPr/>
        <p:txBody>
          <a:bodyPr/>
          <a:lstStyle/>
          <a:p>
            <a:fld id="{545F7DD1-236F-4152-9DB8-B205D1383C26}" type="slidenum">
              <a:rPr lang="en-US" smtClean="0"/>
              <a:pPr/>
              <a:t>7</a:t>
            </a:fld>
            <a:r>
              <a:rPr lang="en-US" dirty="0" smtClean="0"/>
              <a:t>/16</a:t>
            </a:r>
            <a:endParaRPr lang="en-US" dirty="0"/>
          </a:p>
        </p:txBody>
      </p:sp>
      <p:sp>
        <p:nvSpPr>
          <p:cNvPr id="8" name="Rectangle 7"/>
          <p:cNvSpPr/>
          <p:nvPr/>
        </p:nvSpPr>
        <p:spPr>
          <a:xfrm>
            <a:off x="6144323" y="5174166"/>
            <a:ext cx="5129561" cy="156119"/>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00801" y="5029200"/>
            <a:ext cx="847493"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22640" y="5025484"/>
            <a:ext cx="847493"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237035" y="5025486"/>
            <a:ext cx="847493"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58874" y="5032921"/>
            <a:ext cx="847493"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103011" y="5029204"/>
            <a:ext cx="847493"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6144323" y="4025587"/>
            <a:ext cx="5129561" cy="22303"/>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40607" y="1758175"/>
            <a:ext cx="5129561" cy="22303"/>
          </a:xfrm>
          <a:prstGeom prst="line">
            <a:avLst/>
          </a:prstGeom>
          <a:ln w="222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270168" y="1552984"/>
            <a:ext cx="538930" cy="369332"/>
          </a:xfrm>
          <a:prstGeom prst="rect">
            <a:avLst/>
          </a:prstGeom>
          <a:noFill/>
        </p:spPr>
        <p:txBody>
          <a:bodyPr wrap="none" rtlCol="0">
            <a:spAutoFit/>
          </a:bodyPr>
          <a:lstStyle/>
          <a:p>
            <a:r>
              <a:rPr lang="en-US" dirty="0" smtClean="0"/>
              <a:t>HV</a:t>
            </a:r>
            <a:r>
              <a:rPr lang="en-US" baseline="-25000" dirty="0" smtClean="0"/>
              <a:t>1</a:t>
            </a:r>
            <a:endParaRPr lang="en-US" baseline="-25000" dirty="0"/>
          </a:p>
        </p:txBody>
      </p:sp>
      <p:sp>
        <p:nvSpPr>
          <p:cNvPr id="19" name="TextBox 18"/>
          <p:cNvSpPr txBox="1"/>
          <p:nvPr/>
        </p:nvSpPr>
        <p:spPr>
          <a:xfrm>
            <a:off x="11311055" y="3835267"/>
            <a:ext cx="538930" cy="369332"/>
          </a:xfrm>
          <a:prstGeom prst="rect">
            <a:avLst/>
          </a:prstGeom>
          <a:noFill/>
        </p:spPr>
        <p:txBody>
          <a:bodyPr wrap="none" rtlCol="0">
            <a:spAutoFit/>
          </a:bodyPr>
          <a:lstStyle/>
          <a:p>
            <a:r>
              <a:rPr lang="en-US" dirty="0" smtClean="0"/>
              <a:t>HV</a:t>
            </a:r>
            <a:r>
              <a:rPr lang="en-US" baseline="-25000" dirty="0"/>
              <a:t>2</a:t>
            </a:r>
          </a:p>
        </p:txBody>
      </p:sp>
      <p:cxnSp>
        <p:nvCxnSpPr>
          <p:cNvPr id="20" name="Straight Arrow Connector 19"/>
          <p:cNvCxnSpPr/>
          <p:nvPr/>
        </p:nvCxnSpPr>
        <p:spPr>
          <a:xfrm>
            <a:off x="6140607" y="1758175"/>
            <a:ext cx="0" cy="22617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138747" y="4019933"/>
            <a:ext cx="0" cy="115051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3"/>
          </p:cNvCxnSpPr>
          <p:nvPr/>
        </p:nvCxnSpPr>
        <p:spPr>
          <a:xfrm flipV="1">
            <a:off x="10950504" y="4204599"/>
            <a:ext cx="0" cy="89708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1180961" y="2617465"/>
            <a:ext cx="11158" cy="78058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139408" y="2822287"/>
            <a:ext cx="1128771" cy="646331"/>
          </a:xfrm>
          <a:prstGeom prst="rect">
            <a:avLst/>
          </a:prstGeom>
          <a:noFill/>
        </p:spPr>
        <p:txBody>
          <a:bodyPr wrap="none" rtlCol="0">
            <a:spAutoFit/>
          </a:bodyPr>
          <a:lstStyle/>
          <a:p>
            <a:pPr algn="ctr"/>
            <a:r>
              <a:rPr lang="en-US" dirty="0" smtClean="0"/>
              <a:t>E</a:t>
            </a:r>
            <a:r>
              <a:rPr lang="en-US" baseline="-25000" dirty="0" smtClean="0"/>
              <a:t>1</a:t>
            </a:r>
            <a:endParaRPr lang="en-US" dirty="0"/>
          </a:p>
          <a:p>
            <a:pPr algn="ctr"/>
            <a:r>
              <a:rPr lang="en-US" dirty="0" smtClean="0"/>
              <a:t> 100 V/cm</a:t>
            </a:r>
            <a:endParaRPr lang="en-US" dirty="0"/>
          </a:p>
        </p:txBody>
      </p:sp>
      <p:sp>
        <p:nvSpPr>
          <p:cNvPr id="32" name="TextBox 31"/>
          <p:cNvSpPr txBox="1"/>
          <p:nvPr/>
        </p:nvSpPr>
        <p:spPr>
          <a:xfrm>
            <a:off x="11019442" y="4491253"/>
            <a:ext cx="1115948" cy="646331"/>
          </a:xfrm>
          <a:prstGeom prst="rect">
            <a:avLst/>
          </a:prstGeom>
          <a:noFill/>
        </p:spPr>
        <p:txBody>
          <a:bodyPr wrap="none" rtlCol="0">
            <a:spAutoFit/>
          </a:bodyPr>
          <a:lstStyle/>
          <a:p>
            <a:pPr algn="ctr"/>
            <a:r>
              <a:rPr lang="en-US" dirty="0" smtClean="0"/>
              <a:t>E</a:t>
            </a:r>
            <a:r>
              <a:rPr lang="en-US" baseline="-25000" dirty="0"/>
              <a:t>2</a:t>
            </a:r>
            <a:endParaRPr lang="en-US" dirty="0"/>
          </a:p>
          <a:p>
            <a:pPr algn="ctr"/>
            <a:r>
              <a:rPr lang="en-US" dirty="0" smtClean="0"/>
              <a:t> 50 kV/cm</a:t>
            </a:r>
            <a:endParaRPr lang="en-US" dirty="0"/>
          </a:p>
        </p:txBody>
      </p:sp>
      <p:sp>
        <p:nvSpPr>
          <p:cNvPr id="33" name="TextBox 32"/>
          <p:cNvSpPr txBox="1"/>
          <p:nvPr/>
        </p:nvSpPr>
        <p:spPr>
          <a:xfrm>
            <a:off x="6152691" y="2597048"/>
            <a:ext cx="625492" cy="307777"/>
          </a:xfrm>
          <a:prstGeom prst="rect">
            <a:avLst/>
          </a:prstGeom>
          <a:noFill/>
        </p:spPr>
        <p:txBody>
          <a:bodyPr wrap="none" rtlCol="0">
            <a:spAutoFit/>
          </a:bodyPr>
          <a:lstStyle/>
          <a:p>
            <a:r>
              <a:rPr lang="en-US" sz="1400" dirty="0" smtClean="0"/>
              <a:t>10 cm</a:t>
            </a:r>
            <a:endParaRPr lang="en-US" sz="1400" baseline="-25000" dirty="0"/>
          </a:p>
        </p:txBody>
      </p:sp>
      <p:sp>
        <p:nvSpPr>
          <p:cNvPr id="34" name="TextBox 33"/>
          <p:cNvSpPr txBox="1"/>
          <p:nvPr/>
        </p:nvSpPr>
        <p:spPr>
          <a:xfrm>
            <a:off x="6133172" y="4476467"/>
            <a:ext cx="745717" cy="307777"/>
          </a:xfrm>
          <a:prstGeom prst="rect">
            <a:avLst/>
          </a:prstGeom>
          <a:noFill/>
        </p:spPr>
        <p:txBody>
          <a:bodyPr wrap="none" rtlCol="0">
            <a:spAutoFit/>
          </a:bodyPr>
          <a:lstStyle/>
          <a:p>
            <a:r>
              <a:rPr lang="en-US" sz="1400" dirty="0" smtClean="0"/>
              <a:t>100 </a:t>
            </a:r>
            <a:r>
              <a:rPr lang="en-US" sz="1400" dirty="0" smtClean="0">
                <a:latin typeface="Symbol" panose="05050102010706020507" pitchFamily="18" charset="2"/>
              </a:rPr>
              <a:t>m</a:t>
            </a:r>
            <a:r>
              <a:rPr lang="en-US" sz="1400" dirty="0" smtClean="0"/>
              <a:t>m</a:t>
            </a:r>
            <a:endParaRPr lang="en-US" sz="1400" baseline="-25000" dirty="0"/>
          </a:p>
        </p:txBody>
      </p:sp>
      <p:sp>
        <p:nvSpPr>
          <p:cNvPr id="35" name="TextBox 34"/>
          <p:cNvSpPr txBox="1"/>
          <p:nvPr/>
        </p:nvSpPr>
        <p:spPr>
          <a:xfrm>
            <a:off x="9938613" y="1444142"/>
            <a:ext cx="974434" cy="369332"/>
          </a:xfrm>
          <a:prstGeom prst="rect">
            <a:avLst/>
          </a:prstGeom>
          <a:noFill/>
        </p:spPr>
        <p:txBody>
          <a:bodyPr wrap="none" rtlCol="0">
            <a:spAutoFit/>
          </a:bodyPr>
          <a:lstStyle/>
          <a:p>
            <a:r>
              <a:rPr lang="en-US" dirty="0" smtClean="0"/>
              <a:t>Cathode</a:t>
            </a:r>
            <a:endParaRPr lang="en-US" dirty="0"/>
          </a:p>
        </p:txBody>
      </p:sp>
      <p:sp>
        <p:nvSpPr>
          <p:cNvPr id="36" name="TextBox 35"/>
          <p:cNvSpPr txBox="1"/>
          <p:nvPr/>
        </p:nvSpPr>
        <p:spPr>
          <a:xfrm>
            <a:off x="9830819" y="3692965"/>
            <a:ext cx="1254959" cy="369332"/>
          </a:xfrm>
          <a:prstGeom prst="rect">
            <a:avLst/>
          </a:prstGeom>
          <a:noFill/>
        </p:spPr>
        <p:txBody>
          <a:bodyPr wrap="none" rtlCol="0">
            <a:spAutoFit/>
          </a:bodyPr>
          <a:lstStyle/>
          <a:p>
            <a:r>
              <a:rPr lang="en-US" dirty="0" err="1" smtClean="0"/>
              <a:t>MicroMesh</a:t>
            </a:r>
            <a:endParaRPr lang="en-US" dirty="0"/>
          </a:p>
        </p:txBody>
      </p:sp>
      <p:sp>
        <p:nvSpPr>
          <p:cNvPr id="38" name="TextBox 37"/>
          <p:cNvSpPr txBox="1"/>
          <p:nvPr/>
        </p:nvSpPr>
        <p:spPr>
          <a:xfrm>
            <a:off x="9461995" y="2047301"/>
            <a:ext cx="1557447" cy="307777"/>
          </a:xfrm>
          <a:prstGeom prst="rect">
            <a:avLst/>
          </a:prstGeom>
          <a:noFill/>
        </p:spPr>
        <p:txBody>
          <a:bodyPr wrap="square" rtlCol="0">
            <a:spAutoFit/>
          </a:bodyPr>
          <a:lstStyle/>
          <a:p>
            <a:r>
              <a:rPr lang="en-US" sz="1400" dirty="0" smtClean="0">
                <a:solidFill>
                  <a:schemeClr val="bg2">
                    <a:lumMod val="75000"/>
                  </a:schemeClr>
                </a:solidFill>
              </a:rPr>
              <a:t>Drift Region</a:t>
            </a:r>
            <a:endParaRPr lang="en-US" sz="1400" dirty="0">
              <a:solidFill>
                <a:schemeClr val="bg2">
                  <a:lumMod val="75000"/>
                </a:schemeClr>
              </a:solidFill>
            </a:endParaRPr>
          </a:p>
        </p:txBody>
      </p:sp>
      <p:sp>
        <p:nvSpPr>
          <p:cNvPr id="39" name="TextBox 38"/>
          <p:cNvSpPr txBox="1"/>
          <p:nvPr/>
        </p:nvSpPr>
        <p:spPr>
          <a:xfrm>
            <a:off x="8804967" y="4193942"/>
            <a:ext cx="2166219" cy="307777"/>
          </a:xfrm>
          <a:prstGeom prst="rect">
            <a:avLst/>
          </a:prstGeom>
          <a:noFill/>
        </p:spPr>
        <p:txBody>
          <a:bodyPr wrap="square" rtlCol="0">
            <a:spAutoFit/>
          </a:bodyPr>
          <a:lstStyle/>
          <a:p>
            <a:r>
              <a:rPr lang="en-US" sz="1400" dirty="0" smtClean="0">
                <a:solidFill>
                  <a:schemeClr val="bg2">
                    <a:lumMod val="75000"/>
                  </a:schemeClr>
                </a:solidFill>
              </a:rPr>
              <a:t>Amplification Region</a:t>
            </a:r>
            <a:endParaRPr lang="en-US" sz="1400" dirty="0">
              <a:solidFill>
                <a:schemeClr val="bg2">
                  <a:lumMod val="75000"/>
                </a:schemeClr>
              </a:solidFill>
            </a:endParaRPr>
          </a:p>
        </p:txBody>
      </p:sp>
      <p:sp>
        <p:nvSpPr>
          <p:cNvPr id="40" name="Rectangle 39"/>
          <p:cNvSpPr/>
          <p:nvPr/>
        </p:nvSpPr>
        <p:spPr>
          <a:xfrm>
            <a:off x="9340238" y="5603800"/>
            <a:ext cx="847493"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80298" y="5502537"/>
            <a:ext cx="2166219" cy="307777"/>
          </a:xfrm>
          <a:prstGeom prst="rect">
            <a:avLst/>
          </a:prstGeom>
          <a:noFill/>
        </p:spPr>
        <p:txBody>
          <a:bodyPr wrap="square" rtlCol="0">
            <a:spAutoFit/>
          </a:bodyPr>
          <a:lstStyle/>
          <a:p>
            <a:r>
              <a:rPr lang="en-US" sz="1400" dirty="0" smtClean="0"/>
              <a:t>Readout Pad</a:t>
            </a:r>
            <a:endParaRPr lang="en-US" sz="1400" dirty="0"/>
          </a:p>
        </p:txBody>
      </p:sp>
      <p:cxnSp>
        <p:nvCxnSpPr>
          <p:cNvPr id="44" name="Straight Arrow Connector 43"/>
          <p:cNvCxnSpPr/>
          <p:nvPr/>
        </p:nvCxnSpPr>
        <p:spPr>
          <a:xfrm flipV="1">
            <a:off x="7736811" y="619792"/>
            <a:ext cx="489598" cy="2290201"/>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7736811" y="2597048"/>
            <a:ext cx="793872" cy="3077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894906" y="2155259"/>
            <a:ext cx="311304" cy="369332"/>
          </a:xfrm>
          <a:prstGeom prst="rect">
            <a:avLst/>
          </a:prstGeom>
          <a:noFill/>
        </p:spPr>
        <p:txBody>
          <a:bodyPr wrap="none" rtlCol="0">
            <a:spAutoFit/>
          </a:bodyPr>
          <a:lstStyle/>
          <a:p>
            <a:r>
              <a:rPr lang="en-US" dirty="0" smtClean="0">
                <a:solidFill>
                  <a:srgbClr val="00FFFF"/>
                </a:solidFill>
                <a:latin typeface="Symbol" panose="05050102010706020507" pitchFamily="18" charset="2"/>
              </a:rPr>
              <a:t>b</a:t>
            </a:r>
            <a:endParaRPr lang="en-US" dirty="0">
              <a:solidFill>
                <a:srgbClr val="00FFFF"/>
              </a:solidFill>
              <a:latin typeface="Symbol" panose="05050102010706020507" pitchFamily="18" charset="2"/>
            </a:endParaRPr>
          </a:p>
        </p:txBody>
      </p:sp>
      <p:sp>
        <p:nvSpPr>
          <p:cNvPr id="54" name="TextBox 53"/>
          <p:cNvSpPr txBox="1"/>
          <p:nvPr/>
        </p:nvSpPr>
        <p:spPr>
          <a:xfrm>
            <a:off x="7746386" y="1108208"/>
            <a:ext cx="389850" cy="369332"/>
          </a:xfrm>
          <a:prstGeom prst="rect">
            <a:avLst/>
          </a:prstGeom>
          <a:noFill/>
        </p:spPr>
        <p:txBody>
          <a:bodyPr wrap="none" rtlCol="0">
            <a:spAutoFit/>
          </a:bodyPr>
          <a:lstStyle/>
          <a:p>
            <a:r>
              <a:rPr lang="en-US" dirty="0" smtClean="0">
                <a:solidFill>
                  <a:srgbClr val="FF00FF"/>
                </a:solidFill>
                <a:latin typeface="Symbol" panose="05050102010706020507" pitchFamily="18" charset="2"/>
              </a:rPr>
              <a:t>n</a:t>
            </a:r>
            <a:r>
              <a:rPr lang="en-US" baseline="-25000" dirty="0" smtClean="0">
                <a:solidFill>
                  <a:srgbClr val="FF00FF"/>
                </a:solidFill>
                <a:latin typeface="Helvetica" panose="020B0604020202020204" pitchFamily="34" charset="0"/>
                <a:cs typeface="Helvetica" panose="020B0604020202020204" pitchFamily="34" charset="0"/>
              </a:rPr>
              <a:t>e</a:t>
            </a:r>
            <a:endParaRPr lang="en-US" baseline="-25000" dirty="0">
              <a:solidFill>
                <a:srgbClr val="FF00FF"/>
              </a:solidFill>
              <a:latin typeface="Helvetica" panose="020B0604020202020204" pitchFamily="34" charset="0"/>
              <a:cs typeface="Helvetica" panose="020B0604020202020204" pitchFamily="34" charset="0"/>
            </a:endParaRPr>
          </a:p>
        </p:txBody>
      </p:sp>
      <p:sp>
        <p:nvSpPr>
          <p:cNvPr id="55" name="TextBox 54"/>
          <p:cNvSpPr txBox="1"/>
          <p:nvPr/>
        </p:nvSpPr>
        <p:spPr>
          <a:xfrm>
            <a:off x="7897224" y="2382975"/>
            <a:ext cx="311304" cy="369332"/>
          </a:xfrm>
          <a:prstGeom prst="rect">
            <a:avLst/>
          </a:prstGeom>
          <a:noFill/>
        </p:spPr>
        <p:txBody>
          <a:bodyPr wrap="none" rtlCol="0">
            <a:spAutoFit/>
          </a:bodyPr>
          <a:lstStyle/>
          <a:p>
            <a:r>
              <a:rPr lang="en-US" dirty="0" smtClean="0">
                <a:latin typeface="Helvetica" panose="020B0604020202020204" pitchFamily="34" charset="0"/>
                <a:cs typeface="Helvetica" panose="020B0604020202020204" pitchFamily="34" charset="0"/>
              </a:rPr>
              <a:t>p</a:t>
            </a:r>
            <a:endParaRPr lang="en-US" dirty="0">
              <a:latin typeface="Helvetica" panose="020B0604020202020204" pitchFamily="34" charset="0"/>
              <a:cs typeface="Helvetica" panose="020B0604020202020204" pitchFamily="34" charset="0"/>
            </a:endParaRPr>
          </a:p>
        </p:txBody>
      </p:sp>
      <p:sp>
        <p:nvSpPr>
          <p:cNvPr id="57" name="TextBox 56"/>
          <p:cNvSpPr txBox="1"/>
          <p:nvPr/>
        </p:nvSpPr>
        <p:spPr>
          <a:xfrm>
            <a:off x="7019352" y="3091367"/>
            <a:ext cx="303288" cy="276999"/>
          </a:xfrm>
          <a:prstGeom prst="rect">
            <a:avLst/>
          </a:prstGeom>
          <a:noFill/>
        </p:spPr>
        <p:txBody>
          <a:bodyPr wrap="none" rtlCol="0">
            <a:spAutoFit/>
          </a:bodyPr>
          <a:lstStyle/>
          <a:p>
            <a:r>
              <a:rPr lang="en-US" sz="1200" dirty="0">
                <a:latin typeface="Helvetica" panose="020B0604020202020204" pitchFamily="34" charset="0"/>
                <a:cs typeface="Helvetica" panose="020B0604020202020204" pitchFamily="34" charset="0"/>
              </a:rPr>
              <a:t>e</a:t>
            </a:r>
            <a:r>
              <a:rPr lang="en-US" sz="1200" baseline="30000" dirty="0" smtClean="0">
                <a:latin typeface="Helvetica" panose="020B0604020202020204" pitchFamily="34" charset="0"/>
                <a:cs typeface="Helvetica" panose="020B0604020202020204" pitchFamily="34" charset="0"/>
              </a:rPr>
              <a:t>-</a:t>
            </a:r>
            <a:endParaRPr lang="en-US" sz="1200" baseline="30000" dirty="0">
              <a:latin typeface="Helvetica" panose="020B0604020202020204" pitchFamily="34" charset="0"/>
              <a:cs typeface="Helvetica" panose="020B0604020202020204" pitchFamily="34" charset="0"/>
            </a:endParaRPr>
          </a:p>
        </p:txBody>
      </p:sp>
      <p:cxnSp>
        <p:nvCxnSpPr>
          <p:cNvPr id="58" name="Straight Connector 57"/>
          <p:cNvCxnSpPr>
            <a:stCxn id="53" idx="2"/>
          </p:cNvCxnSpPr>
          <p:nvPr/>
        </p:nvCxnSpPr>
        <p:spPr>
          <a:xfrm>
            <a:off x="7050558" y="2524591"/>
            <a:ext cx="0" cy="154964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9" name="Isosceles Triangle 58"/>
          <p:cNvSpPr/>
          <p:nvPr/>
        </p:nvSpPr>
        <p:spPr>
          <a:xfrm>
            <a:off x="6870831" y="4011214"/>
            <a:ext cx="403480" cy="1040474"/>
          </a:xfrm>
          <a:prstGeom prst="triangle">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7897224" y="2824517"/>
            <a:ext cx="0" cy="118669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3" name="Isosceles Triangle 62"/>
          <p:cNvSpPr/>
          <p:nvPr/>
        </p:nvSpPr>
        <p:spPr>
          <a:xfrm>
            <a:off x="7692303" y="3996347"/>
            <a:ext cx="403480" cy="1040474"/>
          </a:xfrm>
          <a:prstGeom prst="triangle">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a:off x="7933911" y="4003783"/>
            <a:ext cx="403480" cy="1040474"/>
          </a:xfrm>
          <a:prstGeom prst="triangle">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8212692" y="3992633"/>
            <a:ext cx="403480" cy="1040474"/>
          </a:xfrm>
          <a:prstGeom prst="triangle">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8056572" y="3992628"/>
            <a:ext cx="403480" cy="1040474"/>
          </a:xfrm>
          <a:prstGeom prst="triangle">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8075004" y="3310673"/>
            <a:ext cx="303288" cy="276999"/>
          </a:xfrm>
          <a:prstGeom prst="rect">
            <a:avLst/>
          </a:prstGeom>
          <a:noFill/>
        </p:spPr>
        <p:txBody>
          <a:bodyPr wrap="square" rtlCol="0">
            <a:spAutoFit/>
          </a:bodyPr>
          <a:lstStyle/>
          <a:p>
            <a:r>
              <a:rPr lang="en-US" sz="1200" dirty="0">
                <a:latin typeface="Helvetica" panose="020B0604020202020204" pitchFamily="34" charset="0"/>
                <a:cs typeface="Helvetica" panose="020B0604020202020204" pitchFamily="34" charset="0"/>
              </a:rPr>
              <a:t>e</a:t>
            </a:r>
            <a:r>
              <a:rPr lang="en-US" sz="1200" baseline="30000" dirty="0" smtClean="0">
                <a:latin typeface="Helvetica" panose="020B0604020202020204" pitchFamily="34" charset="0"/>
                <a:cs typeface="Helvetica" panose="020B0604020202020204" pitchFamily="34" charset="0"/>
              </a:rPr>
              <a:t>-</a:t>
            </a:r>
            <a:endParaRPr lang="en-US" sz="1200" baseline="30000" dirty="0">
              <a:latin typeface="Helvetica" panose="020B0604020202020204" pitchFamily="34" charset="0"/>
              <a:cs typeface="Helvetica" panose="020B0604020202020204" pitchFamily="34" charset="0"/>
            </a:endParaRPr>
          </a:p>
        </p:txBody>
      </p:sp>
      <p:cxnSp>
        <p:nvCxnSpPr>
          <p:cNvPr id="74" name="Straight Connector 73"/>
          <p:cNvCxnSpPr>
            <a:endCxn id="65" idx="0"/>
          </p:cNvCxnSpPr>
          <p:nvPr/>
        </p:nvCxnSpPr>
        <p:spPr>
          <a:xfrm>
            <a:off x="8129714" y="2731962"/>
            <a:ext cx="5937" cy="127182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208528" y="3032784"/>
            <a:ext cx="303288" cy="276999"/>
          </a:xfrm>
          <a:prstGeom prst="rect">
            <a:avLst/>
          </a:prstGeom>
          <a:noFill/>
        </p:spPr>
        <p:txBody>
          <a:bodyPr wrap="none" rtlCol="0">
            <a:spAutoFit/>
          </a:bodyPr>
          <a:lstStyle/>
          <a:p>
            <a:r>
              <a:rPr lang="en-US" sz="1200" dirty="0">
                <a:latin typeface="Helvetica" panose="020B0604020202020204" pitchFamily="34" charset="0"/>
                <a:cs typeface="Helvetica" panose="020B0604020202020204" pitchFamily="34" charset="0"/>
              </a:rPr>
              <a:t>e</a:t>
            </a:r>
            <a:r>
              <a:rPr lang="en-US" sz="1200" baseline="30000" dirty="0" smtClean="0">
                <a:latin typeface="Helvetica" panose="020B0604020202020204" pitchFamily="34" charset="0"/>
                <a:cs typeface="Helvetica" panose="020B0604020202020204" pitchFamily="34" charset="0"/>
              </a:rPr>
              <a:t>-</a:t>
            </a:r>
            <a:endParaRPr lang="en-US" sz="1200" baseline="30000" dirty="0">
              <a:latin typeface="Helvetica" panose="020B0604020202020204" pitchFamily="34" charset="0"/>
              <a:cs typeface="Helvetica" panose="020B0604020202020204" pitchFamily="34" charset="0"/>
            </a:endParaRPr>
          </a:p>
        </p:txBody>
      </p:sp>
      <p:cxnSp>
        <p:nvCxnSpPr>
          <p:cNvPr id="77" name="Straight Connector 76"/>
          <p:cNvCxnSpPr/>
          <p:nvPr/>
        </p:nvCxnSpPr>
        <p:spPr>
          <a:xfrm>
            <a:off x="8252374" y="2665056"/>
            <a:ext cx="0" cy="154964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8355279" y="3218205"/>
            <a:ext cx="303288" cy="276999"/>
          </a:xfrm>
          <a:prstGeom prst="rect">
            <a:avLst/>
          </a:prstGeom>
          <a:noFill/>
        </p:spPr>
        <p:txBody>
          <a:bodyPr wrap="none" rtlCol="0">
            <a:spAutoFit/>
          </a:bodyPr>
          <a:lstStyle/>
          <a:p>
            <a:r>
              <a:rPr lang="en-US" sz="1200" dirty="0">
                <a:latin typeface="Helvetica" panose="020B0604020202020204" pitchFamily="34" charset="0"/>
                <a:cs typeface="Helvetica" panose="020B0604020202020204" pitchFamily="34" charset="0"/>
              </a:rPr>
              <a:t>e</a:t>
            </a:r>
            <a:r>
              <a:rPr lang="en-US" sz="1200" baseline="30000" dirty="0" smtClean="0">
                <a:latin typeface="Helvetica" panose="020B0604020202020204" pitchFamily="34" charset="0"/>
                <a:cs typeface="Helvetica" panose="020B0604020202020204" pitchFamily="34" charset="0"/>
              </a:rPr>
              <a:t>-</a:t>
            </a:r>
            <a:endParaRPr lang="en-US" sz="1200" baseline="30000" dirty="0">
              <a:latin typeface="Helvetica" panose="020B0604020202020204" pitchFamily="34" charset="0"/>
              <a:cs typeface="Helvetica" panose="020B0604020202020204" pitchFamily="34" charset="0"/>
            </a:endParaRPr>
          </a:p>
        </p:txBody>
      </p:sp>
      <p:cxnSp>
        <p:nvCxnSpPr>
          <p:cNvPr id="79" name="Straight Connector 78"/>
          <p:cNvCxnSpPr/>
          <p:nvPr/>
        </p:nvCxnSpPr>
        <p:spPr>
          <a:xfrm>
            <a:off x="8409989" y="2639494"/>
            <a:ext cx="0" cy="154964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0" name="Rectangle 3"/>
          <p:cNvSpPr>
            <a:spLocks noChangeArrowheads="1"/>
          </p:cNvSpPr>
          <p:nvPr/>
        </p:nvSpPr>
        <p:spPr bwMode="auto">
          <a:xfrm>
            <a:off x="967250" y="5797838"/>
            <a:ext cx="43622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smtClean="0">
                <a:ln>
                  <a:noFill/>
                </a:ln>
                <a:solidFill>
                  <a:srgbClr val="18453B"/>
                </a:solidFill>
                <a:effectLst/>
                <a:latin typeface="Helvetica" panose="020B0604020202020204" pitchFamily="34" charset="0"/>
                <a:cs typeface="Helvetica" panose="020B0604020202020204" pitchFamily="34" charset="0"/>
              </a:rPr>
              <a:t>Y. </a:t>
            </a:r>
            <a:r>
              <a:rPr kumimoji="0" lang="en-US" altLang="en-US" sz="1200" b="0" i="0" u="none" strike="noStrike" cap="none" normalizeH="0" baseline="0" dirty="0" err="1" smtClean="0">
                <a:ln>
                  <a:noFill/>
                </a:ln>
                <a:solidFill>
                  <a:srgbClr val="18453B"/>
                </a:solidFill>
                <a:effectLst/>
                <a:latin typeface="Helvetica" panose="020B0604020202020204" pitchFamily="34" charset="0"/>
                <a:cs typeface="Helvetica" panose="020B0604020202020204" pitchFamily="34" charset="0"/>
              </a:rPr>
              <a:t>Giomataris</a:t>
            </a:r>
            <a:r>
              <a:rPr kumimoji="0" lang="en-US" altLang="en-US" sz="1200" b="0" i="0" u="none" strike="noStrike" cap="none" normalizeH="0" dirty="0" smtClean="0">
                <a:ln>
                  <a:noFill/>
                </a:ln>
                <a:solidFill>
                  <a:srgbClr val="18453B"/>
                </a:solidFill>
                <a:effectLst/>
                <a:latin typeface="Helvetica" panose="020B0604020202020204" pitchFamily="34" charset="0"/>
                <a:cs typeface="Helvetica" panose="020B0604020202020204" pitchFamily="34" charset="0"/>
              </a:rPr>
              <a:t> </a:t>
            </a:r>
            <a:r>
              <a:rPr kumimoji="0" lang="en-US" altLang="en-US" sz="1200" b="0" i="1" u="none" strike="noStrike" cap="none" normalizeH="0" dirty="0" smtClean="0">
                <a:ln>
                  <a:noFill/>
                </a:ln>
                <a:solidFill>
                  <a:srgbClr val="18453B"/>
                </a:solidFill>
                <a:effectLst/>
                <a:latin typeface="Helvetica" panose="020B0604020202020204" pitchFamily="34" charset="0"/>
                <a:cs typeface="Helvetica" panose="020B0604020202020204" pitchFamily="34" charset="0"/>
              </a:rPr>
              <a:t>et al. </a:t>
            </a:r>
            <a:r>
              <a:rPr kumimoji="0" lang="en-US" altLang="en-US" sz="1200" b="0" i="0" u="none" strike="noStrike" cap="none" normalizeH="0" baseline="0" dirty="0" err="1" smtClean="0">
                <a:ln>
                  <a:noFill/>
                </a:ln>
                <a:solidFill>
                  <a:srgbClr val="18453B"/>
                </a:solidFill>
                <a:effectLst/>
                <a:latin typeface="Helvetica" panose="020B0604020202020204" pitchFamily="34" charset="0"/>
                <a:cs typeface="Helvetica" panose="020B0604020202020204" pitchFamily="34" charset="0"/>
              </a:rPr>
              <a:t>Nucl</a:t>
            </a:r>
            <a:r>
              <a:rPr kumimoji="0" lang="en-US" altLang="en-US" sz="1200" b="0" i="0" u="none" strike="noStrike" cap="none" normalizeH="0" baseline="0" dirty="0" smtClean="0">
                <a:ln>
                  <a:noFill/>
                </a:ln>
                <a:solidFill>
                  <a:srgbClr val="18453B"/>
                </a:solidFill>
                <a:effectLst/>
                <a:latin typeface="Helvetica" panose="020B0604020202020204" pitchFamily="34" charset="0"/>
                <a:cs typeface="Helvetica" panose="020B0604020202020204" pitchFamily="34" charset="0"/>
              </a:rPr>
              <a:t>. Instr. and Meth. A, 376 (1996), p. 29</a:t>
            </a:r>
          </a:p>
        </p:txBody>
      </p:sp>
      <p:sp>
        <p:nvSpPr>
          <p:cNvPr id="82" name="TextBox 81"/>
          <p:cNvSpPr txBox="1"/>
          <p:nvPr/>
        </p:nvSpPr>
        <p:spPr>
          <a:xfrm>
            <a:off x="7807388" y="3143866"/>
            <a:ext cx="303288" cy="276999"/>
          </a:xfrm>
          <a:prstGeom prst="rect">
            <a:avLst/>
          </a:prstGeom>
          <a:noFill/>
        </p:spPr>
        <p:txBody>
          <a:bodyPr wrap="none" rtlCol="0">
            <a:spAutoFit/>
          </a:bodyPr>
          <a:lstStyle/>
          <a:p>
            <a:r>
              <a:rPr lang="en-US" sz="1200" dirty="0">
                <a:latin typeface="Helvetica" panose="020B0604020202020204" pitchFamily="34" charset="0"/>
                <a:cs typeface="Helvetica" panose="020B0604020202020204" pitchFamily="34" charset="0"/>
              </a:rPr>
              <a:t>e</a:t>
            </a:r>
            <a:r>
              <a:rPr lang="en-US" sz="1200" baseline="30000" dirty="0" smtClean="0">
                <a:latin typeface="Helvetica" panose="020B0604020202020204" pitchFamily="34" charset="0"/>
                <a:cs typeface="Helvetica" panose="020B0604020202020204" pitchFamily="34" charset="0"/>
              </a:rPr>
              <a:t>-</a:t>
            </a:r>
            <a:endParaRPr lang="en-US" sz="1200" baseline="30000" dirty="0">
              <a:latin typeface="Helvetica" panose="020B0604020202020204" pitchFamily="34" charset="0"/>
              <a:cs typeface="Helvetica" panose="020B0604020202020204" pitchFamily="34" charset="0"/>
            </a:endParaRPr>
          </a:p>
        </p:txBody>
      </p:sp>
      <p:cxnSp>
        <p:nvCxnSpPr>
          <p:cNvPr id="86" name="Straight Connector 85"/>
          <p:cNvCxnSpPr>
            <a:endCxn id="53" idx="2"/>
          </p:cNvCxnSpPr>
          <p:nvPr/>
        </p:nvCxnSpPr>
        <p:spPr>
          <a:xfrm flipH="1" flipV="1">
            <a:off x="7050558" y="2524591"/>
            <a:ext cx="662749" cy="392169"/>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53" idx="2"/>
          </p:cNvCxnSpPr>
          <p:nvPr/>
        </p:nvCxnSpPr>
        <p:spPr>
          <a:xfrm flipH="1" flipV="1">
            <a:off x="6243481" y="1338930"/>
            <a:ext cx="807077" cy="1185661"/>
          </a:xfrm>
          <a:prstGeom prst="straightConnector1">
            <a:avLst/>
          </a:prstGeom>
          <a:ln>
            <a:solidFill>
              <a:srgbClr val="00FF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525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AstroBox</a:t>
            </a:r>
            <a:r>
              <a:rPr lang="en-US" dirty="0" smtClean="0"/>
              <a:t> detector</a:t>
            </a:r>
            <a:endParaRPr lang="en-US" dirty="0"/>
          </a:p>
        </p:txBody>
      </p:sp>
      <p:sp>
        <p:nvSpPr>
          <p:cNvPr id="5" name="Date Placeholder 4"/>
          <p:cNvSpPr>
            <a:spLocks noGrp="1"/>
          </p:cNvSpPr>
          <p:nvPr>
            <p:ph type="dt" sz="half" idx="10"/>
          </p:nvPr>
        </p:nvSpPr>
        <p:spPr/>
        <p:txBody>
          <a:bodyPr/>
          <a:lstStyle/>
          <a:p>
            <a:r>
              <a:rPr lang="en-US" smtClean="0"/>
              <a:t>04/25/2014</a:t>
            </a:r>
            <a:endParaRPr lang="en-US" dirty="0"/>
          </a:p>
        </p:txBody>
      </p:sp>
      <p:sp>
        <p:nvSpPr>
          <p:cNvPr id="6" name="Footer Placeholder 5"/>
          <p:cNvSpPr>
            <a:spLocks noGrp="1"/>
          </p:cNvSpPr>
          <p:nvPr>
            <p:ph type="ftr" sz="quarter" idx="11"/>
          </p:nvPr>
        </p:nvSpPr>
        <p:spPr/>
        <p:txBody>
          <a:bodyPr/>
          <a:lstStyle/>
          <a:p>
            <a:r>
              <a:rPr lang="en-US" smtClean="0"/>
              <a:t>David Perez Loureiro</a:t>
            </a:r>
            <a:endParaRPr lang="en-US" dirty="0"/>
          </a:p>
        </p:txBody>
      </p:sp>
      <p:sp>
        <p:nvSpPr>
          <p:cNvPr id="7" name="Slide Number Placeholder 6"/>
          <p:cNvSpPr>
            <a:spLocks noGrp="1"/>
          </p:cNvSpPr>
          <p:nvPr>
            <p:ph type="sldNum" sz="quarter" idx="12"/>
          </p:nvPr>
        </p:nvSpPr>
        <p:spPr/>
        <p:txBody>
          <a:bodyPr/>
          <a:lstStyle/>
          <a:p>
            <a:fld id="{545F7DD1-236F-4152-9DB8-B205D1383C26}" type="slidenum">
              <a:rPr lang="en-US" smtClean="0"/>
              <a:pPr/>
              <a:t>8</a:t>
            </a:fld>
            <a:r>
              <a:rPr lang="en-US" smtClean="0"/>
              <a:t>/16</a:t>
            </a:r>
            <a:endParaRPr lang="en-US" dirty="0"/>
          </a:p>
        </p:txBody>
      </p:sp>
      <p:sp>
        <p:nvSpPr>
          <p:cNvPr id="9" name="Rectangle 3"/>
          <p:cNvSpPr>
            <a:spLocks noChangeArrowheads="1"/>
          </p:cNvSpPr>
          <p:nvPr/>
        </p:nvSpPr>
        <p:spPr bwMode="auto">
          <a:xfrm>
            <a:off x="1022859" y="5726856"/>
            <a:ext cx="43034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smtClean="0">
                <a:ln>
                  <a:noFill/>
                </a:ln>
                <a:solidFill>
                  <a:srgbClr val="18453B"/>
                </a:solidFill>
                <a:effectLst/>
                <a:latin typeface="Helvetica" panose="020B0604020202020204" pitchFamily="34" charset="0"/>
                <a:cs typeface="Helvetica" panose="020B0604020202020204" pitchFamily="34" charset="0"/>
              </a:rPr>
              <a:t>E. Pollacco </a:t>
            </a:r>
            <a:r>
              <a:rPr kumimoji="0" lang="en-US" altLang="en-US" sz="1200" b="0" i="1" u="none" strike="noStrike" cap="none" normalizeH="0" dirty="0" smtClean="0">
                <a:ln>
                  <a:noFill/>
                </a:ln>
                <a:solidFill>
                  <a:srgbClr val="18453B"/>
                </a:solidFill>
                <a:effectLst/>
                <a:latin typeface="Helvetica" panose="020B0604020202020204" pitchFamily="34" charset="0"/>
                <a:cs typeface="Helvetica" panose="020B0604020202020204" pitchFamily="34" charset="0"/>
              </a:rPr>
              <a:t>et al. </a:t>
            </a:r>
            <a:r>
              <a:rPr kumimoji="0" lang="en-US" altLang="en-US" sz="1200" b="0" i="0" u="none" strike="noStrike" cap="none" normalizeH="0" baseline="0" dirty="0" err="1" smtClean="0">
                <a:ln>
                  <a:noFill/>
                </a:ln>
                <a:solidFill>
                  <a:srgbClr val="18453B"/>
                </a:solidFill>
                <a:effectLst/>
                <a:latin typeface="Helvetica" panose="020B0604020202020204" pitchFamily="34" charset="0"/>
                <a:cs typeface="Helvetica" panose="020B0604020202020204" pitchFamily="34" charset="0"/>
              </a:rPr>
              <a:t>Nucl</a:t>
            </a:r>
            <a:r>
              <a:rPr kumimoji="0" lang="en-US" altLang="en-US" sz="1200" b="0" i="0" u="none" strike="noStrike" cap="none" normalizeH="0" baseline="0" dirty="0" smtClean="0">
                <a:ln>
                  <a:noFill/>
                </a:ln>
                <a:solidFill>
                  <a:srgbClr val="18453B"/>
                </a:solidFill>
                <a:effectLst/>
                <a:latin typeface="Helvetica" panose="020B0604020202020204" pitchFamily="34" charset="0"/>
                <a:cs typeface="Helvetica" panose="020B0604020202020204" pitchFamily="34" charset="0"/>
              </a:rPr>
              <a:t>. Instr. and Meth. A, 723 (2013), p. 102</a:t>
            </a:r>
          </a:p>
        </p:txBody>
      </p:sp>
      <p:pic>
        <p:nvPicPr>
          <p:cNvPr id="17412" name="Picture 4" descr="http://www.sciencedirect.com/cache/MiamiImageURL/1-s2.0-S0168900213005226-gr3_lrg.jpg/0?wchp=dGLbVBA-zSkzS&amp;pii=S0168900213005226"/>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r="47548"/>
          <a:stretch/>
        </p:blipFill>
        <p:spPr bwMode="auto">
          <a:xfrm>
            <a:off x="8661746" y="3544102"/>
            <a:ext cx="3339864" cy="2698464"/>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3"/>
          <p:cNvSpPr txBox="1">
            <a:spLocks/>
          </p:cNvSpPr>
          <p:nvPr/>
        </p:nvSpPr>
        <p:spPr>
          <a:xfrm>
            <a:off x="6608806" y="1305743"/>
            <a:ext cx="5181600" cy="4351338"/>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18453B"/>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rgbClr val="18453B"/>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18453B"/>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rgbClr val="18453B"/>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rgbClr val="18453B"/>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7410" name="Picture 2" descr="http://www.sciencedirect.com/cache/MiamiImageURL/1-s2.0-S0168900213005226-gr2_lrg.jpg/0?wchp=dGLbVlS-zSkWb&amp;pii=S0168900213005226"/>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r="49395"/>
          <a:stretch/>
        </p:blipFill>
        <p:spPr bwMode="auto">
          <a:xfrm>
            <a:off x="5728196" y="720258"/>
            <a:ext cx="3956824" cy="321844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766868" y="2453119"/>
            <a:ext cx="4815468" cy="2511308"/>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18453B"/>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rgbClr val="18453B"/>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18453B"/>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rgbClr val="18453B"/>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rgbClr val="18453B"/>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Similar detector already used at Texas A&amp;M University Cyclotron </a:t>
            </a:r>
          </a:p>
          <a:p>
            <a:r>
              <a:rPr lang="en-US" sz="2400" dirty="0" smtClean="0"/>
              <a:t>Successful operation with </a:t>
            </a:r>
            <a:r>
              <a:rPr lang="en-US" sz="2400" baseline="30000" dirty="0" smtClean="0"/>
              <a:t>23</a:t>
            </a:r>
            <a:r>
              <a:rPr lang="en-US" sz="2400" dirty="0" smtClean="0"/>
              <a:t>Al beam</a:t>
            </a:r>
          </a:p>
          <a:p>
            <a:r>
              <a:rPr lang="en-US" sz="2400" dirty="0" smtClean="0"/>
              <a:t>Same technology based on MGPDs</a:t>
            </a:r>
          </a:p>
        </p:txBody>
      </p:sp>
    </p:spTree>
    <p:extLst>
      <p:ext uri="{BB962C8B-B14F-4D97-AF65-F5344CB8AC3E}">
        <p14:creationId xmlns:p14="http://schemas.microsoft.com/office/powerpoint/2010/main" val="154672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NSCL </a:t>
            </a:r>
            <a:r>
              <a:rPr lang="en-US" dirty="0" err="1" smtClean="0"/>
              <a:t>ProtonDetector</a:t>
            </a:r>
            <a:r>
              <a:rPr lang="en-US" dirty="0" smtClean="0"/>
              <a:t> Simulation</a:t>
            </a:r>
            <a:endParaRPr lang="en-US" dirty="0"/>
          </a:p>
        </p:txBody>
      </p:sp>
      <p:sp>
        <p:nvSpPr>
          <p:cNvPr id="3" name="Content Placeholder 2"/>
          <p:cNvSpPr>
            <a:spLocks noGrp="1"/>
          </p:cNvSpPr>
          <p:nvPr>
            <p:ph sz="half" idx="1"/>
          </p:nvPr>
        </p:nvSpPr>
        <p:spPr>
          <a:xfrm>
            <a:off x="838200" y="1748458"/>
            <a:ext cx="4815468" cy="4351338"/>
          </a:xfrm>
        </p:spPr>
        <p:txBody>
          <a:bodyPr/>
          <a:lstStyle/>
          <a:p>
            <a:r>
              <a:rPr lang="en-US" sz="2400" dirty="0" smtClean="0"/>
              <a:t>Based on </a:t>
            </a:r>
            <a:r>
              <a:rPr lang="en-US" sz="2400" dirty="0" err="1" smtClean="0"/>
              <a:t>Geant</a:t>
            </a:r>
            <a:r>
              <a:rPr lang="en-US" sz="2400" dirty="0" smtClean="0"/>
              <a:t> 4.9.6 and ROOT 5.34</a:t>
            </a:r>
          </a:p>
          <a:p>
            <a:r>
              <a:rPr lang="en-US" sz="2400" dirty="0" smtClean="0"/>
              <a:t>Realistic input distributions based on LISE++ calculations</a:t>
            </a:r>
          </a:p>
          <a:p>
            <a:r>
              <a:rPr lang="en-US" sz="2400" dirty="0" smtClean="0"/>
              <a:t>Different geometries available </a:t>
            </a:r>
          </a:p>
          <a:p>
            <a:r>
              <a:rPr lang="en-US" sz="2400" dirty="0" smtClean="0"/>
              <a:t>Information of the track of all particles inside the gas stored in a ROOT file</a:t>
            </a:r>
          </a:p>
        </p:txBody>
      </p:sp>
      <p:pic>
        <p:nvPicPr>
          <p:cNvPr id="5" name="Content Placeholder 4"/>
          <p:cNvPicPr>
            <a:picLocks noGrp="1" noChangeAspect="1"/>
          </p:cNvPicPr>
          <p:nvPr>
            <p:ph sz="half" idx="2"/>
          </p:nvPr>
        </p:nvPicPr>
        <p:blipFill>
          <a:blip r:embed="rId3"/>
          <a:stretch>
            <a:fillRect/>
          </a:stretch>
        </p:blipFill>
        <p:spPr>
          <a:xfrm>
            <a:off x="5765180" y="1563167"/>
            <a:ext cx="5263376" cy="4424610"/>
          </a:xfrm>
          <a:prstGeom prst="rect">
            <a:avLst/>
          </a:prstGeom>
        </p:spPr>
      </p:pic>
      <p:sp>
        <p:nvSpPr>
          <p:cNvPr id="4" name="Date Placeholder 3"/>
          <p:cNvSpPr>
            <a:spLocks noGrp="1"/>
          </p:cNvSpPr>
          <p:nvPr>
            <p:ph type="dt" sz="half" idx="10"/>
          </p:nvPr>
        </p:nvSpPr>
        <p:spPr/>
        <p:txBody>
          <a:bodyPr/>
          <a:lstStyle/>
          <a:p>
            <a:r>
              <a:rPr lang="en-US" dirty="0" smtClean="0"/>
              <a:t>04/25/2014</a:t>
            </a:r>
            <a:endParaRPr lang="en-US" dirty="0"/>
          </a:p>
        </p:txBody>
      </p:sp>
      <p:sp>
        <p:nvSpPr>
          <p:cNvPr id="7" name="Footer Placeholder 6"/>
          <p:cNvSpPr>
            <a:spLocks noGrp="1"/>
          </p:cNvSpPr>
          <p:nvPr>
            <p:ph type="ftr" sz="quarter" idx="11"/>
          </p:nvPr>
        </p:nvSpPr>
        <p:spPr/>
        <p:txBody>
          <a:bodyPr/>
          <a:lstStyle/>
          <a:p>
            <a:r>
              <a:rPr lang="en-US" smtClean="0"/>
              <a:t>David Perez Loureiro</a:t>
            </a:r>
            <a:endParaRPr lang="en-US" dirty="0"/>
          </a:p>
        </p:txBody>
      </p:sp>
      <p:sp>
        <p:nvSpPr>
          <p:cNvPr id="8" name="Slide Number Placeholder 7"/>
          <p:cNvSpPr>
            <a:spLocks noGrp="1"/>
          </p:cNvSpPr>
          <p:nvPr>
            <p:ph type="sldNum" sz="quarter" idx="12"/>
          </p:nvPr>
        </p:nvSpPr>
        <p:spPr/>
        <p:txBody>
          <a:bodyPr/>
          <a:lstStyle/>
          <a:p>
            <a:fld id="{545F7DD1-236F-4152-9DB8-B205D1383C26}" type="slidenum">
              <a:rPr lang="en-US" smtClean="0"/>
              <a:pPr/>
              <a:t>9</a:t>
            </a:fld>
            <a:r>
              <a:rPr lang="en-US" dirty="0" smtClean="0"/>
              <a:t>/16</a:t>
            </a:r>
            <a:endParaRPr lang="en-US" dirty="0"/>
          </a:p>
        </p:txBody>
      </p:sp>
      <p:sp>
        <p:nvSpPr>
          <p:cNvPr id="9" name="Rectangle 8"/>
          <p:cNvSpPr/>
          <p:nvPr/>
        </p:nvSpPr>
        <p:spPr>
          <a:xfrm>
            <a:off x="1072012" y="5131785"/>
            <a:ext cx="2839239" cy="954107"/>
          </a:xfrm>
          <a:prstGeom prst="rect">
            <a:avLst/>
          </a:prstGeom>
        </p:spPr>
        <p:txBody>
          <a:bodyPr wrap="none">
            <a:spAutoFit/>
          </a:bodyPr>
          <a:lstStyle/>
          <a:p>
            <a:r>
              <a:rPr lang="en-US" sz="1400" dirty="0" smtClean="0">
                <a:solidFill>
                  <a:srgbClr val="18453B"/>
                </a:solidFill>
                <a:latin typeface="Helvetica" panose="020B0604020202020204" pitchFamily="34" charset="0"/>
                <a:cs typeface="Helvetica" panose="020B0604020202020204" pitchFamily="34" charset="0"/>
                <a:hlinkClick r:id="rId4"/>
              </a:rPr>
              <a:t>http://geant4.web.cern.ch/geant4/</a:t>
            </a:r>
          </a:p>
          <a:p>
            <a:r>
              <a:rPr lang="en-US" sz="1400" dirty="0">
                <a:solidFill>
                  <a:srgbClr val="18453B"/>
                </a:solidFill>
                <a:latin typeface="Helvetica" panose="020B0604020202020204" pitchFamily="34" charset="0"/>
                <a:cs typeface="Helvetica" panose="020B0604020202020204" pitchFamily="34" charset="0"/>
                <a:hlinkClick r:id="rId4"/>
              </a:rPr>
              <a:t>http://</a:t>
            </a:r>
            <a:r>
              <a:rPr lang="en-US" sz="1400" dirty="0" smtClean="0">
                <a:solidFill>
                  <a:srgbClr val="18453B"/>
                </a:solidFill>
                <a:latin typeface="Helvetica" panose="020B0604020202020204" pitchFamily="34" charset="0"/>
                <a:cs typeface="Helvetica" panose="020B0604020202020204" pitchFamily="34" charset="0"/>
                <a:hlinkClick r:id="rId4"/>
              </a:rPr>
              <a:t>root.cern.ch</a:t>
            </a:r>
            <a:endParaRPr lang="en-US" sz="1400" dirty="0">
              <a:solidFill>
                <a:srgbClr val="18453B"/>
              </a:solidFill>
              <a:latin typeface="Helvetica" panose="020B0604020202020204" pitchFamily="34" charset="0"/>
              <a:cs typeface="Helvetica" panose="020B0604020202020204" pitchFamily="34" charset="0"/>
              <a:hlinkClick r:id="rId4"/>
            </a:endParaRPr>
          </a:p>
          <a:p>
            <a:r>
              <a:rPr lang="en-US" sz="1400" dirty="0" smtClean="0">
                <a:solidFill>
                  <a:srgbClr val="18453B"/>
                </a:solidFill>
                <a:latin typeface="Helvetica" panose="020B0604020202020204" pitchFamily="34" charset="0"/>
                <a:cs typeface="Helvetica" panose="020B0604020202020204" pitchFamily="34" charset="0"/>
                <a:hlinkClick r:id="rId4"/>
              </a:rPr>
              <a:t>http</a:t>
            </a:r>
            <a:r>
              <a:rPr lang="en-US" sz="1400" dirty="0">
                <a:solidFill>
                  <a:srgbClr val="18453B"/>
                </a:solidFill>
                <a:latin typeface="Helvetica" panose="020B0604020202020204" pitchFamily="34" charset="0"/>
                <a:cs typeface="Helvetica" panose="020B0604020202020204" pitchFamily="34" charset="0"/>
                <a:hlinkClick r:id="rId4"/>
              </a:rPr>
              <a:t>://</a:t>
            </a:r>
            <a:r>
              <a:rPr lang="en-US" sz="1400" dirty="0" smtClean="0">
                <a:solidFill>
                  <a:srgbClr val="18453B"/>
                </a:solidFill>
                <a:latin typeface="Helvetica" panose="020B0604020202020204" pitchFamily="34" charset="0"/>
                <a:cs typeface="Helvetica" panose="020B0604020202020204" pitchFamily="34" charset="0"/>
                <a:hlinkClick r:id="rId4"/>
              </a:rPr>
              <a:t>lise.nscl.msu.edu/lise.html</a:t>
            </a:r>
            <a:endParaRPr lang="en-US" sz="1400" dirty="0" smtClean="0">
              <a:solidFill>
                <a:srgbClr val="18453B"/>
              </a:solidFill>
              <a:latin typeface="Helvetica" panose="020B0604020202020204" pitchFamily="34" charset="0"/>
              <a:cs typeface="Helvetica" panose="020B0604020202020204" pitchFamily="34" charset="0"/>
            </a:endParaRPr>
          </a:p>
          <a:p>
            <a:endParaRPr lang="en-US" sz="1400" dirty="0">
              <a:solidFill>
                <a:srgbClr val="18453B"/>
              </a:solidFill>
            </a:endParaRPr>
          </a:p>
        </p:txBody>
      </p:sp>
    </p:spTree>
    <p:extLst>
      <p:ext uri="{BB962C8B-B14F-4D97-AF65-F5344CB8AC3E}">
        <p14:creationId xmlns:p14="http://schemas.microsoft.com/office/powerpoint/2010/main" val="3300830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19318</TotalTime>
  <Words>959</Words>
  <Application>Microsoft Office PowerPoint</Application>
  <PresentationFormat>Widescreen</PresentationFormat>
  <Paragraphs>198</Paragraphs>
  <Slides>16</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宋体</vt:lpstr>
      <vt:lpstr>Arial</vt:lpstr>
      <vt:lpstr>Calibri</vt:lpstr>
      <vt:lpstr>Calibri Light</vt:lpstr>
      <vt:lpstr>Helvetica</vt:lpstr>
      <vt:lpstr>Symbol</vt:lpstr>
      <vt:lpstr>Times New Roman</vt:lpstr>
      <vt:lpstr>Office Theme</vt:lpstr>
      <vt:lpstr>Equation</vt:lpstr>
      <vt:lpstr>Conceptual Design and Simulation of a Proton Detector for studying low-energy resonances relevant in thermonuclear reactions</vt:lpstr>
      <vt:lpstr>Outline</vt:lpstr>
      <vt:lpstr>Motivation</vt:lpstr>
      <vt:lpstr>Nucleosynthesis</vt:lpstr>
      <vt:lpstr>Indirect measurements</vt:lpstr>
      <vt:lpstr>Detector requirements</vt:lpstr>
      <vt:lpstr>MicroMEGAS Detectors</vt:lpstr>
      <vt:lpstr>AstroBox detector</vt:lpstr>
      <vt:lpstr>NSCL ProtonDetector Simulation</vt:lpstr>
      <vt:lpstr>Event generation</vt:lpstr>
      <vt:lpstr>Simulation of drift, amplification and digitization of MPGDs </vt:lpstr>
      <vt:lpstr>Considered Geometries</vt:lpstr>
      <vt:lpstr>Box Geometry</vt:lpstr>
      <vt:lpstr>Cylindrical Geometry</vt:lpstr>
      <vt:lpstr>Summary and Outlook</vt:lpstr>
      <vt:lpstr>Thank you for your attention!</vt:lpstr>
    </vt:vector>
  </TitlesOfParts>
  <Company>NSCL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Proton Detector</dc:title>
  <dc:creator>Perez-Loureiro, David</dc:creator>
  <cp:lastModifiedBy>Perez-Loureiro, David</cp:lastModifiedBy>
  <cp:revision>263</cp:revision>
  <cp:lastPrinted>2014-04-25T12:43:42Z</cp:lastPrinted>
  <dcterms:created xsi:type="dcterms:W3CDTF">2013-11-14T18:47:12Z</dcterms:created>
  <dcterms:modified xsi:type="dcterms:W3CDTF">2014-04-25T12:54:22Z</dcterms:modified>
</cp:coreProperties>
</file>