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7" r:id="rId7"/>
    <p:sldId id="259" r:id="rId8"/>
    <p:sldId id="256" r:id="rId9"/>
    <p:sldId id="258" r:id="rId10"/>
    <p:sldId id="25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D74"/>
    <a:srgbClr val="EE8137"/>
    <a:srgbClr val="A5A5A5"/>
    <a:srgbClr val="82B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400" d="100"/>
          <a:sy n="400" d="100"/>
        </p:scale>
        <p:origin x="-11910" y="-4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ranet.nscl.msu.edu\files\user\perezlou\My%20Documents\Gating%20grid%20stud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2 mm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Sheet1!$C$6:$C$14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</c:numCache>
            </c:numRef>
          </c:xVal>
          <c:yVal>
            <c:numRef>
              <c:f>Sheet1!$D$6:$D$14</c:f>
              <c:numCache>
                <c:formatCode>0.00%</c:formatCode>
                <c:ptCount val="9"/>
                <c:pt idx="0">
                  <c:v>0.95099999999999996</c:v>
                </c:pt>
                <c:pt idx="1">
                  <c:v>0.88070000000000004</c:v>
                </c:pt>
                <c:pt idx="2">
                  <c:v>0.74339999999999995</c:v>
                </c:pt>
                <c:pt idx="3">
                  <c:v>0.61470000000000002</c:v>
                </c:pt>
                <c:pt idx="4">
                  <c:v>0.48130000000000001</c:v>
                </c:pt>
                <c:pt idx="5">
                  <c:v>0.34789999999999999</c:v>
                </c:pt>
                <c:pt idx="6">
                  <c:v>0.21479999999999999</c:v>
                </c:pt>
                <c:pt idx="7">
                  <c:v>8.3199999999999996E-2</c:v>
                </c:pt>
                <c:pt idx="8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1 mm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Sheet1!$C$6:$C$14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</c:numCache>
            </c:numRef>
          </c:xVal>
          <c:yVal>
            <c:numRef>
              <c:f>Sheet1!$F$6:$F$14</c:f>
              <c:numCache>
                <c:formatCode>0.00%</c:formatCode>
                <c:ptCount val="9"/>
                <c:pt idx="0">
                  <c:v>0.90149999999999997</c:v>
                </c:pt>
                <c:pt idx="1">
                  <c:v>0.71760000000000002</c:v>
                </c:pt>
                <c:pt idx="2">
                  <c:v>0.39200000000000002</c:v>
                </c:pt>
                <c:pt idx="3">
                  <c:v>6.4899999999999999E-2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0%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2 mm Diff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Sheet1!$C$18:$C$26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</c:numCache>
            </c:numRef>
          </c:xVal>
          <c:yVal>
            <c:numRef>
              <c:f>Sheet1!$D$18:$D$26</c:f>
              <c:numCache>
                <c:formatCode>0.00%</c:formatCode>
                <c:ptCount val="9"/>
                <c:pt idx="0">
                  <c:v>0.93820000000000003</c:v>
                </c:pt>
                <c:pt idx="1">
                  <c:v>0.88639999999999997</c:v>
                </c:pt>
                <c:pt idx="2">
                  <c:v>0.75919999999999999</c:v>
                </c:pt>
                <c:pt idx="3">
                  <c:v>0.62439999999999996</c:v>
                </c:pt>
                <c:pt idx="4">
                  <c:v>0.48770000000000002</c:v>
                </c:pt>
                <c:pt idx="5">
                  <c:v>0.35920000000000002</c:v>
                </c:pt>
                <c:pt idx="6">
                  <c:v>0.2273</c:v>
                </c:pt>
                <c:pt idx="7">
                  <c:v>0.1138</c:v>
                </c:pt>
                <c:pt idx="8">
                  <c:v>4.1799999999999997E-2</c:v>
                </c:pt>
              </c:numCache>
            </c:numRef>
          </c:yVal>
          <c:smooth val="0"/>
        </c:ser>
        <c:ser>
          <c:idx val="3"/>
          <c:order val="3"/>
          <c:tx>
            <c:v>1 mm Diff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Sheet1!$C$18:$C$26</c:f>
              <c:numCache>
                <c:formatCode>General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</c:numCache>
            </c:numRef>
          </c:xVal>
          <c:yVal>
            <c:numRef>
              <c:f>Sheet1!$F$18:$F$26</c:f>
              <c:numCache>
                <c:formatCode>0.00%</c:formatCode>
                <c:ptCount val="9"/>
                <c:pt idx="0">
                  <c:v>0.88029999999999997</c:v>
                </c:pt>
                <c:pt idx="1">
                  <c:v>0.72629999999999995</c:v>
                </c:pt>
                <c:pt idx="2">
                  <c:v>0.40939999999999999</c:v>
                </c:pt>
                <c:pt idx="3">
                  <c:v>0.13469999999999999</c:v>
                </c:pt>
                <c:pt idx="4">
                  <c:v>2.3300000000000001E-2</c:v>
                </c:pt>
                <c:pt idx="5">
                  <c:v>1.9E-3</c:v>
                </c:pt>
                <c:pt idx="6">
                  <c:v>1E-4</c:v>
                </c:pt>
                <c:pt idx="7">
                  <c:v>0</c:v>
                </c:pt>
                <c:pt idx="8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5845392"/>
        <c:axId val="225845784"/>
      </c:scatterChart>
      <c:valAx>
        <c:axId val="225845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 difference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845784"/>
        <c:crosses val="autoZero"/>
        <c:crossBetween val="midCat"/>
      </c:valAx>
      <c:valAx>
        <c:axId val="2258457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Transmission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8453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764922325464796"/>
          <c:y val="6.6491093959216235E-2"/>
          <c:w val="0.52632362098385044"/>
          <c:h val="6.31790768962510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Proton </a:t>
            </a:r>
            <a:r>
              <a:rPr lang="en-US" sz="2000" baseline="0" dirty="0" smtClean="0"/>
              <a:t>Ranges </a:t>
            </a:r>
            <a:r>
              <a:rPr lang="en-US" sz="2000" baseline="0" dirty="0"/>
              <a:t>at 1 </a:t>
            </a:r>
            <a:r>
              <a:rPr lang="en-US" sz="2000" baseline="0" dirty="0" err="1"/>
              <a:t>atm</a:t>
            </a:r>
            <a:endParaRPr lang="en-US" sz="20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9040850876207833E-2"/>
          <c:y val="0.15619108240085708"/>
          <c:w val="0.87753018372703417"/>
          <c:h val="0.72088764946048411"/>
        </c:manualLayout>
      </c:layout>
      <c:scatterChart>
        <c:scatterStyle val="smoothMarker"/>
        <c:varyColors val="0"/>
        <c:ser>
          <c:idx val="0"/>
          <c:order val="0"/>
          <c:tx>
            <c:v>SRIM Ne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Sheet3!$C$5:$C$12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Sheet3!$D$5:$D$12</c:f>
              <c:numCache>
                <c:formatCode>General</c:formatCode>
                <c:ptCount val="8"/>
                <c:pt idx="0">
                  <c:v>6.25</c:v>
                </c:pt>
                <c:pt idx="1">
                  <c:v>9.31</c:v>
                </c:pt>
                <c:pt idx="2">
                  <c:v>16.899999999999999</c:v>
                </c:pt>
                <c:pt idx="3">
                  <c:v>26.4</c:v>
                </c:pt>
                <c:pt idx="4">
                  <c:v>37.700000000000003</c:v>
                </c:pt>
                <c:pt idx="5">
                  <c:v>43.8</c:v>
                </c:pt>
                <c:pt idx="6">
                  <c:v>57.3</c:v>
                </c:pt>
                <c:pt idx="7">
                  <c:v>80.599999999999994</c:v>
                </c:pt>
              </c:numCache>
            </c:numRef>
          </c:yVal>
          <c:smooth val="1"/>
        </c:ser>
        <c:ser>
          <c:idx val="1"/>
          <c:order val="1"/>
          <c:tx>
            <c:v>Geant4 Ne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Sheet3!$C$5:$C$12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Sheet3!$G$5:$G$12</c:f>
              <c:numCache>
                <c:formatCode>General</c:formatCode>
                <c:ptCount val="8"/>
                <c:pt idx="0">
                  <c:v>7.2249999999999996</c:v>
                </c:pt>
                <c:pt idx="1">
                  <c:v>10.25</c:v>
                </c:pt>
                <c:pt idx="2">
                  <c:v>17.75</c:v>
                </c:pt>
                <c:pt idx="3">
                  <c:v>27.16</c:v>
                </c:pt>
                <c:pt idx="4">
                  <c:v>38.369999999999997</c:v>
                </c:pt>
                <c:pt idx="5">
                  <c:v>44.59</c:v>
                </c:pt>
                <c:pt idx="6">
                  <c:v>58.2</c:v>
                </c:pt>
                <c:pt idx="7">
                  <c:v>81.3</c:v>
                </c:pt>
              </c:numCache>
            </c:numRef>
          </c:yVal>
          <c:smooth val="1"/>
        </c:ser>
        <c:ser>
          <c:idx val="2"/>
          <c:order val="2"/>
          <c:tx>
            <c:v>SRIM Ar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Sheet3!$C$16:$C$23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Sheet3!$D$16:$D$23</c:f>
              <c:numCache>
                <c:formatCode>General</c:formatCode>
                <c:ptCount val="8"/>
                <c:pt idx="0">
                  <c:v>2.77</c:v>
                </c:pt>
                <c:pt idx="1">
                  <c:v>4.67</c:v>
                </c:pt>
                <c:pt idx="2">
                  <c:v>9.56</c:v>
                </c:pt>
                <c:pt idx="3">
                  <c:v>15.6</c:v>
                </c:pt>
                <c:pt idx="4">
                  <c:v>22.7</c:v>
                </c:pt>
                <c:pt idx="5">
                  <c:v>26.7</c:v>
                </c:pt>
                <c:pt idx="6">
                  <c:v>35.4</c:v>
                </c:pt>
                <c:pt idx="7">
                  <c:v>49.9</c:v>
                </c:pt>
              </c:numCache>
            </c:numRef>
          </c:yVal>
          <c:smooth val="1"/>
        </c:ser>
        <c:ser>
          <c:idx val="3"/>
          <c:order val="3"/>
          <c:tx>
            <c:v>Geant Ar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Sheet3!$C$16:$C$23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Sheet3!$G$16:$G$23</c:f>
              <c:numCache>
                <c:formatCode>General</c:formatCode>
                <c:ptCount val="8"/>
                <c:pt idx="0">
                  <c:v>3.0920000000000001</c:v>
                </c:pt>
                <c:pt idx="1">
                  <c:v>4.915</c:v>
                </c:pt>
                <c:pt idx="2">
                  <c:v>9.6240000000000006</c:v>
                </c:pt>
                <c:pt idx="3">
                  <c:v>15.52</c:v>
                </c:pt>
                <c:pt idx="4">
                  <c:v>22.45</c:v>
                </c:pt>
                <c:pt idx="5">
                  <c:v>26.27</c:v>
                </c:pt>
                <c:pt idx="6">
                  <c:v>34.659999999999997</c:v>
                </c:pt>
                <c:pt idx="7">
                  <c:v>48.84</c:v>
                </c:pt>
              </c:numCache>
            </c:numRef>
          </c:yVal>
          <c:smooth val="1"/>
        </c:ser>
        <c:ser>
          <c:idx val="4"/>
          <c:order val="4"/>
          <c:tx>
            <c:v>NIST  Ne CSDA</c:v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Sheet3!$C$16:$C$23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Sheet3!$J$5:$J$12</c:f>
              <c:numCache>
                <c:formatCode>General</c:formatCode>
                <c:ptCount val="8"/>
                <c:pt idx="0">
                  <c:v>6.9636255217650564</c:v>
                </c:pt>
                <c:pt idx="1">
                  <c:v>9.989266547406082</c:v>
                </c:pt>
                <c:pt idx="2">
                  <c:v>17.567084078711982</c:v>
                </c:pt>
                <c:pt idx="3">
                  <c:v>27.000596302921881</c:v>
                </c:pt>
                <c:pt idx="4">
                  <c:v>38.079904591532497</c:v>
                </c:pt>
                <c:pt idx="5">
                  <c:v>44.23375074537865</c:v>
                </c:pt>
                <c:pt idx="6">
                  <c:v>57.698270721526541</c:v>
                </c:pt>
                <c:pt idx="7">
                  <c:v>80.751341681574246</c:v>
                </c:pt>
              </c:numCache>
            </c:numRef>
          </c:yVal>
          <c:smooth val="1"/>
        </c:ser>
        <c:ser>
          <c:idx val="5"/>
          <c:order val="5"/>
          <c:tx>
            <c:v>NIST CSDA Ar</c:v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Sheet3!$C$16:$C$23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Sheet3!$J$16:$J$23</c:f>
              <c:numCache>
                <c:formatCode>General</c:formatCode>
                <c:ptCount val="8"/>
                <c:pt idx="0">
                  <c:v>3.0192539109506624</c:v>
                </c:pt>
                <c:pt idx="1">
                  <c:v>4.8381468110709989</c:v>
                </c:pt>
                <c:pt idx="2">
                  <c:v>9.542719614921781</c:v>
                </c:pt>
                <c:pt idx="3">
                  <c:v>15.409145607701564</c:v>
                </c:pt>
                <c:pt idx="4">
                  <c:v>22.286401925391097</c:v>
                </c:pt>
                <c:pt idx="5">
                  <c:v>26.089049338146808</c:v>
                </c:pt>
                <c:pt idx="6">
                  <c:v>34.416365824308059</c:v>
                </c:pt>
                <c:pt idx="7">
                  <c:v>48.658243080625752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853616"/>
        <c:axId val="300854008"/>
      </c:scatterChart>
      <c:valAx>
        <c:axId val="3008536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Energy (KeV)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54008"/>
        <c:crosses val="autoZero"/>
        <c:crossBetween val="midCat"/>
      </c:valAx>
      <c:valAx>
        <c:axId val="300854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Range (mm)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536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3222340075953268"/>
          <c:y val="0.15982052261690263"/>
          <c:w val="0.34071851248263907"/>
          <c:h val="0.363991201149648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 smtClean="0"/>
              <a:t>Differences Range</a:t>
            </a:r>
            <a:endParaRPr lang="en-US" sz="20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Sheet3!$C$5:$C$12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Sheet3!$I$5:$I$12</c:f>
              <c:numCache>
                <c:formatCode>General</c:formatCode>
                <c:ptCount val="8"/>
                <c:pt idx="0">
                  <c:v>0.97499999999999964</c:v>
                </c:pt>
                <c:pt idx="1">
                  <c:v>0.9399999999999995</c:v>
                </c:pt>
                <c:pt idx="2">
                  <c:v>0.85000000000000142</c:v>
                </c:pt>
                <c:pt idx="3">
                  <c:v>0.76000000000000156</c:v>
                </c:pt>
                <c:pt idx="4">
                  <c:v>0.6699999999999946</c:v>
                </c:pt>
                <c:pt idx="5">
                  <c:v>0.79000000000000625</c:v>
                </c:pt>
                <c:pt idx="6">
                  <c:v>0.90000000000000568</c:v>
                </c:pt>
                <c:pt idx="7">
                  <c:v>0.70000000000000284</c:v>
                </c:pt>
              </c:numCache>
            </c:numRef>
          </c:yVal>
          <c:smooth val="0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Sheet3!$C$5:$C$12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Sheet3!$L$5:$L$12</c:f>
              <c:numCache>
                <c:formatCode>General</c:formatCode>
                <c:ptCount val="8"/>
                <c:pt idx="0">
                  <c:v>0.71362552176505645</c:v>
                </c:pt>
                <c:pt idx="1">
                  <c:v>0.6792665474060815</c:v>
                </c:pt>
                <c:pt idx="2">
                  <c:v>0.66708407871198361</c:v>
                </c:pt>
                <c:pt idx="3">
                  <c:v>0.6005963029218826</c:v>
                </c:pt>
                <c:pt idx="4">
                  <c:v>0.3799045915324939</c:v>
                </c:pt>
                <c:pt idx="5">
                  <c:v>0.43375074537865288</c:v>
                </c:pt>
                <c:pt idx="6">
                  <c:v>0.39827072152654353</c:v>
                </c:pt>
                <c:pt idx="7">
                  <c:v>0.15134168157425165</c:v>
                </c:pt>
              </c:numCache>
            </c:numRef>
          </c:yVal>
          <c:smooth val="0"/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Sheet3!$C$16:$C$23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Sheet3!$I$16:$I$23</c:f>
              <c:numCache>
                <c:formatCode>General</c:formatCode>
                <c:ptCount val="8"/>
                <c:pt idx="0">
                  <c:v>0.32200000000000006</c:v>
                </c:pt>
                <c:pt idx="1">
                  <c:v>0.24500000000000011</c:v>
                </c:pt>
                <c:pt idx="2">
                  <c:v>6.4000000000000057E-2</c:v>
                </c:pt>
                <c:pt idx="3">
                  <c:v>-8.0000000000000071E-2</c:v>
                </c:pt>
                <c:pt idx="4">
                  <c:v>-0.25</c:v>
                </c:pt>
                <c:pt idx="5">
                  <c:v>-0.42999999999999972</c:v>
                </c:pt>
                <c:pt idx="6">
                  <c:v>-0.74000000000000199</c:v>
                </c:pt>
                <c:pt idx="7">
                  <c:v>-1.0599999999999952</c:v>
                </c:pt>
              </c:numCache>
            </c:numRef>
          </c:yVal>
          <c:smooth val="0"/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Sheet3!$C$16:$C$23</c:f>
              <c:numCache>
                <c:formatCode>General</c:formatCode>
                <c:ptCount val="8"/>
                <c:pt idx="0">
                  <c:v>200</c:v>
                </c:pt>
                <c:pt idx="1">
                  <c:v>300</c:v>
                </c:pt>
                <c:pt idx="2">
                  <c:v>500</c:v>
                </c:pt>
                <c:pt idx="3">
                  <c:v>700</c:v>
                </c:pt>
                <c:pt idx="4">
                  <c:v>900</c:v>
                </c:pt>
                <c:pt idx="5">
                  <c:v>1000</c:v>
                </c:pt>
                <c:pt idx="6">
                  <c:v>1200</c:v>
                </c:pt>
                <c:pt idx="7">
                  <c:v>1500</c:v>
                </c:pt>
              </c:numCache>
            </c:numRef>
          </c:xVal>
          <c:yVal>
            <c:numRef>
              <c:f>Sheet3!$L$16:$L$23</c:f>
              <c:numCache>
                <c:formatCode>General</c:formatCode>
                <c:ptCount val="8"/>
                <c:pt idx="0">
                  <c:v>0.24925391095066241</c:v>
                </c:pt>
                <c:pt idx="1">
                  <c:v>0.16814681107099894</c:v>
                </c:pt>
                <c:pt idx="2">
                  <c:v>-1.7280385078219496E-2</c:v>
                </c:pt>
                <c:pt idx="3">
                  <c:v>-0.19085439229843537</c:v>
                </c:pt>
                <c:pt idx="4">
                  <c:v>-0.41359807460890252</c:v>
                </c:pt>
                <c:pt idx="5">
                  <c:v>-0.61095066185319169</c:v>
                </c:pt>
                <c:pt idx="6">
                  <c:v>-0.98363417569193956</c:v>
                </c:pt>
                <c:pt idx="7">
                  <c:v>-1.2417569193742466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0854792"/>
        <c:axId val="300855184"/>
      </c:scatterChart>
      <c:valAx>
        <c:axId val="3008547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 smtClean="0"/>
                  <a:t>Energy (keV)</a:t>
                </a:r>
                <a:endParaRPr lang="en-US" sz="160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55184"/>
        <c:crossesAt val="-1.5"/>
        <c:crossBetween val="midCat"/>
      </c:valAx>
      <c:valAx>
        <c:axId val="3008551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 smtClean="0"/>
                  <a:t>Range SRIM -Range</a:t>
                </a:r>
                <a:endParaRPr lang="en-US" sz="1600" baseline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854792"/>
        <c:crossesAt val="-500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0.89796</cdr:x>
      <cdr:y>0.68267</cdr:y>
    </cdr:from>
    <cdr:to>
      <cdr:x>0.95152</cdr:x>
      <cdr:y>0.75021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6670396" y="3733058"/>
          <a:ext cx="397864" cy="3693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fr-FR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err="1" smtClean="0"/>
            <a:t>Ar</a:t>
          </a:r>
          <a:endParaRPr lang="en-US" dirty="0"/>
        </a:p>
      </cdr:txBody>
    </cdr:sp>
  </cdr:relSizeAnchor>
  <cdr:relSizeAnchor xmlns:cdr="http://schemas.openxmlformats.org/drawingml/2006/chartDrawing">
    <cdr:from>
      <cdr:x>0.2114</cdr:x>
      <cdr:y>0.17953</cdr:y>
    </cdr:from>
    <cdr:to>
      <cdr:x>0.33449</cdr:x>
      <cdr:y>0.24338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70346" y="981738"/>
          <a:ext cx="914400" cy="349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rgbClr val="82B3DF"/>
              </a:solidFill>
            </a:rPr>
            <a:t>Geant4</a:t>
          </a:r>
          <a:endParaRPr lang="en-US" sz="1800" dirty="0">
            <a:solidFill>
              <a:srgbClr val="82B3DF"/>
            </a:solidFill>
          </a:endParaRPr>
        </a:p>
      </cdr:txBody>
    </cdr:sp>
  </cdr:relSizeAnchor>
  <cdr:relSizeAnchor xmlns:cdr="http://schemas.openxmlformats.org/drawingml/2006/chartDrawing">
    <cdr:from>
      <cdr:x>0.61265</cdr:x>
      <cdr:y>0.51302</cdr:y>
    </cdr:from>
    <cdr:to>
      <cdr:x>0.73574</cdr:x>
      <cdr:y>0.57687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50958" y="2805354"/>
          <a:ext cx="914400" cy="349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A5A5A5"/>
              </a:solidFill>
            </a:rPr>
            <a:t>Geant4</a:t>
          </a:r>
          <a:endParaRPr lang="en-US" sz="1800" dirty="0">
            <a:solidFill>
              <a:srgbClr val="A5A5A5"/>
            </a:solidFill>
          </a:endParaRPr>
        </a:p>
      </cdr:txBody>
    </cdr:sp>
  </cdr:relSizeAnchor>
  <cdr:relSizeAnchor xmlns:cdr="http://schemas.openxmlformats.org/drawingml/2006/chartDrawing">
    <cdr:from>
      <cdr:x>0.22201</cdr:x>
      <cdr:y>0.31092</cdr:y>
    </cdr:from>
    <cdr:to>
      <cdr:x>0.3451</cdr:x>
      <cdr:y>0.37476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49138" y="1700190"/>
          <a:ext cx="914400" cy="349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EE8137"/>
              </a:solidFill>
            </a:rPr>
            <a:t>NIST</a:t>
          </a:r>
          <a:endParaRPr lang="en-US" sz="1800" dirty="0">
            <a:solidFill>
              <a:srgbClr val="EE8137"/>
            </a:solidFill>
          </a:endParaRPr>
        </a:p>
      </cdr:txBody>
    </cdr:sp>
  </cdr:relSizeAnchor>
  <cdr:relSizeAnchor xmlns:cdr="http://schemas.openxmlformats.org/drawingml/2006/chartDrawing">
    <cdr:from>
      <cdr:x>0.22633</cdr:x>
      <cdr:y>0.44989</cdr:y>
    </cdr:from>
    <cdr:to>
      <cdr:x>0.34943</cdr:x>
      <cdr:y>0.51373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1681277" y="2460116"/>
          <a:ext cx="914400" cy="349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dirty="0" smtClean="0">
              <a:solidFill>
                <a:srgbClr val="FFDD74"/>
              </a:solidFill>
            </a:rPr>
            <a:t>NIST</a:t>
          </a:r>
          <a:endParaRPr lang="en-US" sz="1800" dirty="0">
            <a:solidFill>
              <a:srgbClr val="FFDD74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6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6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2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3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70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6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2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9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4805C-323C-4AD7-9DC5-03FAA276C783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8DB50-E514-4072-BFBB-3DB679F2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7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Astro-Gamma</a:t>
            </a:r>
            <a:br>
              <a:rPr lang="en-GB" dirty="0" smtClean="0"/>
            </a:br>
            <a:r>
              <a:rPr lang="en-GB" dirty="0" smtClean="0"/>
              <a:t>Electrostatic &amp; Other Calculations 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Perez Loureiro</a:t>
            </a:r>
          </a:p>
          <a:p>
            <a:r>
              <a:rPr lang="en-GB" dirty="0" smtClean="0"/>
              <a:t>NSCL/MSU</a:t>
            </a:r>
          </a:p>
          <a:p>
            <a:r>
              <a:rPr lang="en-GB" dirty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September 2015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3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5165211"/>
              </p:ext>
            </p:extLst>
          </p:nvPr>
        </p:nvGraphicFramePr>
        <p:xfrm>
          <a:off x="1206860" y="1585078"/>
          <a:ext cx="8655990" cy="509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81871"/>
            <a:ext cx="10515600" cy="1325563"/>
          </a:xfrm>
        </p:spPr>
        <p:txBody>
          <a:bodyPr/>
          <a:lstStyle/>
          <a:p>
            <a:r>
              <a:rPr lang="en-US" dirty="0" smtClean="0"/>
              <a:t>Gating Grid Transparency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1" r="7602"/>
          <a:stretch/>
        </p:blipFill>
        <p:spPr>
          <a:xfrm>
            <a:off x="8088864" y="8922"/>
            <a:ext cx="4012940" cy="27240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16985" y="104227"/>
            <a:ext cx="1839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Diffusion enabled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4" r="7144"/>
          <a:stretch/>
        </p:blipFill>
        <p:spPr>
          <a:xfrm>
            <a:off x="8421371" y="2644635"/>
            <a:ext cx="3615119" cy="2440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029103" y="2747621"/>
            <a:ext cx="1867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Diffusion disabled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31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728699"/>
              </p:ext>
            </p:extLst>
          </p:nvPr>
        </p:nvGraphicFramePr>
        <p:xfrm>
          <a:off x="2682089" y="724278"/>
          <a:ext cx="7379329" cy="5198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49077" y="185596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26058" y="2823172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17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22305"/>
              </p:ext>
            </p:extLst>
          </p:nvPr>
        </p:nvGraphicFramePr>
        <p:xfrm>
          <a:off x="2479141" y="561315"/>
          <a:ext cx="7428368" cy="5468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98239" y="189217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4009345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67" y="947919"/>
            <a:ext cx="5943600" cy="47009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" t="2593" r="4963"/>
          <a:stretch/>
        </p:blipFill>
        <p:spPr>
          <a:xfrm>
            <a:off x="5684520" y="1920240"/>
            <a:ext cx="2872740" cy="202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0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33" y="0"/>
            <a:ext cx="867053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67900" y="46735"/>
            <a:ext cx="22906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83 equipotential strips</a:t>
            </a:r>
          </a:p>
          <a:p>
            <a:r>
              <a:rPr lang="en-US" dirty="0">
                <a:solidFill>
                  <a:schemeClr val="bg1"/>
                </a:solidFill>
              </a:rPr>
              <a:t> (3mm wide) </a:t>
            </a:r>
          </a:p>
          <a:p>
            <a:r>
              <a:rPr lang="en-US" dirty="0">
                <a:solidFill>
                  <a:schemeClr val="bg1"/>
                </a:solidFill>
              </a:rPr>
              <a:t> 0.5 mm gap</a:t>
            </a:r>
          </a:p>
          <a:p>
            <a:r>
              <a:rPr lang="en-US" dirty="0" err="1">
                <a:solidFill>
                  <a:schemeClr val="bg1"/>
                </a:solidFill>
              </a:rPr>
              <a:t>Kapton</a:t>
            </a:r>
            <a:r>
              <a:rPr lang="en-US" dirty="0">
                <a:solidFill>
                  <a:schemeClr val="bg1"/>
                </a:solidFill>
              </a:rPr>
              <a:t> layer (0.3 mm)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60618" y="1421395"/>
            <a:ext cx="0" cy="30977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60619" y="139161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1.5cm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571750" y="4756150"/>
            <a:ext cx="65405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71750" y="467456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3cm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262476" y="4823460"/>
            <a:ext cx="20537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365162" y="463879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1cm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67900" y="3015204"/>
            <a:ext cx="1253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Gating Grid</a:t>
            </a:r>
          </a:p>
        </p:txBody>
      </p:sp>
      <p:sp>
        <p:nvSpPr>
          <p:cNvPr id="19" name="Left Brace 18"/>
          <p:cNvSpPr/>
          <p:nvPr/>
        </p:nvSpPr>
        <p:spPr>
          <a:xfrm>
            <a:off x="8882872" y="1760948"/>
            <a:ext cx="261129" cy="287784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92978" y="4045690"/>
            <a:ext cx="2539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Corona Ring  5mm radius</a:t>
            </a:r>
          </a:p>
        </p:txBody>
      </p:sp>
      <p:cxnSp>
        <p:nvCxnSpPr>
          <p:cNvPr id="22" name="Straight Arrow Connector 21"/>
          <p:cNvCxnSpPr>
            <a:stCxn id="20" idx="1"/>
          </p:cNvCxnSpPr>
          <p:nvPr/>
        </p:nvCxnSpPr>
        <p:spPr>
          <a:xfrm flipH="1">
            <a:off x="3155564" y="4230356"/>
            <a:ext cx="337414" cy="3035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93328" y="1760948"/>
            <a:ext cx="0" cy="287784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rot="16200000">
            <a:off x="5838048" y="2980551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14cm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9173679" y="198733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Variable Ring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9365163" y="1760948"/>
            <a:ext cx="328529" cy="402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28467" y="5657672"/>
            <a:ext cx="3542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Variable ring allows to change the field lines  in the region near the mesh placed at 5mm from micromesh</a:t>
            </a:r>
          </a:p>
        </p:txBody>
      </p:sp>
    </p:spTree>
    <p:extLst>
      <p:ext uri="{BB962C8B-B14F-4D97-AF65-F5344CB8AC3E}">
        <p14:creationId xmlns:p14="http://schemas.microsoft.com/office/powerpoint/2010/main" val="2909127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33" y="0"/>
            <a:ext cx="867053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95904" y="402078"/>
            <a:ext cx="1566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Variable Ring</a:t>
            </a:r>
          </a:p>
          <a:p>
            <a:r>
              <a:rPr lang="en-US" dirty="0">
                <a:solidFill>
                  <a:schemeClr val="bg1"/>
                </a:solidFill>
              </a:rPr>
              <a:t>Set to -160V</a:t>
            </a:r>
          </a:p>
          <a:p>
            <a:r>
              <a:rPr lang="en-US" dirty="0">
                <a:solidFill>
                  <a:schemeClr val="bg1"/>
                </a:solidFill>
              </a:rPr>
              <a:t>Gating Grid off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6638" y="605352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Field lines</a:t>
            </a: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V="1">
            <a:off x="3376246" y="4653482"/>
            <a:ext cx="356800" cy="14000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98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7" r="1864" b="17228"/>
          <a:stretch/>
        </p:blipFill>
        <p:spPr>
          <a:xfrm>
            <a:off x="1760734" y="389300"/>
            <a:ext cx="8508915" cy="55135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80836" y="6330945"/>
            <a:ext cx="4397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Electric field below 5kV/cm. Safe for sparking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16637" y="4916032"/>
            <a:ext cx="356800" cy="140004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04900" y="5423360"/>
            <a:ext cx="1858137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/>
              <a:t>Ar-iso</a:t>
            </a:r>
            <a:r>
              <a:rPr lang="en-US" sz="1400" dirty="0"/>
              <a:t> 2.5% 1 </a:t>
            </a:r>
            <a:r>
              <a:rPr lang="en-US" sz="1400" dirty="0" err="1"/>
              <a:t>atm</a:t>
            </a:r>
            <a:r>
              <a:rPr lang="en-US" sz="1400" dirty="0"/>
              <a:t> 1cm </a:t>
            </a:r>
          </a:p>
          <a:p>
            <a:r>
              <a:rPr lang="en-US" sz="1400" dirty="0"/>
              <a:t>V</a:t>
            </a:r>
            <a:r>
              <a:rPr lang="en-US" sz="1400" baseline="-25000" dirty="0"/>
              <a:t>B</a:t>
            </a:r>
            <a:r>
              <a:rPr lang="en-US" sz="1400" dirty="0"/>
              <a:t>= 5981 V</a:t>
            </a:r>
          </a:p>
          <a:p>
            <a:r>
              <a:rPr lang="en-US" sz="1400" dirty="0" err="1"/>
              <a:t>Ar-iso</a:t>
            </a:r>
            <a:r>
              <a:rPr lang="en-US" sz="1400" dirty="0"/>
              <a:t> 5% 1 </a:t>
            </a:r>
            <a:r>
              <a:rPr lang="en-US" sz="1400" dirty="0" err="1"/>
              <a:t>atm</a:t>
            </a:r>
            <a:r>
              <a:rPr lang="en-US" sz="1400" dirty="0"/>
              <a:t> 1cm </a:t>
            </a:r>
          </a:p>
          <a:p>
            <a:r>
              <a:rPr lang="en-US" sz="1400" dirty="0"/>
              <a:t>V</a:t>
            </a:r>
            <a:r>
              <a:rPr lang="en-US" sz="1400" baseline="-25000" dirty="0"/>
              <a:t>B</a:t>
            </a:r>
            <a:r>
              <a:rPr lang="en-US" sz="1400" dirty="0"/>
              <a:t>= 7323 V</a:t>
            </a:r>
          </a:p>
          <a:p>
            <a:r>
              <a:rPr lang="en-US" sz="1400" dirty="0" err="1"/>
              <a:t>Ar-iso</a:t>
            </a:r>
            <a:r>
              <a:rPr lang="en-US" sz="1400" dirty="0"/>
              <a:t> 10% 1 </a:t>
            </a:r>
            <a:r>
              <a:rPr lang="en-US" sz="1400" dirty="0" err="1"/>
              <a:t>atm</a:t>
            </a:r>
            <a:r>
              <a:rPr lang="en-US" sz="1400" dirty="0"/>
              <a:t> 1cm </a:t>
            </a:r>
          </a:p>
          <a:p>
            <a:r>
              <a:rPr lang="en-US" sz="1400" dirty="0"/>
              <a:t>V</a:t>
            </a:r>
            <a:r>
              <a:rPr lang="en-US" sz="1400" baseline="-25000" dirty="0"/>
              <a:t>B</a:t>
            </a:r>
            <a:r>
              <a:rPr lang="en-US" sz="1400" dirty="0"/>
              <a:t>= 9611 V</a:t>
            </a:r>
          </a:p>
        </p:txBody>
      </p:sp>
    </p:spTree>
    <p:extLst>
      <p:ext uri="{BB962C8B-B14F-4D97-AF65-F5344CB8AC3E}">
        <p14:creationId xmlns:p14="http://schemas.microsoft.com/office/powerpoint/2010/main" val="181063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00"/>
          <a:stretch/>
        </p:blipFill>
        <p:spPr>
          <a:xfrm>
            <a:off x="1760733" y="497942"/>
            <a:ext cx="8670534" cy="57127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45684" y="664097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sym typeface="Symbol" panose="05050102010706020507" pitchFamily="18" charset="2"/>
              </a:rPr>
              <a:t>Drift field uniformity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42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33" y="0"/>
            <a:ext cx="8670534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9717" y="5860786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  <a:sym typeface="Symbol" panose="05050102010706020507" pitchFamily="18" charset="2"/>
              </a:rPr>
              <a:t>Gating Grid 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75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" t="6499" r="9186" b="10256"/>
          <a:stretch/>
        </p:blipFill>
        <p:spPr>
          <a:xfrm>
            <a:off x="2024743" y="438538"/>
            <a:ext cx="8350898" cy="62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00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220" y="62012"/>
            <a:ext cx="3502057" cy="3361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" t="8181" r="8527" b="5275"/>
          <a:stretch/>
        </p:blipFill>
        <p:spPr>
          <a:xfrm>
            <a:off x="6999842" y="3544546"/>
            <a:ext cx="4231550" cy="285526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899420" y="5304489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022366" y="5304489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43705" y="5304489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10896575" y="4337788"/>
            <a:ext cx="1074470" cy="55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288078" y="3344074"/>
            <a:ext cx="19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drift lines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8809170" y="1385194"/>
            <a:ext cx="1348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Potential (V)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48361" y="3276082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 [cm]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983008" y="1225696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 [cm]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7" r="16593"/>
          <a:stretch/>
        </p:blipFill>
        <p:spPr>
          <a:xfrm>
            <a:off x="317241" y="392667"/>
            <a:ext cx="4705614" cy="5014741"/>
          </a:xfrm>
          <a:prstGeom prst="rect">
            <a:avLst/>
          </a:prstGeom>
        </p:spPr>
      </p:pic>
      <p:cxnSp>
        <p:nvCxnSpPr>
          <p:cNvPr id="19" name="Straight Arrow Connector 18"/>
          <p:cNvCxnSpPr>
            <a:stCxn id="16" idx="1"/>
          </p:cNvCxnSpPr>
          <p:nvPr/>
        </p:nvCxnSpPr>
        <p:spPr>
          <a:xfrm flipH="1">
            <a:off x="3088433" y="1742530"/>
            <a:ext cx="2675787" cy="11406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032449" y="3088434"/>
            <a:ext cx="3340359" cy="1684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273735" y="4351539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1138357" y="516608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V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107388" y="349092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7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47" y="585783"/>
            <a:ext cx="4752034" cy="37586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537" y="0"/>
            <a:ext cx="4848031" cy="328774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2929812" y="1820892"/>
            <a:ext cx="2463726" cy="74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2" t="7814" r="8012" b="4427"/>
          <a:stretch/>
        </p:blipFill>
        <p:spPr>
          <a:xfrm>
            <a:off x="5578204" y="3549145"/>
            <a:ext cx="4722844" cy="3199347"/>
          </a:xfrm>
          <a:prstGeom prst="rect">
            <a:avLst/>
          </a:prstGeom>
        </p:spPr>
      </p:pic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2929812" y="2677886"/>
            <a:ext cx="2648392" cy="2470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 rot="5400000">
            <a:off x="9996798" y="4450702"/>
            <a:ext cx="1074470" cy="5505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708200" y="434442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10255437" y="5390411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V </a:t>
            </a:r>
            <a:r>
              <a:rPr lang="en-US" dirty="0" smtClean="0">
                <a:sym typeface="Symbol" panose="05050102010706020507" pitchFamily="18" charset="2"/>
              </a:rPr>
              <a:t> 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339141" y="3692167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V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702653" y="5575077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523249" y="5575996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-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8947703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07604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141149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510783" y="5528424"/>
            <a:ext cx="65536" cy="933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24486" y="5589109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+</a:t>
            </a:r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7632</TotalTime>
  <Words>190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Symbol</vt:lpstr>
      <vt:lpstr>Office Theme</vt:lpstr>
      <vt:lpstr>Astro-Gamma Electrostatic &amp; Other Calculations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Gating Grid Transparency</vt:lpstr>
      <vt:lpstr>PowerPoint Presentation</vt:lpstr>
      <vt:lpstr>PowerPoint Presentation</vt:lpstr>
      <vt:lpstr>PowerPoint Presentation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Perez-Loureiro, David</dc:creator>
  <cp:lastModifiedBy>Perez-Loureiro, David</cp:lastModifiedBy>
  <cp:revision>18</cp:revision>
  <dcterms:created xsi:type="dcterms:W3CDTF">2015-08-18T13:10:17Z</dcterms:created>
  <dcterms:modified xsi:type="dcterms:W3CDTF">2015-10-12T19:09:35Z</dcterms:modified>
</cp:coreProperties>
</file>