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7" r:id="rId7"/>
    <p:sldId id="268" r:id="rId8"/>
    <p:sldId id="261" r:id="rId9"/>
    <p:sldId id="262" r:id="rId10"/>
    <p:sldId id="263" r:id="rId11"/>
    <p:sldId id="264" r:id="rId12"/>
    <p:sldId id="266" r:id="rId13"/>
    <p:sldId id="265" r:id="rId14"/>
    <p:sldId id="272" r:id="rId15"/>
    <p:sldId id="273" r:id="rId16"/>
    <p:sldId id="274" r:id="rId17"/>
    <p:sldId id="275" r:id="rId18"/>
    <p:sldId id="276" r:id="rId19"/>
    <p:sldId id="277" r:id="rId20"/>
    <p:sldId id="278" r:id="rId21"/>
    <p:sldId id="279" r:id="rId22"/>
    <p:sldId id="280" r:id="rId23"/>
    <p:sldId id="281" r:id="rId24"/>
    <p:sldId id="300" r:id="rId25"/>
    <p:sldId id="301" r:id="rId26"/>
    <p:sldId id="302" r:id="rId27"/>
    <p:sldId id="303" r:id="rId28"/>
    <p:sldId id="304" r:id="rId29"/>
    <p:sldId id="305" r:id="rId30"/>
    <p:sldId id="306" r:id="rId31"/>
    <p:sldId id="307" r:id="rId32"/>
    <p:sldId id="308" r:id="rId33"/>
    <p:sldId id="309" r:id="rId34"/>
    <p:sldId id="310" r:id="rId35"/>
    <p:sldId id="291" r:id="rId36"/>
    <p:sldId id="283" r:id="rId37"/>
    <p:sldId id="284" r:id="rId38"/>
    <p:sldId id="292" r:id="rId39"/>
    <p:sldId id="290" r:id="rId40"/>
    <p:sldId id="288" r:id="rId41"/>
    <p:sldId id="287" r:id="rId42"/>
    <p:sldId id="289" r:id="rId43"/>
    <p:sldId id="293" r:id="rId44"/>
    <p:sldId id="294" r:id="rId45"/>
    <p:sldId id="295" r:id="rId46"/>
    <p:sldId id="299" r:id="rId47"/>
    <p:sldId id="296" r:id="rId48"/>
    <p:sldId id="312" r:id="rId49"/>
    <p:sldId id="286" r:id="rId50"/>
    <p:sldId id="317" r:id="rId51"/>
    <p:sldId id="318" r:id="rId52"/>
    <p:sldId id="316" r:id="rId53"/>
    <p:sldId id="320" r:id="rId54"/>
    <p:sldId id="315" r:id="rId55"/>
    <p:sldId id="314" r:id="rId56"/>
    <p:sldId id="319" r:id="rId57"/>
    <p:sldId id="298" r:id="rId58"/>
    <p:sldId id="313" r:id="rId59"/>
    <p:sldId id="297" r:id="rId60"/>
    <p:sldId id="285" r:id="rId61"/>
    <p:sldId id="270" r:id="rId62"/>
    <p:sldId id="311" r:id="rId63"/>
    <p:sldId id="271" r:id="rId64"/>
    <p:sldId id="282"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44" d="100"/>
          <a:sy n="144" d="100"/>
        </p:scale>
        <p:origin x="150"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7FBB4B-ED44-4B09-B057-3BE8F0D778CC}" type="datetimeFigureOut">
              <a:rPr lang="en-US" smtClean="0"/>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92B1B-6252-4A92-BC9F-F61685658D8D}" type="slidenum">
              <a:rPr lang="en-US" smtClean="0"/>
              <a:t>‹#›</a:t>
            </a:fld>
            <a:endParaRPr lang="en-US"/>
          </a:p>
        </p:txBody>
      </p:sp>
    </p:spTree>
    <p:extLst>
      <p:ext uri="{BB962C8B-B14F-4D97-AF65-F5344CB8AC3E}">
        <p14:creationId xmlns:p14="http://schemas.microsoft.com/office/powerpoint/2010/main" val="282118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7FBB4B-ED44-4B09-B057-3BE8F0D778CC}" type="datetimeFigureOut">
              <a:rPr lang="en-US" smtClean="0"/>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92B1B-6252-4A92-BC9F-F61685658D8D}" type="slidenum">
              <a:rPr lang="en-US" smtClean="0"/>
              <a:t>‹#›</a:t>
            </a:fld>
            <a:endParaRPr lang="en-US"/>
          </a:p>
        </p:txBody>
      </p:sp>
    </p:spTree>
    <p:extLst>
      <p:ext uri="{BB962C8B-B14F-4D97-AF65-F5344CB8AC3E}">
        <p14:creationId xmlns:p14="http://schemas.microsoft.com/office/powerpoint/2010/main" val="412110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7FBB4B-ED44-4B09-B057-3BE8F0D778CC}" type="datetimeFigureOut">
              <a:rPr lang="en-US" smtClean="0"/>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92B1B-6252-4A92-BC9F-F61685658D8D}" type="slidenum">
              <a:rPr lang="en-US" smtClean="0"/>
              <a:t>‹#›</a:t>
            </a:fld>
            <a:endParaRPr lang="en-US"/>
          </a:p>
        </p:txBody>
      </p:sp>
    </p:spTree>
    <p:extLst>
      <p:ext uri="{BB962C8B-B14F-4D97-AF65-F5344CB8AC3E}">
        <p14:creationId xmlns:p14="http://schemas.microsoft.com/office/powerpoint/2010/main" val="295943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7FBB4B-ED44-4B09-B057-3BE8F0D778CC}" type="datetimeFigureOut">
              <a:rPr lang="en-US" smtClean="0"/>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92B1B-6252-4A92-BC9F-F61685658D8D}" type="slidenum">
              <a:rPr lang="en-US" smtClean="0"/>
              <a:t>‹#›</a:t>
            </a:fld>
            <a:endParaRPr lang="en-US"/>
          </a:p>
        </p:txBody>
      </p:sp>
    </p:spTree>
    <p:extLst>
      <p:ext uri="{BB962C8B-B14F-4D97-AF65-F5344CB8AC3E}">
        <p14:creationId xmlns:p14="http://schemas.microsoft.com/office/powerpoint/2010/main" val="840282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7FBB4B-ED44-4B09-B057-3BE8F0D778CC}" type="datetimeFigureOut">
              <a:rPr lang="en-US" smtClean="0"/>
              <a:t>6/9/2024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C92B1B-6252-4A92-BC9F-F61685658D8D}" type="slidenum">
              <a:rPr lang="en-US" smtClean="0"/>
              <a:t>‹#›</a:t>
            </a:fld>
            <a:endParaRPr lang="en-US"/>
          </a:p>
        </p:txBody>
      </p:sp>
    </p:spTree>
    <p:extLst>
      <p:ext uri="{BB962C8B-B14F-4D97-AF65-F5344CB8AC3E}">
        <p14:creationId xmlns:p14="http://schemas.microsoft.com/office/powerpoint/2010/main" val="313969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7FBB4B-ED44-4B09-B057-3BE8F0D778CC}" type="datetimeFigureOut">
              <a:rPr lang="en-US" smtClean="0"/>
              <a:t>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92B1B-6252-4A92-BC9F-F61685658D8D}" type="slidenum">
              <a:rPr lang="en-US" smtClean="0"/>
              <a:t>‹#›</a:t>
            </a:fld>
            <a:endParaRPr lang="en-US"/>
          </a:p>
        </p:txBody>
      </p:sp>
    </p:spTree>
    <p:extLst>
      <p:ext uri="{BB962C8B-B14F-4D97-AF65-F5344CB8AC3E}">
        <p14:creationId xmlns:p14="http://schemas.microsoft.com/office/powerpoint/2010/main" val="88333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7FBB4B-ED44-4B09-B057-3BE8F0D778CC}" type="datetimeFigureOut">
              <a:rPr lang="en-US" smtClean="0"/>
              <a:t>6/9/2024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C92B1B-6252-4A92-BC9F-F61685658D8D}" type="slidenum">
              <a:rPr lang="en-US" smtClean="0"/>
              <a:t>‹#›</a:t>
            </a:fld>
            <a:endParaRPr lang="en-US"/>
          </a:p>
        </p:txBody>
      </p:sp>
    </p:spTree>
    <p:extLst>
      <p:ext uri="{BB962C8B-B14F-4D97-AF65-F5344CB8AC3E}">
        <p14:creationId xmlns:p14="http://schemas.microsoft.com/office/powerpoint/2010/main" val="2223539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7FBB4B-ED44-4B09-B057-3BE8F0D778CC}" type="datetimeFigureOut">
              <a:rPr lang="en-US" smtClean="0"/>
              <a:t>6/9/2024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C92B1B-6252-4A92-BC9F-F61685658D8D}" type="slidenum">
              <a:rPr lang="en-US" smtClean="0"/>
              <a:t>‹#›</a:t>
            </a:fld>
            <a:endParaRPr lang="en-US"/>
          </a:p>
        </p:txBody>
      </p:sp>
    </p:spTree>
    <p:extLst>
      <p:ext uri="{BB962C8B-B14F-4D97-AF65-F5344CB8AC3E}">
        <p14:creationId xmlns:p14="http://schemas.microsoft.com/office/powerpoint/2010/main" val="1732166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FBB4B-ED44-4B09-B057-3BE8F0D778CC}" type="datetimeFigureOut">
              <a:rPr lang="en-US" smtClean="0"/>
              <a:t>6/9/2024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C92B1B-6252-4A92-BC9F-F61685658D8D}" type="slidenum">
              <a:rPr lang="en-US" smtClean="0"/>
              <a:t>‹#›</a:t>
            </a:fld>
            <a:endParaRPr lang="en-US"/>
          </a:p>
        </p:txBody>
      </p:sp>
    </p:spTree>
    <p:extLst>
      <p:ext uri="{BB962C8B-B14F-4D97-AF65-F5344CB8AC3E}">
        <p14:creationId xmlns:p14="http://schemas.microsoft.com/office/powerpoint/2010/main" val="239080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7FBB4B-ED44-4B09-B057-3BE8F0D778CC}" type="datetimeFigureOut">
              <a:rPr lang="en-US" smtClean="0"/>
              <a:t>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92B1B-6252-4A92-BC9F-F61685658D8D}" type="slidenum">
              <a:rPr lang="en-US" smtClean="0"/>
              <a:t>‹#›</a:t>
            </a:fld>
            <a:endParaRPr lang="en-US"/>
          </a:p>
        </p:txBody>
      </p:sp>
    </p:spTree>
    <p:extLst>
      <p:ext uri="{BB962C8B-B14F-4D97-AF65-F5344CB8AC3E}">
        <p14:creationId xmlns:p14="http://schemas.microsoft.com/office/powerpoint/2010/main" val="15429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7FBB4B-ED44-4B09-B057-3BE8F0D778CC}" type="datetimeFigureOut">
              <a:rPr lang="en-US" smtClean="0"/>
              <a:t>6/9/2024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C92B1B-6252-4A92-BC9F-F61685658D8D}" type="slidenum">
              <a:rPr lang="en-US" smtClean="0"/>
              <a:t>‹#›</a:t>
            </a:fld>
            <a:endParaRPr lang="en-US"/>
          </a:p>
        </p:txBody>
      </p:sp>
    </p:spTree>
    <p:extLst>
      <p:ext uri="{BB962C8B-B14F-4D97-AF65-F5344CB8AC3E}">
        <p14:creationId xmlns:p14="http://schemas.microsoft.com/office/powerpoint/2010/main" val="237027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FBB4B-ED44-4B09-B057-3BE8F0D778CC}" type="datetimeFigureOut">
              <a:rPr lang="en-US" smtClean="0"/>
              <a:t>6/9/2024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92B1B-6252-4A92-BC9F-F61685658D8D}" type="slidenum">
              <a:rPr lang="en-US" smtClean="0"/>
              <a:t>‹#›</a:t>
            </a:fld>
            <a:endParaRPr lang="en-US"/>
          </a:p>
        </p:txBody>
      </p:sp>
    </p:spTree>
    <p:extLst>
      <p:ext uri="{BB962C8B-B14F-4D97-AF65-F5344CB8AC3E}">
        <p14:creationId xmlns:p14="http://schemas.microsoft.com/office/powerpoint/2010/main" val="2045165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016/j.apradiso.2023.110953" TargetMode="External"/><Relationship Id="rId2" Type="http://schemas.openxmlformats.org/officeDocument/2006/relationships/hyperlink" Target="https://journals.aps.org/prc/accepted/3e07ePb0E211f9046999039045ee03ba8664a9f1b"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png"/><Relationship Id="rId9"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e24joe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4229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0005</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cxnSp>
        <p:nvCxnSpPr>
          <p:cNvPr id="5" name="Straight Connector 4"/>
          <p:cNvCxnSpPr/>
          <p:nvPr/>
        </p:nvCxnSpPr>
        <p:spPr>
          <a:xfrm flipV="1">
            <a:off x="3924300" y="3752850"/>
            <a:ext cx="365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924300" y="4362450"/>
            <a:ext cx="365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257925" y="2781300"/>
            <a:ext cx="0" cy="29260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7038975" y="2781300"/>
            <a:ext cx="0" cy="29260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725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0006</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34517"/>
            <a:ext cx="12192000" cy="3823483"/>
          </a:xfrm>
          <a:prstGeom prst="rect">
            <a:avLst/>
          </a:prstGeom>
        </p:spPr>
      </p:pic>
    </p:spTree>
    <p:extLst>
      <p:ext uri="{BB962C8B-B14F-4D97-AF65-F5344CB8AC3E}">
        <p14:creationId xmlns:p14="http://schemas.microsoft.com/office/powerpoint/2010/main" val="2624509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a:t>
            </a:r>
            <a:r>
              <a:rPr lang="en-US" dirty="0" smtClean="0"/>
              <a:t>0007</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891819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0008</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559094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a:t>
            </a:r>
            <a:r>
              <a:rPr lang="en-US" dirty="0" smtClean="0"/>
              <a:t>0010</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915126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a:t>
            </a:r>
            <a:r>
              <a:rPr lang="en-US" dirty="0" smtClean="0"/>
              <a:t>0011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3514277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a:t>
            </a:r>
            <a:r>
              <a:rPr lang="en-US" dirty="0" smtClean="0"/>
              <a:t>0012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908721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a:t>
            </a:r>
            <a:r>
              <a:rPr lang="en-US" dirty="0" smtClean="0"/>
              <a:t>0013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533382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a:t>
            </a:r>
            <a:r>
              <a:rPr lang="en-US" dirty="0" smtClean="0"/>
              <a:t>0014</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914633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a:t>
            </a:r>
            <a:r>
              <a:rPr lang="en-US" dirty="0" smtClean="0"/>
              <a:t>0015</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303703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06/03/2024</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New Denisov Paper: </a:t>
            </a:r>
            <a:r>
              <a:rPr lang="en-US" dirty="0" smtClean="0">
                <a:hlinkClick r:id="rId2"/>
              </a:rPr>
              <a:t>https://journals.aps.org/prc/accepted/3e07ePb0E211f9046999039045ee03ba8664a9f1b</a:t>
            </a:r>
            <a:endParaRPr lang="en-US" dirty="0" smtClean="0"/>
          </a:p>
          <a:p>
            <a:r>
              <a:rPr lang="en-US" baseline="30000" dirty="0" smtClean="0"/>
              <a:t>212</a:t>
            </a:r>
            <a:r>
              <a:rPr lang="en-US" dirty="0" smtClean="0"/>
              <a:t>Po alpha decay: </a:t>
            </a:r>
            <a:r>
              <a:rPr lang="en-US" dirty="0" smtClean="0">
                <a:hlinkClick r:id="rId3"/>
              </a:rPr>
              <a:t>https://doi.org/10.1016/j.apradiso.2023.110953</a:t>
            </a:r>
            <a:r>
              <a:rPr lang="en-US" dirty="0" smtClean="0"/>
              <a:t> </a:t>
            </a:r>
          </a:p>
          <a:p>
            <a:r>
              <a:rPr lang="en-US" dirty="0" smtClean="0"/>
              <a:t>We adjusted the threshold for the south Ge because it was triggering on noise (10 kHz event rate)</a:t>
            </a:r>
          </a:p>
          <a:p>
            <a:r>
              <a:rPr lang="en-US" dirty="0" smtClean="0"/>
              <a:t>We also version controlled the XIA </a:t>
            </a:r>
            <a:r>
              <a:rPr lang="en-US" dirty="0" err="1" smtClean="0"/>
              <a:t>config</a:t>
            </a:r>
            <a:r>
              <a:rPr lang="en-US" dirty="0" smtClean="0"/>
              <a:t> files so we have a change log of the DDAS parameters</a:t>
            </a:r>
          </a:p>
          <a:p>
            <a:r>
              <a:rPr lang="en-US" dirty="0" smtClean="0"/>
              <a:t>We measured the xyz of the Ge detectors, and took a few calibration runs with 152Eu in different places on the outside of the TPC</a:t>
            </a:r>
          </a:p>
          <a:p>
            <a:r>
              <a:rPr lang="en-US" dirty="0" smtClean="0"/>
              <a:t>We think the ‘mystery blob’ has real events from 212Bi</a:t>
            </a:r>
          </a:p>
        </p:txBody>
      </p:sp>
    </p:spTree>
    <p:extLst>
      <p:ext uri="{BB962C8B-B14F-4D97-AF65-F5344CB8AC3E}">
        <p14:creationId xmlns:p14="http://schemas.microsoft.com/office/powerpoint/2010/main" val="2334502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a:t>
            </a:r>
            <a:r>
              <a:rPr lang="en-US" dirty="0" smtClean="0"/>
              <a:t>0016</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116125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a:t>
            </a:r>
            <a:r>
              <a:rPr lang="en-US" dirty="0" smtClean="0"/>
              <a:t>0017</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1350618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a:t>
            </a:r>
            <a:r>
              <a:rPr lang="en-US" dirty="0" smtClean="0"/>
              <a:t>0018 (no </a:t>
            </a:r>
            <a:r>
              <a:rPr lang="en-US" baseline="30000" dirty="0"/>
              <a:t>220</a:t>
            </a:r>
            <a:r>
              <a:rPr lang="en-US" dirty="0"/>
              <a:t>Rn </a:t>
            </a:r>
            <a:r>
              <a:rPr lang="en-US" dirty="0" smtClean="0"/>
              <a:t>flow)</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31078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a:t>
            </a:r>
            <a:r>
              <a:rPr lang="en-US" dirty="0" smtClean="0"/>
              <a:t>0019 (no </a:t>
            </a:r>
            <a:r>
              <a:rPr lang="en-US" baseline="30000" dirty="0" smtClean="0"/>
              <a:t>220</a:t>
            </a:r>
            <a:r>
              <a:rPr lang="en-US" dirty="0" smtClean="0"/>
              <a:t>Rn flow)</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428230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62287" y="1825625"/>
            <a:ext cx="6067425" cy="4629150"/>
          </a:xfrm>
          <a:prstGeom prst="rect">
            <a:avLst/>
          </a:prstGeom>
        </p:spPr>
      </p:pic>
      <p:sp>
        <p:nvSpPr>
          <p:cNvPr id="2" name="Title 1"/>
          <p:cNvSpPr>
            <a:spLocks noGrp="1"/>
          </p:cNvSpPr>
          <p:nvPr>
            <p:ph type="title"/>
          </p:nvPr>
        </p:nvSpPr>
        <p:spPr/>
        <p:txBody>
          <a:bodyPr/>
          <a:lstStyle/>
          <a:p>
            <a:r>
              <a:rPr lang="en-US" dirty="0" smtClean="0"/>
              <a:t>Run </a:t>
            </a:r>
            <a:r>
              <a:rPr lang="en-US" dirty="0" smtClean="0"/>
              <a:t>0020 (no </a:t>
            </a:r>
            <a:r>
              <a:rPr lang="en-US" baseline="30000" dirty="0" smtClean="0"/>
              <a:t>220</a:t>
            </a:r>
            <a:r>
              <a:rPr lang="en-US" dirty="0" smtClean="0"/>
              <a:t>Rn flow)</a:t>
            </a:r>
            <a:endParaRPr lang="en-US" dirty="0"/>
          </a:p>
        </p:txBody>
      </p:sp>
    </p:spTree>
    <p:extLst>
      <p:ext uri="{BB962C8B-B14F-4D97-AF65-F5344CB8AC3E}">
        <p14:creationId xmlns:p14="http://schemas.microsoft.com/office/powerpoint/2010/main" val="3316873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62287" y="1825625"/>
            <a:ext cx="6067425" cy="4579189"/>
          </a:xfrm>
          <a:prstGeom prst="rect">
            <a:avLst/>
          </a:prstGeom>
        </p:spPr>
      </p:pic>
      <p:sp>
        <p:nvSpPr>
          <p:cNvPr id="2" name="Title 1"/>
          <p:cNvSpPr>
            <a:spLocks noGrp="1"/>
          </p:cNvSpPr>
          <p:nvPr>
            <p:ph type="title"/>
          </p:nvPr>
        </p:nvSpPr>
        <p:spPr/>
        <p:txBody>
          <a:bodyPr/>
          <a:lstStyle/>
          <a:p>
            <a:r>
              <a:rPr lang="en-US" dirty="0" smtClean="0"/>
              <a:t>Run </a:t>
            </a:r>
            <a:r>
              <a:rPr lang="en-US" dirty="0" smtClean="0"/>
              <a:t>0021 (no </a:t>
            </a:r>
            <a:r>
              <a:rPr lang="en-US" baseline="30000" dirty="0" smtClean="0"/>
              <a:t>220</a:t>
            </a:r>
            <a:r>
              <a:rPr lang="en-US" dirty="0" smtClean="0"/>
              <a:t>Rn flow)</a:t>
            </a:r>
            <a:endParaRPr lang="en-US" dirty="0"/>
          </a:p>
        </p:txBody>
      </p:sp>
    </p:spTree>
    <p:extLst>
      <p:ext uri="{BB962C8B-B14F-4D97-AF65-F5344CB8AC3E}">
        <p14:creationId xmlns:p14="http://schemas.microsoft.com/office/powerpoint/2010/main" val="885890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00387" y="1825625"/>
            <a:ext cx="6029325" cy="4581525"/>
          </a:xfrm>
          <a:prstGeom prst="rect">
            <a:avLst/>
          </a:prstGeom>
        </p:spPr>
      </p:pic>
      <p:sp>
        <p:nvSpPr>
          <p:cNvPr id="2" name="Title 1"/>
          <p:cNvSpPr>
            <a:spLocks noGrp="1"/>
          </p:cNvSpPr>
          <p:nvPr>
            <p:ph type="title"/>
          </p:nvPr>
        </p:nvSpPr>
        <p:spPr/>
        <p:txBody>
          <a:bodyPr/>
          <a:lstStyle/>
          <a:p>
            <a:r>
              <a:rPr lang="en-US" dirty="0" smtClean="0"/>
              <a:t>Run </a:t>
            </a:r>
            <a:r>
              <a:rPr lang="en-US" dirty="0" smtClean="0"/>
              <a:t>0022 (no </a:t>
            </a:r>
            <a:r>
              <a:rPr lang="en-US" baseline="30000" dirty="0" smtClean="0"/>
              <a:t>220</a:t>
            </a:r>
            <a:r>
              <a:rPr lang="en-US" dirty="0" smtClean="0"/>
              <a:t>Rn flow)</a:t>
            </a:r>
            <a:endParaRPr lang="en-US" dirty="0"/>
          </a:p>
        </p:txBody>
      </p:sp>
    </p:spTree>
    <p:extLst>
      <p:ext uri="{BB962C8B-B14F-4D97-AF65-F5344CB8AC3E}">
        <p14:creationId xmlns:p14="http://schemas.microsoft.com/office/powerpoint/2010/main" val="1956385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76575" y="1816100"/>
            <a:ext cx="6038850" cy="4591050"/>
          </a:xfrm>
          <a:prstGeom prst="rect">
            <a:avLst/>
          </a:prstGeom>
        </p:spPr>
      </p:pic>
      <p:sp>
        <p:nvSpPr>
          <p:cNvPr id="2" name="Title 1"/>
          <p:cNvSpPr>
            <a:spLocks noGrp="1"/>
          </p:cNvSpPr>
          <p:nvPr>
            <p:ph type="title"/>
          </p:nvPr>
        </p:nvSpPr>
        <p:spPr/>
        <p:txBody>
          <a:bodyPr/>
          <a:lstStyle/>
          <a:p>
            <a:r>
              <a:rPr lang="en-US" dirty="0" smtClean="0"/>
              <a:t>Run </a:t>
            </a:r>
            <a:r>
              <a:rPr lang="en-US" dirty="0" smtClean="0"/>
              <a:t>0023 (evacuated upstream)</a:t>
            </a:r>
            <a:endParaRPr lang="en-US" dirty="0"/>
          </a:p>
        </p:txBody>
      </p:sp>
    </p:spTree>
    <p:extLst>
      <p:ext uri="{BB962C8B-B14F-4D97-AF65-F5344CB8AC3E}">
        <p14:creationId xmlns:p14="http://schemas.microsoft.com/office/powerpoint/2010/main" val="2612918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72372" y="1819274"/>
            <a:ext cx="6067425" cy="4610100"/>
          </a:xfrm>
          <a:prstGeom prst="rect">
            <a:avLst/>
          </a:prstGeom>
        </p:spPr>
      </p:pic>
      <p:pic>
        <p:nvPicPr>
          <p:cNvPr id="3" name="Picture 2"/>
          <p:cNvPicPr>
            <a:picLocks noChangeAspect="1"/>
          </p:cNvPicPr>
          <p:nvPr/>
        </p:nvPicPr>
        <p:blipFill>
          <a:blip r:embed="rId3"/>
          <a:stretch>
            <a:fillRect/>
          </a:stretch>
        </p:blipFill>
        <p:spPr>
          <a:xfrm>
            <a:off x="8768428" y="526044"/>
            <a:ext cx="3423572" cy="2586460"/>
          </a:xfrm>
          <a:prstGeom prst="rect">
            <a:avLst/>
          </a:prstGeom>
        </p:spPr>
      </p:pic>
      <p:sp>
        <p:nvSpPr>
          <p:cNvPr id="2" name="Title 1"/>
          <p:cNvSpPr>
            <a:spLocks noGrp="1"/>
          </p:cNvSpPr>
          <p:nvPr>
            <p:ph type="title"/>
          </p:nvPr>
        </p:nvSpPr>
        <p:spPr/>
        <p:txBody>
          <a:bodyPr/>
          <a:lstStyle/>
          <a:p>
            <a:r>
              <a:rPr lang="en-US" dirty="0" smtClean="0"/>
              <a:t>Run </a:t>
            </a:r>
            <a:r>
              <a:rPr lang="en-US" dirty="0" smtClean="0"/>
              <a:t>0024 (evacuated upstream)</a:t>
            </a:r>
            <a:endParaRPr lang="en-US" dirty="0"/>
          </a:p>
        </p:txBody>
      </p:sp>
      <p:sp>
        <p:nvSpPr>
          <p:cNvPr id="6" name="TextBox 5"/>
          <p:cNvSpPr txBox="1"/>
          <p:nvPr/>
        </p:nvSpPr>
        <p:spPr>
          <a:xfrm>
            <a:off x="4510646" y="6429374"/>
            <a:ext cx="2505075" cy="369332"/>
          </a:xfrm>
          <a:prstGeom prst="rect">
            <a:avLst/>
          </a:prstGeom>
          <a:noFill/>
        </p:spPr>
        <p:txBody>
          <a:bodyPr wrap="square" rtlCol="0">
            <a:spAutoFit/>
          </a:bodyPr>
          <a:lstStyle/>
          <a:p>
            <a:pPr algn="ctr"/>
            <a:r>
              <a:rPr lang="en-US" dirty="0" smtClean="0"/>
              <a:t>Range limits: 0-80</a:t>
            </a:r>
            <a:endParaRPr lang="en-US" dirty="0"/>
          </a:p>
        </p:txBody>
      </p:sp>
      <p:sp>
        <p:nvSpPr>
          <p:cNvPr id="7" name="TextBox 6"/>
          <p:cNvSpPr txBox="1"/>
          <p:nvPr/>
        </p:nvSpPr>
        <p:spPr>
          <a:xfrm>
            <a:off x="8996921" y="3164457"/>
            <a:ext cx="2505075" cy="369332"/>
          </a:xfrm>
          <a:prstGeom prst="rect">
            <a:avLst/>
          </a:prstGeom>
          <a:noFill/>
        </p:spPr>
        <p:txBody>
          <a:bodyPr wrap="square" rtlCol="0">
            <a:spAutoFit/>
          </a:bodyPr>
          <a:lstStyle/>
          <a:p>
            <a:pPr algn="ctr"/>
            <a:r>
              <a:rPr lang="en-US" dirty="0" smtClean="0"/>
              <a:t>No range limits</a:t>
            </a:r>
            <a:endParaRPr lang="en-US" dirty="0"/>
          </a:p>
        </p:txBody>
      </p:sp>
    </p:spTree>
    <p:extLst>
      <p:ext uri="{BB962C8B-B14F-4D97-AF65-F5344CB8AC3E}">
        <p14:creationId xmlns:p14="http://schemas.microsoft.com/office/powerpoint/2010/main" val="3386028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67050" y="1819274"/>
            <a:ext cx="6057900" cy="4610100"/>
          </a:xfrm>
          <a:prstGeom prst="rect">
            <a:avLst/>
          </a:prstGeom>
        </p:spPr>
      </p:pic>
      <p:sp>
        <p:nvSpPr>
          <p:cNvPr id="2" name="Title 1"/>
          <p:cNvSpPr>
            <a:spLocks noGrp="1"/>
          </p:cNvSpPr>
          <p:nvPr>
            <p:ph type="title"/>
          </p:nvPr>
        </p:nvSpPr>
        <p:spPr/>
        <p:txBody>
          <a:bodyPr/>
          <a:lstStyle/>
          <a:p>
            <a:r>
              <a:rPr lang="en-US" dirty="0" smtClean="0"/>
              <a:t>Run </a:t>
            </a:r>
            <a:r>
              <a:rPr lang="en-US" dirty="0" smtClean="0"/>
              <a:t>0025 (evacuated upstream)</a:t>
            </a:r>
            <a:endParaRPr lang="en-US" dirty="0"/>
          </a:p>
        </p:txBody>
      </p:sp>
    </p:spTree>
    <p:extLst>
      <p:ext uri="{BB962C8B-B14F-4D97-AF65-F5344CB8AC3E}">
        <p14:creationId xmlns:p14="http://schemas.microsoft.com/office/powerpoint/2010/main" val="527814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152Eu Ge calibration runs</a:t>
            </a:r>
            <a:endParaRPr lang="en-US" dirty="0"/>
          </a:p>
        </p:txBody>
      </p:sp>
      <p:sp>
        <p:nvSpPr>
          <p:cNvPr id="3" name="Content Placeholder 2"/>
          <p:cNvSpPr>
            <a:spLocks noGrp="1"/>
          </p:cNvSpPr>
          <p:nvPr>
            <p:ph idx="1"/>
          </p:nvPr>
        </p:nvSpPr>
        <p:spPr/>
        <p:txBody>
          <a:bodyPr/>
          <a:lstStyle/>
          <a:p>
            <a:r>
              <a:rPr lang="en-US" dirty="0" smtClean="0"/>
              <a:t>Once we placed the Ge in the spots they will remain, we took 5 calibration runs:</a:t>
            </a:r>
          </a:p>
          <a:p>
            <a:r>
              <a:rPr lang="en-US" dirty="0" smtClean="0"/>
              <a:t>Run 801: Source on top of TPC, 2.7 cm from MM rim</a:t>
            </a:r>
          </a:p>
          <a:p>
            <a:r>
              <a:rPr lang="en-US" dirty="0" smtClean="0"/>
              <a:t>Run 802: Source on top of TPC, 13 cm from MM rim</a:t>
            </a:r>
          </a:p>
          <a:p>
            <a:r>
              <a:rPr lang="en-US" dirty="0" smtClean="0"/>
              <a:t>Run 803: Source on top of TPC, 40 cm from MM rim</a:t>
            </a:r>
          </a:p>
          <a:p>
            <a:r>
              <a:rPr lang="en-US" dirty="0" smtClean="0"/>
              <a:t>Run 804: Source on side of TPC, across from North</a:t>
            </a:r>
          </a:p>
          <a:p>
            <a:r>
              <a:rPr lang="en-US" dirty="0" smtClean="0"/>
              <a:t>Run 805: Source on side of TPC, across from South</a:t>
            </a:r>
            <a:endParaRPr lang="en-US" dirty="0"/>
          </a:p>
        </p:txBody>
      </p:sp>
    </p:spTree>
    <p:extLst>
      <p:ext uri="{BB962C8B-B14F-4D97-AF65-F5344CB8AC3E}">
        <p14:creationId xmlns:p14="http://schemas.microsoft.com/office/powerpoint/2010/main" val="754187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67050" y="1819274"/>
            <a:ext cx="6029325" cy="4610100"/>
          </a:xfrm>
          <a:prstGeom prst="rect">
            <a:avLst/>
          </a:prstGeom>
        </p:spPr>
      </p:pic>
      <p:sp>
        <p:nvSpPr>
          <p:cNvPr id="2" name="Title 1"/>
          <p:cNvSpPr>
            <a:spLocks noGrp="1"/>
          </p:cNvSpPr>
          <p:nvPr>
            <p:ph type="title"/>
          </p:nvPr>
        </p:nvSpPr>
        <p:spPr/>
        <p:txBody>
          <a:bodyPr/>
          <a:lstStyle/>
          <a:p>
            <a:r>
              <a:rPr lang="en-US" dirty="0" smtClean="0"/>
              <a:t>Run </a:t>
            </a:r>
            <a:r>
              <a:rPr lang="en-US" dirty="0" smtClean="0"/>
              <a:t>0026 (evacuated upstream)</a:t>
            </a:r>
            <a:endParaRPr lang="en-US" dirty="0"/>
          </a:p>
        </p:txBody>
      </p:sp>
    </p:spTree>
    <p:extLst>
      <p:ext uri="{BB962C8B-B14F-4D97-AF65-F5344CB8AC3E}">
        <p14:creationId xmlns:p14="http://schemas.microsoft.com/office/powerpoint/2010/main" val="1767826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67050" y="1690688"/>
            <a:ext cx="6010275" cy="4591050"/>
          </a:xfrm>
          <a:prstGeom prst="rect">
            <a:avLst/>
          </a:prstGeom>
        </p:spPr>
      </p:pic>
      <p:sp>
        <p:nvSpPr>
          <p:cNvPr id="2" name="Title 1"/>
          <p:cNvSpPr>
            <a:spLocks noGrp="1"/>
          </p:cNvSpPr>
          <p:nvPr>
            <p:ph type="title"/>
          </p:nvPr>
        </p:nvSpPr>
        <p:spPr/>
        <p:txBody>
          <a:bodyPr/>
          <a:lstStyle/>
          <a:p>
            <a:r>
              <a:rPr lang="en-US" dirty="0" smtClean="0"/>
              <a:t>Run </a:t>
            </a:r>
            <a:r>
              <a:rPr lang="en-US" dirty="0" smtClean="0"/>
              <a:t>0027 (evacuated upstream)</a:t>
            </a:r>
            <a:endParaRPr lang="en-US" dirty="0"/>
          </a:p>
        </p:txBody>
      </p:sp>
      <p:pic>
        <p:nvPicPr>
          <p:cNvPr id="4" name="Picture 3"/>
          <p:cNvPicPr>
            <a:picLocks noChangeAspect="1"/>
          </p:cNvPicPr>
          <p:nvPr/>
        </p:nvPicPr>
        <p:blipFill>
          <a:blip r:embed="rId3"/>
          <a:stretch>
            <a:fillRect/>
          </a:stretch>
        </p:blipFill>
        <p:spPr>
          <a:xfrm>
            <a:off x="8908943" y="147637"/>
            <a:ext cx="3192569" cy="2433638"/>
          </a:xfrm>
          <a:prstGeom prst="rect">
            <a:avLst/>
          </a:prstGeom>
        </p:spPr>
      </p:pic>
      <p:sp>
        <p:nvSpPr>
          <p:cNvPr id="6" name="TextBox 5"/>
          <p:cNvSpPr txBox="1"/>
          <p:nvPr/>
        </p:nvSpPr>
        <p:spPr>
          <a:xfrm>
            <a:off x="4510646" y="6429374"/>
            <a:ext cx="2505075" cy="369332"/>
          </a:xfrm>
          <a:prstGeom prst="rect">
            <a:avLst/>
          </a:prstGeom>
          <a:noFill/>
        </p:spPr>
        <p:txBody>
          <a:bodyPr wrap="square" rtlCol="0">
            <a:spAutoFit/>
          </a:bodyPr>
          <a:lstStyle/>
          <a:p>
            <a:pPr algn="ctr"/>
            <a:r>
              <a:rPr lang="en-US" dirty="0" smtClean="0"/>
              <a:t>Range limits: 0-80</a:t>
            </a:r>
            <a:endParaRPr lang="en-US" dirty="0"/>
          </a:p>
        </p:txBody>
      </p:sp>
      <p:sp>
        <p:nvSpPr>
          <p:cNvPr id="7" name="TextBox 6"/>
          <p:cNvSpPr txBox="1"/>
          <p:nvPr/>
        </p:nvSpPr>
        <p:spPr>
          <a:xfrm>
            <a:off x="9077325" y="2657236"/>
            <a:ext cx="2505075" cy="369332"/>
          </a:xfrm>
          <a:prstGeom prst="rect">
            <a:avLst/>
          </a:prstGeom>
          <a:noFill/>
        </p:spPr>
        <p:txBody>
          <a:bodyPr wrap="square" rtlCol="0">
            <a:spAutoFit/>
          </a:bodyPr>
          <a:lstStyle/>
          <a:p>
            <a:pPr algn="ctr"/>
            <a:r>
              <a:rPr lang="en-US" dirty="0" smtClean="0"/>
              <a:t>No range limits</a:t>
            </a:r>
            <a:endParaRPr lang="en-US" dirty="0"/>
          </a:p>
        </p:txBody>
      </p:sp>
    </p:spTree>
    <p:extLst>
      <p:ext uri="{BB962C8B-B14F-4D97-AF65-F5344CB8AC3E}">
        <p14:creationId xmlns:p14="http://schemas.microsoft.com/office/powerpoint/2010/main" val="71842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67050" y="1690688"/>
            <a:ext cx="6038850" cy="4562475"/>
          </a:xfrm>
          <a:prstGeom prst="rect">
            <a:avLst/>
          </a:prstGeom>
        </p:spPr>
      </p:pic>
      <p:sp>
        <p:nvSpPr>
          <p:cNvPr id="2" name="Title 1"/>
          <p:cNvSpPr>
            <a:spLocks noGrp="1"/>
          </p:cNvSpPr>
          <p:nvPr>
            <p:ph type="title"/>
          </p:nvPr>
        </p:nvSpPr>
        <p:spPr/>
        <p:txBody>
          <a:bodyPr/>
          <a:lstStyle/>
          <a:p>
            <a:r>
              <a:rPr lang="en-US" dirty="0" smtClean="0"/>
              <a:t>Run </a:t>
            </a:r>
            <a:r>
              <a:rPr lang="en-US" dirty="0" smtClean="0"/>
              <a:t>0028 (Source Still Isolated, flow 24 </a:t>
            </a:r>
            <a:r>
              <a:rPr lang="en-US" dirty="0" err="1" smtClean="0"/>
              <a:t>sccm</a:t>
            </a:r>
            <a:r>
              <a:rPr lang="en-US" dirty="0" smtClean="0"/>
              <a:t>)</a:t>
            </a:r>
            <a:endParaRPr lang="en-US" dirty="0"/>
          </a:p>
        </p:txBody>
      </p:sp>
      <p:sp>
        <p:nvSpPr>
          <p:cNvPr id="6" name="Rectangle 5"/>
          <p:cNvSpPr/>
          <p:nvPr/>
        </p:nvSpPr>
        <p:spPr>
          <a:xfrm>
            <a:off x="265913" y="1977509"/>
            <a:ext cx="3373424" cy="369332"/>
          </a:xfrm>
          <a:prstGeom prst="rect">
            <a:avLst/>
          </a:prstGeom>
        </p:spPr>
        <p:txBody>
          <a:bodyPr wrap="none">
            <a:spAutoFit/>
          </a:bodyPr>
          <a:lstStyle/>
          <a:p>
            <a:r>
              <a:rPr lang="en-US" dirty="0"/>
              <a:t>Flow 024 </a:t>
            </a:r>
            <a:r>
              <a:rPr lang="en-US" dirty="0" err="1"/>
              <a:t>sccm</a:t>
            </a:r>
            <a:r>
              <a:rPr lang="en-US" dirty="0"/>
              <a:t>: 0.3779 events/sec</a:t>
            </a:r>
            <a:endParaRPr lang="en-US" b="1" dirty="0"/>
          </a:p>
        </p:txBody>
      </p:sp>
    </p:spTree>
    <p:extLst>
      <p:ext uri="{BB962C8B-B14F-4D97-AF65-F5344CB8AC3E}">
        <p14:creationId xmlns:p14="http://schemas.microsoft.com/office/powerpoint/2010/main" val="2093391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67050" y="1690688"/>
            <a:ext cx="6038850" cy="4600575"/>
          </a:xfrm>
          <a:prstGeom prst="rect">
            <a:avLst/>
          </a:prstGeom>
        </p:spPr>
      </p:pic>
      <p:sp>
        <p:nvSpPr>
          <p:cNvPr id="2" name="Title 1"/>
          <p:cNvSpPr>
            <a:spLocks noGrp="1"/>
          </p:cNvSpPr>
          <p:nvPr>
            <p:ph type="title"/>
          </p:nvPr>
        </p:nvSpPr>
        <p:spPr>
          <a:xfrm>
            <a:off x="838200" y="365125"/>
            <a:ext cx="10915650" cy="1325563"/>
          </a:xfrm>
        </p:spPr>
        <p:txBody>
          <a:bodyPr/>
          <a:lstStyle/>
          <a:p>
            <a:r>
              <a:rPr lang="en-US" dirty="0" smtClean="0"/>
              <a:t>Run </a:t>
            </a:r>
            <a:r>
              <a:rPr lang="en-US" dirty="0" smtClean="0"/>
              <a:t>0029 (Source Still Isolated, flow 175 </a:t>
            </a:r>
            <a:r>
              <a:rPr lang="en-US" dirty="0" err="1" smtClean="0"/>
              <a:t>sccm</a:t>
            </a:r>
            <a:r>
              <a:rPr lang="en-US" dirty="0" smtClean="0"/>
              <a:t>)</a:t>
            </a:r>
            <a:endParaRPr lang="en-US" dirty="0"/>
          </a:p>
        </p:txBody>
      </p:sp>
      <p:sp>
        <p:nvSpPr>
          <p:cNvPr id="6" name="Rectangle 5"/>
          <p:cNvSpPr/>
          <p:nvPr/>
        </p:nvSpPr>
        <p:spPr>
          <a:xfrm>
            <a:off x="265913" y="1977509"/>
            <a:ext cx="3373424" cy="369332"/>
          </a:xfrm>
          <a:prstGeom prst="rect">
            <a:avLst/>
          </a:prstGeom>
        </p:spPr>
        <p:txBody>
          <a:bodyPr wrap="none">
            <a:spAutoFit/>
          </a:bodyPr>
          <a:lstStyle/>
          <a:p>
            <a:r>
              <a:rPr lang="en-US" dirty="0"/>
              <a:t>Flow </a:t>
            </a:r>
            <a:r>
              <a:rPr lang="en-US" dirty="0" smtClean="0"/>
              <a:t>175 </a:t>
            </a:r>
            <a:r>
              <a:rPr lang="en-US" dirty="0" err="1"/>
              <a:t>sccm</a:t>
            </a:r>
            <a:r>
              <a:rPr lang="en-US" dirty="0"/>
              <a:t>: 0.3314 </a:t>
            </a:r>
            <a:r>
              <a:rPr lang="en-US" dirty="0" smtClean="0"/>
              <a:t>events/sec</a:t>
            </a:r>
            <a:endParaRPr lang="en-US" b="1" dirty="0"/>
          </a:p>
        </p:txBody>
      </p:sp>
    </p:spTree>
    <p:extLst>
      <p:ext uri="{BB962C8B-B14F-4D97-AF65-F5344CB8AC3E}">
        <p14:creationId xmlns:p14="http://schemas.microsoft.com/office/powerpoint/2010/main" val="3557960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67050" y="1690688"/>
            <a:ext cx="6057900" cy="4581525"/>
          </a:xfrm>
          <a:prstGeom prst="rect">
            <a:avLst/>
          </a:prstGeom>
        </p:spPr>
      </p:pic>
      <p:sp>
        <p:nvSpPr>
          <p:cNvPr id="2" name="Title 1"/>
          <p:cNvSpPr>
            <a:spLocks noGrp="1"/>
          </p:cNvSpPr>
          <p:nvPr>
            <p:ph type="title"/>
          </p:nvPr>
        </p:nvSpPr>
        <p:spPr>
          <a:xfrm>
            <a:off x="838200" y="365125"/>
            <a:ext cx="10915650" cy="1325563"/>
          </a:xfrm>
        </p:spPr>
        <p:txBody>
          <a:bodyPr/>
          <a:lstStyle/>
          <a:p>
            <a:r>
              <a:rPr lang="en-US" dirty="0" smtClean="0"/>
              <a:t>Run </a:t>
            </a:r>
            <a:r>
              <a:rPr lang="en-US" dirty="0" smtClean="0"/>
              <a:t>0030 (Source Still Isolated, flow 521 </a:t>
            </a:r>
            <a:r>
              <a:rPr lang="en-US" dirty="0" err="1" smtClean="0"/>
              <a:t>sccm</a:t>
            </a:r>
            <a:r>
              <a:rPr lang="en-US" dirty="0" smtClean="0"/>
              <a:t>)</a:t>
            </a:r>
            <a:endParaRPr lang="en-US" dirty="0"/>
          </a:p>
        </p:txBody>
      </p:sp>
      <p:sp>
        <p:nvSpPr>
          <p:cNvPr id="6" name="Rectangle 5"/>
          <p:cNvSpPr/>
          <p:nvPr/>
        </p:nvSpPr>
        <p:spPr>
          <a:xfrm>
            <a:off x="265913" y="1977509"/>
            <a:ext cx="3373424" cy="369332"/>
          </a:xfrm>
          <a:prstGeom prst="rect">
            <a:avLst/>
          </a:prstGeom>
        </p:spPr>
        <p:txBody>
          <a:bodyPr wrap="none">
            <a:spAutoFit/>
          </a:bodyPr>
          <a:lstStyle/>
          <a:p>
            <a:r>
              <a:rPr lang="en-US" dirty="0"/>
              <a:t>Flow </a:t>
            </a:r>
            <a:r>
              <a:rPr lang="en-US" dirty="0" smtClean="0"/>
              <a:t>521 </a:t>
            </a:r>
            <a:r>
              <a:rPr lang="en-US" dirty="0" err="1"/>
              <a:t>sccm</a:t>
            </a:r>
            <a:r>
              <a:rPr lang="en-US" dirty="0"/>
              <a:t>: 0.3187 events/sec</a:t>
            </a:r>
            <a:endParaRPr lang="en-US" b="1" dirty="0"/>
          </a:p>
        </p:txBody>
      </p:sp>
    </p:spTree>
    <p:extLst>
      <p:ext uri="{BB962C8B-B14F-4D97-AF65-F5344CB8AC3E}">
        <p14:creationId xmlns:p14="http://schemas.microsoft.com/office/powerpoint/2010/main" val="807128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94789" y="1467153"/>
            <a:ext cx="7602422" cy="5068281"/>
          </a:xfrm>
          <a:prstGeom prst="rect">
            <a:avLst/>
          </a:prstGeom>
        </p:spPr>
      </p:pic>
      <p:sp>
        <p:nvSpPr>
          <p:cNvPr id="2" name="Title 1"/>
          <p:cNvSpPr>
            <a:spLocks noGrp="1"/>
          </p:cNvSpPr>
          <p:nvPr>
            <p:ph type="title"/>
          </p:nvPr>
        </p:nvSpPr>
        <p:spPr/>
        <p:txBody>
          <a:bodyPr/>
          <a:lstStyle/>
          <a:p>
            <a:r>
              <a:rPr lang="en-US" baseline="30000" dirty="0" smtClean="0"/>
              <a:t>228</a:t>
            </a:r>
            <a:r>
              <a:rPr lang="en-US" dirty="0" smtClean="0"/>
              <a:t>Th Decay Chain</a:t>
            </a:r>
            <a:endParaRPr lang="en-US" dirty="0"/>
          </a:p>
        </p:txBody>
      </p:sp>
      <p:pic>
        <p:nvPicPr>
          <p:cNvPr id="7" name="Picture 6"/>
          <p:cNvPicPr>
            <a:picLocks noChangeAspect="1"/>
          </p:cNvPicPr>
          <p:nvPr/>
        </p:nvPicPr>
        <p:blipFill rotWithShape="1">
          <a:blip r:embed="rId3"/>
          <a:srcRect r="22092" b="20822"/>
          <a:stretch/>
        </p:blipFill>
        <p:spPr>
          <a:xfrm>
            <a:off x="2149028" y="2520570"/>
            <a:ext cx="1187327" cy="1402746"/>
          </a:xfrm>
          <a:prstGeom prst="rect">
            <a:avLst/>
          </a:prstGeom>
        </p:spPr>
      </p:pic>
      <p:pic>
        <p:nvPicPr>
          <p:cNvPr id="6" name="Picture 5"/>
          <p:cNvPicPr>
            <a:picLocks noChangeAspect="1"/>
          </p:cNvPicPr>
          <p:nvPr/>
        </p:nvPicPr>
        <p:blipFill rotWithShape="1">
          <a:blip r:embed="rId4"/>
          <a:srcRect l="4666" t="3436" r="23031" b="18854"/>
          <a:stretch/>
        </p:blipFill>
        <p:spPr>
          <a:xfrm>
            <a:off x="4043139" y="2711470"/>
            <a:ext cx="1156997" cy="1324947"/>
          </a:xfrm>
          <a:prstGeom prst="rect">
            <a:avLst/>
          </a:prstGeom>
        </p:spPr>
      </p:pic>
      <p:sp>
        <p:nvSpPr>
          <p:cNvPr id="5" name="Oval 4"/>
          <p:cNvSpPr/>
          <p:nvPr/>
        </p:nvSpPr>
        <p:spPr>
          <a:xfrm>
            <a:off x="2061556" y="3732415"/>
            <a:ext cx="2119746" cy="153785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35185" y="5414066"/>
            <a:ext cx="2119746" cy="153785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5"/>
          <a:srcRect t="2380" r="23418" b="20030"/>
          <a:stretch/>
        </p:blipFill>
        <p:spPr>
          <a:xfrm>
            <a:off x="5192112" y="3685483"/>
            <a:ext cx="1196290" cy="1308089"/>
          </a:xfrm>
          <a:prstGeom prst="rect">
            <a:avLst/>
          </a:prstGeom>
        </p:spPr>
      </p:pic>
      <p:pic>
        <p:nvPicPr>
          <p:cNvPr id="10" name="Picture 9"/>
          <p:cNvPicPr>
            <a:picLocks noChangeAspect="1"/>
          </p:cNvPicPr>
          <p:nvPr/>
        </p:nvPicPr>
        <p:blipFill rotWithShape="1">
          <a:blip r:embed="rId6"/>
          <a:srcRect r="23757" b="19562"/>
          <a:stretch/>
        </p:blipFill>
        <p:spPr>
          <a:xfrm>
            <a:off x="7288824" y="5381536"/>
            <a:ext cx="1183725" cy="1333134"/>
          </a:xfrm>
          <a:prstGeom prst="rect">
            <a:avLst/>
          </a:prstGeom>
        </p:spPr>
      </p:pic>
      <p:pic>
        <p:nvPicPr>
          <p:cNvPr id="11" name="Picture 10"/>
          <p:cNvPicPr>
            <a:picLocks noChangeAspect="1"/>
          </p:cNvPicPr>
          <p:nvPr/>
        </p:nvPicPr>
        <p:blipFill>
          <a:blip r:embed="rId7"/>
          <a:stretch>
            <a:fillRect/>
          </a:stretch>
        </p:blipFill>
        <p:spPr>
          <a:xfrm>
            <a:off x="8315583" y="4157132"/>
            <a:ext cx="1200150" cy="1333500"/>
          </a:xfrm>
          <a:prstGeom prst="rect">
            <a:avLst/>
          </a:prstGeom>
        </p:spPr>
      </p:pic>
      <p:pic>
        <p:nvPicPr>
          <p:cNvPr id="12" name="Picture 11"/>
          <p:cNvPicPr>
            <a:picLocks noChangeAspect="1"/>
          </p:cNvPicPr>
          <p:nvPr/>
        </p:nvPicPr>
        <p:blipFill rotWithShape="1">
          <a:blip r:embed="rId8"/>
          <a:srcRect t="2208" r="23973" b="22023"/>
          <a:stretch/>
        </p:blipFill>
        <p:spPr>
          <a:xfrm>
            <a:off x="6753856" y="2139572"/>
            <a:ext cx="1223817" cy="1306287"/>
          </a:xfrm>
          <a:prstGeom prst="rect">
            <a:avLst/>
          </a:prstGeom>
        </p:spPr>
      </p:pic>
      <p:pic>
        <p:nvPicPr>
          <p:cNvPr id="13" name="Picture 12"/>
          <p:cNvPicPr>
            <a:picLocks noChangeAspect="1"/>
          </p:cNvPicPr>
          <p:nvPr/>
        </p:nvPicPr>
        <p:blipFill rotWithShape="1">
          <a:blip r:embed="rId9"/>
          <a:srcRect t="3706" r="25357" b="24114"/>
          <a:stretch/>
        </p:blipFill>
        <p:spPr>
          <a:xfrm>
            <a:off x="8997176" y="1287917"/>
            <a:ext cx="1251316" cy="1306287"/>
          </a:xfrm>
          <a:prstGeom prst="rect">
            <a:avLst/>
          </a:prstGeom>
        </p:spPr>
      </p:pic>
    </p:spTree>
    <p:extLst>
      <p:ext uri="{BB962C8B-B14F-4D97-AF65-F5344CB8AC3E}">
        <p14:creationId xmlns:p14="http://schemas.microsoft.com/office/powerpoint/2010/main" val="1151543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2024/06/10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48450" y="5600700"/>
            <a:ext cx="5543550" cy="12573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828" y="1211571"/>
            <a:ext cx="5852172" cy="438912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345" y="1451130"/>
            <a:ext cx="5852172" cy="4389129"/>
          </a:xfrm>
          <a:prstGeom prst="rect">
            <a:avLst/>
          </a:prstGeom>
        </p:spPr>
      </p:pic>
    </p:spTree>
    <p:extLst>
      <p:ext uri="{BB962C8B-B14F-4D97-AF65-F5344CB8AC3E}">
        <p14:creationId xmlns:p14="http://schemas.microsoft.com/office/powerpoint/2010/main" val="3576728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30000" dirty="0" smtClean="0"/>
              <a:t>241</a:t>
            </a:r>
            <a:r>
              <a:rPr lang="en-US" dirty="0" smtClean="0"/>
              <a:t>Am and </a:t>
            </a:r>
            <a:r>
              <a:rPr lang="en-US" baseline="30000" dirty="0" smtClean="0"/>
              <a:t>224</a:t>
            </a:r>
            <a:r>
              <a:rPr lang="en-US" dirty="0" smtClean="0"/>
              <a:t>Ra Decays</a:t>
            </a:r>
            <a:endParaRPr lang="en-US" dirty="0"/>
          </a:p>
        </p:txBody>
      </p:sp>
      <p:sp>
        <p:nvSpPr>
          <p:cNvPr id="3" name="Content Placeholder 2"/>
          <p:cNvSpPr>
            <a:spLocks noGrp="1"/>
          </p:cNvSpPr>
          <p:nvPr>
            <p:ph idx="1"/>
          </p:nvPr>
        </p:nvSpPr>
        <p:spPr>
          <a:xfrm>
            <a:off x="186612" y="3267883"/>
            <a:ext cx="6732568" cy="3590117"/>
          </a:xfrm>
        </p:spPr>
        <p:txBody>
          <a:bodyPr>
            <a:normAutofit/>
          </a:bodyPr>
          <a:lstStyle/>
          <a:p>
            <a:r>
              <a:rPr lang="en-US" baseline="30000" dirty="0" smtClean="0"/>
              <a:t>241</a:t>
            </a:r>
            <a:r>
              <a:rPr lang="en-US" dirty="0" smtClean="0"/>
              <a:t>Am Decays to </a:t>
            </a:r>
            <a:r>
              <a:rPr lang="en-US" baseline="30000" dirty="0" smtClean="0"/>
              <a:t>237</a:t>
            </a:r>
            <a:r>
              <a:rPr lang="en-US" dirty="0" smtClean="0"/>
              <a:t>Np, which has a 2.1 million year half-life</a:t>
            </a:r>
          </a:p>
          <a:p>
            <a:r>
              <a:rPr lang="en-US" baseline="30000" dirty="0" smtClean="0"/>
              <a:t>241</a:t>
            </a:r>
            <a:r>
              <a:rPr lang="en-US" dirty="0" smtClean="0"/>
              <a:t>Am has x-rays at 13.9 and 59.54 </a:t>
            </a:r>
            <a:r>
              <a:rPr lang="en-US" dirty="0" err="1" smtClean="0"/>
              <a:t>keV</a:t>
            </a:r>
            <a:r>
              <a:rPr lang="en-US" dirty="0" smtClean="0"/>
              <a:t> </a:t>
            </a:r>
          </a:p>
          <a:p>
            <a:r>
              <a:rPr lang="en-US" baseline="30000" dirty="0" smtClean="0"/>
              <a:t>224</a:t>
            </a:r>
            <a:r>
              <a:rPr lang="en-US" dirty="0" smtClean="0"/>
              <a:t>Ra has a 241 </a:t>
            </a:r>
            <a:r>
              <a:rPr lang="en-US" dirty="0" err="1" smtClean="0"/>
              <a:t>keV</a:t>
            </a:r>
            <a:r>
              <a:rPr lang="en-US" dirty="0" smtClean="0"/>
              <a:t> gamma with an intensity of 4% (which we do see in the Ge spectrum)</a:t>
            </a:r>
          </a:p>
          <a:p>
            <a:r>
              <a:rPr lang="en-US" baseline="30000" dirty="0" smtClean="0"/>
              <a:t>228</a:t>
            </a:r>
            <a:r>
              <a:rPr lang="en-US" dirty="0" smtClean="0"/>
              <a:t>Th has</a:t>
            </a:r>
            <a:r>
              <a:rPr lang="en-US" dirty="0"/>
              <a:t> gamma</a:t>
            </a:r>
            <a:r>
              <a:rPr lang="en-US" dirty="0" smtClean="0"/>
              <a:t> 132 </a:t>
            </a:r>
            <a:r>
              <a:rPr lang="en-US" dirty="0" err="1" smtClean="0"/>
              <a:t>keV</a:t>
            </a:r>
            <a:r>
              <a:rPr lang="en-US" dirty="0" smtClean="0"/>
              <a:t>, 166 </a:t>
            </a:r>
            <a:r>
              <a:rPr lang="en-US" dirty="0" err="1" smtClean="0"/>
              <a:t>keV</a:t>
            </a:r>
            <a:r>
              <a:rPr lang="en-US" dirty="0" smtClean="0"/>
              <a:t>, 216 </a:t>
            </a:r>
            <a:r>
              <a:rPr lang="en-US" dirty="0" err="1" smtClean="0"/>
              <a:t>keV</a:t>
            </a:r>
            <a:r>
              <a:rPr lang="en-US" dirty="0" smtClean="0"/>
              <a:t> w/ intensity: 0.127%, 0.101%, and 0.25%</a:t>
            </a:r>
            <a:endParaRPr lang="en-US" dirty="0"/>
          </a:p>
        </p:txBody>
      </p:sp>
      <p:pic>
        <p:nvPicPr>
          <p:cNvPr id="4" name="Picture 3"/>
          <p:cNvPicPr>
            <a:picLocks noChangeAspect="1"/>
          </p:cNvPicPr>
          <p:nvPr/>
        </p:nvPicPr>
        <p:blipFill>
          <a:blip r:embed="rId2"/>
          <a:stretch>
            <a:fillRect/>
          </a:stretch>
        </p:blipFill>
        <p:spPr>
          <a:xfrm>
            <a:off x="609600" y="1393363"/>
            <a:ext cx="10972800" cy="1733550"/>
          </a:xfrm>
          <a:prstGeom prst="rect">
            <a:avLst/>
          </a:prstGeom>
        </p:spPr>
      </p:pic>
      <p:pic>
        <p:nvPicPr>
          <p:cNvPr id="5" name="Picture 4"/>
          <p:cNvPicPr>
            <a:picLocks noChangeAspect="1"/>
          </p:cNvPicPr>
          <p:nvPr/>
        </p:nvPicPr>
        <p:blipFill>
          <a:blip r:embed="rId3"/>
          <a:stretch>
            <a:fillRect/>
          </a:stretch>
        </p:blipFill>
        <p:spPr>
          <a:xfrm>
            <a:off x="7147780" y="3890356"/>
            <a:ext cx="5044220" cy="2967644"/>
          </a:xfrm>
          <a:prstGeom prst="rect">
            <a:avLst/>
          </a:prstGeom>
        </p:spPr>
      </p:pic>
    </p:spTree>
    <p:extLst>
      <p:ext uri="{BB962C8B-B14F-4D97-AF65-F5344CB8AC3E}">
        <p14:creationId xmlns:p14="http://schemas.microsoft.com/office/powerpoint/2010/main" val="2804429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539152" cy="1325563"/>
          </a:xfrm>
        </p:spPr>
        <p:txBody>
          <a:bodyPr>
            <a:normAutofit fontScale="90000"/>
          </a:bodyPr>
          <a:lstStyle/>
          <a:p>
            <a:r>
              <a:rPr lang="en-US" dirty="0" smtClean="0"/>
              <a:t>Evidence of </a:t>
            </a:r>
            <a:r>
              <a:rPr lang="en-US" baseline="30000" dirty="0" smtClean="0"/>
              <a:t>224</a:t>
            </a:r>
            <a:r>
              <a:rPr lang="en-US" dirty="0" smtClean="0"/>
              <a:t>Ra? (most likely Lead-212 or Lead-214)</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76412" y="2061110"/>
            <a:ext cx="8639175" cy="4514850"/>
          </a:xfrm>
          <a:prstGeom prst="rect">
            <a:avLst/>
          </a:prstGeom>
        </p:spPr>
      </p:pic>
      <p:pic>
        <p:nvPicPr>
          <p:cNvPr id="6" name="Picture 5"/>
          <p:cNvPicPr>
            <a:picLocks noChangeAspect="1"/>
          </p:cNvPicPr>
          <p:nvPr/>
        </p:nvPicPr>
        <p:blipFill>
          <a:blip r:embed="rId3"/>
          <a:stretch>
            <a:fillRect/>
          </a:stretch>
        </p:blipFill>
        <p:spPr>
          <a:xfrm>
            <a:off x="6836983" y="0"/>
            <a:ext cx="5355017" cy="1831716"/>
          </a:xfrm>
          <a:prstGeom prst="rect">
            <a:avLst/>
          </a:prstGeom>
        </p:spPr>
      </p:pic>
    </p:spTree>
    <p:extLst>
      <p:ext uri="{BB962C8B-B14F-4D97-AF65-F5344CB8AC3E}">
        <p14:creationId xmlns:p14="http://schemas.microsoft.com/office/powerpoint/2010/main" val="1362367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11678" cy="1325563"/>
          </a:xfrm>
        </p:spPr>
        <p:txBody>
          <a:bodyPr/>
          <a:lstStyle/>
          <a:p>
            <a:r>
              <a:rPr lang="en-US" dirty="0" smtClean="0"/>
              <a:t>Look at Mesh and Ge timing spectra (run 0017)</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1006" y="1341072"/>
            <a:ext cx="10709988" cy="5516928"/>
          </a:xfrm>
        </p:spPr>
      </p:pic>
    </p:spTree>
    <p:extLst>
      <p:ext uri="{BB962C8B-B14F-4D97-AF65-F5344CB8AC3E}">
        <p14:creationId xmlns:p14="http://schemas.microsoft.com/office/powerpoint/2010/main" val="2917511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Germanium Detectors’ </a:t>
            </a:r>
            <a:r>
              <a:rPr lang="en-US" dirty="0" smtClean="0"/>
              <a:t>XYZ</a:t>
            </a:r>
            <a:endParaRPr lang="en-US" dirty="0"/>
          </a:p>
        </p:txBody>
      </p:sp>
      <p:sp>
        <p:nvSpPr>
          <p:cNvPr id="3" name="Content Placeholder 2"/>
          <p:cNvSpPr>
            <a:spLocks noGrp="1"/>
          </p:cNvSpPr>
          <p:nvPr>
            <p:ph idx="1"/>
          </p:nvPr>
        </p:nvSpPr>
        <p:spPr/>
        <p:txBody>
          <a:bodyPr/>
          <a:lstStyle/>
          <a:p>
            <a:r>
              <a:rPr lang="en-US" dirty="0" smtClean="0"/>
              <a:t>South: </a:t>
            </a:r>
          </a:p>
          <a:p>
            <a:pPr lvl="1"/>
            <a:r>
              <a:rPr lang="en-US" dirty="0" smtClean="0"/>
              <a:t>31.33 mm from top of TPC to top of Ge</a:t>
            </a:r>
          </a:p>
          <a:p>
            <a:pPr lvl="1"/>
            <a:r>
              <a:rPr lang="en-US" dirty="0" smtClean="0"/>
              <a:t>41.69 mm from MM rim on TPC to edge of Ge</a:t>
            </a:r>
          </a:p>
          <a:p>
            <a:pPr lvl="1"/>
            <a:r>
              <a:rPr lang="en-US" dirty="0" smtClean="0"/>
              <a:t>07.74 mm from front of Ge to side of TPC</a:t>
            </a:r>
          </a:p>
          <a:p>
            <a:r>
              <a:rPr lang="en-US" dirty="0" smtClean="0"/>
              <a:t>North:</a:t>
            </a:r>
          </a:p>
          <a:p>
            <a:pPr lvl="1"/>
            <a:r>
              <a:rPr lang="en-US" dirty="0" smtClean="0"/>
              <a:t>29.88 mm from top of TPC to top of Ge</a:t>
            </a:r>
          </a:p>
          <a:p>
            <a:pPr lvl="1"/>
            <a:r>
              <a:rPr lang="en-US" dirty="0" smtClean="0"/>
              <a:t>113.7 mm from MM rim on TPC to edge of Ge</a:t>
            </a:r>
          </a:p>
          <a:p>
            <a:pPr lvl="1"/>
            <a:r>
              <a:rPr lang="en-US" dirty="0" smtClean="0"/>
              <a:t>04.23 mm from front of Ge to side of TPC</a:t>
            </a:r>
            <a:endParaRPr lang="en-US" dirty="0"/>
          </a:p>
          <a:p>
            <a:endParaRPr lang="en-US" dirty="0"/>
          </a:p>
        </p:txBody>
      </p:sp>
    </p:spTree>
    <p:extLst>
      <p:ext uri="{BB962C8B-B14F-4D97-AF65-F5344CB8AC3E}">
        <p14:creationId xmlns:p14="http://schemas.microsoft.com/office/powerpoint/2010/main" val="1439494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a:t>
            </a:r>
            <a:r>
              <a:rPr lang="en-US" dirty="0" err="1" smtClean="0"/>
              <a:t>Hist</a:t>
            </a:r>
            <a:r>
              <a:rPr lang="en-US" dirty="0" smtClean="0"/>
              <a:t> with Mesh Spectrum and Gamma data (Run 0017)</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2932" y="1600617"/>
            <a:ext cx="10206135" cy="5257383"/>
          </a:xfrm>
        </p:spPr>
      </p:pic>
    </p:spTree>
    <p:extLst>
      <p:ext uri="{BB962C8B-B14F-4D97-AF65-F5344CB8AC3E}">
        <p14:creationId xmlns:p14="http://schemas.microsoft.com/office/powerpoint/2010/main" val="5863710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20727"/>
            <a:ext cx="10167094" cy="5237273"/>
          </a:xfrm>
        </p:spPr>
      </p:pic>
      <p:sp>
        <p:nvSpPr>
          <p:cNvPr id="2" name="Title 1"/>
          <p:cNvSpPr>
            <a:spLocks noGrp="1"/>
          </p:cNvSpPr>
          <p:nvPr>
            <p:ph type="title"/>
          </p:nvPr>
        </p:nvSpPr>
        <p:spPr/>
        <p:txBody>
          <a:bodyPr/>
          <a:lstStyle/>
          <a:p>
            <a:r>
              <a:rPr lang="en-US" dirty="0" smtClean="0"/>
              <a:t>Mesh Energy Spectrum and fit (Run 0017) XIA</a:t>
            </a:r>
            <a:endParaRPr lang="en-US" dirty="0"/>
          </a:p>
        </p:txBody>
      </p:sp>
      <p:pic>
        <p:nvPicPr>
          <p:cNvPr id="7" name="Picture 6"/>
          <p:cNvPicPr>
            <a:picLocks noChangeAspect="1"/>
          </p:cNvPicPr>
          <p:nvPr/>
        </p:nvPicPr>
        <p:blipFill>
          <a:blip r:embed="rId3"/>
          <a:stretch>
            <a:fillRect/>
          </a:stretch>
        </p:blipFill>
        <p:spPr>
          <a:xfrm>
            <a:off x="7875037" y="2760879"/>
            <a:ext cx="4316963" cy="3162797"/>
          </a:xfrm>
          <a:prstGeom prst="rect">
            <a:avLst/>
          </a:prstGeom>
        </p:spPr>
      </p:pic>
    </p:spTree>
    <p:extLst>
      <p:ext uri="{BB962C8B-B14F-4D97-AF65-F5344CB8AC3E}">
        <p14:creationId xmlns:p14="http://schemas.microsoft.com/office/powerpoint/2010/main" val="3895605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615427"/>
            <a:ext cx="10167094" cy="5242573"/>
          </a:xfrm>
          <a:prstGeom prst="rect">
            <a:avLst/>
          </a:prstGeom>
        </p:spPr>
      </p:pic>
      <p:pic>
        <p:nvPicPr>
          <p:cNvPr id="7" name="Picture 6"/>
          <p:cNvPicPr>
            <a:picLocks noChangeAspect="1"/>
          </p:cNvPicPr>
          <p:nvPr/>
        </p:nvPicPr>
        <p:blipFill>
          <a:blip r:embed="rId3"/>
          <a:stretch>
            <a:fillRect/>
          </a:stretch>
        </p:blipFill>
        <p:spPr>
          <a:xfrm>
            <a:off x="838200" y="1941869"/>
            <a:ext cx="8425543" cy="4530790"/>
          </a:xfrm>
          <a:prstGeom prst="rect">
            <a:avLst/>
          </a:prstGeom>
        </p:spPr>
      </p:pic>
      <p:pic>
        <p:nvPicPr>
          <p:cNvPr id="4"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r="11707"/>
          <a:stretch/>
        </p:blipFill>
        <p:spPr>
          <a:xfrm>
            <a:off x="7993225" y="640637"/>
            <a:ext cx="4198775" cy="3566627"/>
          </a:xfrm>
        </p:spPr>
      </p:pic>
      <p:sp>
        <p:nvSpPr>
          <p:cNvPr id="2" name="Title 1"/>
          <p:cNvSpPr>
            <a:spLocks noGrp="1"/>
          </p:cNvSpPr>
          <p:nvPr>
            <p:ph type="title"/>
          </p:nvPr>
        </p:nvSpPr>
        <p:spPr/>
        <p:txBody>
          <a:bodyPr/>
          <a:lstStyle/>
          <a:p>
            <a:r>
              <a:rPr lang="en-US" dirty="0" smtClean="0"/>
              <a:t>Mesh Energy Spectrum and fit (Run 0017) GET</a:t>
            </a:r>
            <a:endParaRPr lang="en-US" dirty="0"/>
          </a:p>
        </p:txBody>
      </p:sp>
    </p:spTree>
    <p:extLst>
      <p:ext uri="{BB962C8B-B14F-4D97-AF65-F5344CB8AC3E}">
        <p14:creationId xmlns:p14="http://schemas.microsoft.com/office/powerpoint/2010/main" val="22352861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2024/06/13 THURSDAY</a:t>
            </a:r>
            <a:endParaRPr lang="en-US" dirty="0"/>
          </a:p>
        </p:txBody>
      </p:sp>
      <p:sp>
        <p:nvSpPr>
          <p:cNvPr id="3" name="Content Placeholder 2"/>
          <p:cNvSpPr>
            <a:spLocks noGrp="1"/>
          </p:cNvSpPr>
          <p:nvPr>
            <p:ph idx="1"/>
          </p:nvPr>
        </p:nvSpPr>
        <p:spPr/>
        <p:txBody>
          <a:bodyPr/>
          <a:lstStyle/>
          <a:p>
            <a:r>
              <a:rPr lang="en-US" dirty="0" smtClean="0"/>
              <a:t>Sum from -10,000 ns to 15 ns: 197</a:t>
            </a:r>
          </a:p>
          <a:p>
            <a:r>
              <a:rPr lang="en-US" dirty="0" smtClean="0"/>
              <a:t>Sum from 15 ns to 10,000 ns: 222</a:t>
            </a:r>
          </a:p>
          <a:p>
            <a:endParaRPr lang="en-US" dirty="0"/>
          </a:p>
        </p:txBody>
      </p:sp>
      <p:pic>
        <p:nvPicPr>
          <p:cNvPr id="4" name="Picture 3"/>
          <p:cNvPicPr>
            <a:picLocks noChangeAspect="1"/>
          </p:cNvPicPr>
          <p:nvPr/>
        </p:nvPicPr>
        <p:blipFill>
          <a:blip r:embed="rId2"/>
          <a:stretch>
            <a:fillRect/>
          </a:stretch>
        </p:blipFill>
        <p:spPr>
          <a:xfrm>
            <a:off x="2248677" y="2919684"/>
            <a:ext cx="7702517" cy="3938316"/>
          </a:xfrm>
          <a:prstGeom prst="rect">
            <a:avLst/>
          </a:prstGeom>
        </p:spPr>
      </p:pic>
    </p:spTree>
    <p:extLst>
      <p:ext uri="{BB962C8B-B14F-4D97-AF65-F5344CB8AC3E}">
        <p14:creationId xmlns:p14="http://schemas.microsoft.com/office/powerpoint/2010/main" val="2137429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 Mesh with constrained FWHM</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20800"/>
            <a:ext cx="8447233" cy="4351338"/>
          </a:xfrm>
        </p:spPr>
      </p:pic>
      <p:pic>
        <p:nvPicPr>
          <p:cNvPr id="4" name="Picture 3"/>
          <p:cNvPicPr>
            <a:picLocks noChangeAspect="1"/>
          </p:cNvPicPr>
          <p:nvPr/>
        </p:nvPicPr>
        <p:blipFill rotWithShape="1">
          <a:blip r:embed="rId3"/>
          <a:srcRect r="39664"/>
          <a:stretch/>
        </p:blipFill>
        <p:spPr>
          <a:xfrm>
            <a:off x="7591425" y="3017520"/>
            <a:ext cx="4600575" cy="3840480"/>
          </a:xfrm>
          <a:prstGeom prst="rect">
            <a:avLst/>
          </a:prstGeom>
        </p:spPr>
      </p:pic>
    </p:spTree>
    <p:extLst>
      <p:ext uri="{BB962C8B-B14F-4D97-AF65-F5344CB8AC3E}">
        <p14:creationId xmlns:p14="http://schemas.microsoft.com/office/powerpoint/2010/main" val="30682683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Increased Flow Rate Tests, source is still bypassed, we are just looking at ‘</a:t>
            </a:r>
            <a:r>
              <a:rPr lang="en-US" dirty="0" err="1" smtClean="0"/>
              <a:t>bg</a:t>
            </a:r>
            <a:r>
              <a:rPr lang="en-US" dirty="0" smtClean="0"/>
              <a:t>’ (runs 27-30)</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10939" y="1549918"/>
            <a:ext cx="3981061" cy="5308082"/>
          </a:xfrm>
        </p:spPr>
      </p:pic>
      <p:sp>
        <p:nvSpPr>
          <p:cNvPr id="5" name="Content Placeholder 2"/>
          <p:cNvSpPr txBox="1">
            <a:spLocks/>
          </p:cNvSpPr>
          <p:nvPr/>
        </p:nvSpPr>
        <p:spPr>
          <a:xfrm>
            <a:off x="838200" y="1825624"/>
            <a:ext cx="7553325" cy="50323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Flow </a:t>
            </a:r>
            <a:r>
              <a:rPr lang="en-US" dirty="0" smtClean="0"/>
              <a:t>000 </a:t>
            </a:r>
            <a:r>
              <a:rPr lang="en-US" dirty="0" err="1" smtClean="0"/>
              <a:t>sccm</a:t>
            </a:r>
            <a:r>
              <a:rPr lang="en-US" dirty="0" smtClean="0"/>
              <a:t>: </a:t>
            </a:r>
            <a:r>
              <a:rPr lang="en-US" dirty="0"/>
              <a:t>0.3794 events/sec</a:t>
            </a:r>
          </a:p>
          <a:p>
            <a:r>
              <a:rPr lang="en-US" dirty="0" smtClean="0"/>
              <a:t>Flow 024 </a:t>
            </a:r>
            <a:r>
              <a:rPr lang="en-US" dirty="0" err="1"/>
              <a:t>sccm</a:t>
            </a:r>
            <a:r>
              <a:rPr lang="en-US" dirty="0" smtClean="0"/>
              <a:t>: </a:t>
            </a:r>
            <a:r>
              <a:rPr lang="en-US" dirty="0"/>
              <a:t>0.3779 </a:t>
            </a:r>
            <a:r>
              <a:rPr lang="en-US" dirty="0" smtClean="0"/>
              <a:t>events/sec</a:t>
            </a:r>
            <a:endParaRPr lang="en-US" b="1" dirty="0"/>
          </a:p>
          <a:p>
            <a:r>
              <a:rPr lang="en-US" dirty="0"/>
              <a:t>Flow </a:t>
            </a:r>
            <a:r>
              <a:rPr lang="en-US" dirty="0" smtClean="0"/>
              <a:t>175</a:t>
            </a:r>
            <a:r>
              <a:rPr lang="en-US" dirty="0"/>
              <a:t> </a:t>
            </a:r>
            <a:r>
              <a:rPr lang="en-US" dirty="0" err="1"/>
              <a:t>sccm</a:t>
            </a:r>
            <a:r>
              <a:rPr lang="en-US" dirty="0" smtClean="0"/>
              <a:t>: </a:t>
            </a:r>
            <a:r>
              <a:rPr lang="en-US" dirty="0"/>
              <a:t>0.3314 </a:t>
            </a:r>
            <a:r>
              <a:rPr lang="en-US" dirty="0" smtClean="0"/>
              <a:t>events/sec</a:t>
            </a:r>
            <a:endParaRPr lang="en-US" b="1" dirty="0"/>
          </a:p>
          <a:p>
            <a:r>
              <a:rPr lang="en-US" dirty="0"/>
              <a:t>Flow </a:t>
            </a:r>
            <a:r>
              <a:rPr lang="en-US" dirty="0" smtClean="0"/>
              <a:t>521</a:t>
            </a:r>
            <a:r>
              <a:rPr lang="en-US" dirty="0"/>
              <a:t> </a:t>
            </a:r>
            <a:r>
              <a:rPr lang="en-US" dirty="0" err="1"/>
              <a:t>sccm</a:t>
            </a:r>
            <a:r>
              <a:rPr lang="en-US" dirty="0" smtClean="0"/>
              <a:t>: </a:t>
            </a:r>
            <a:r>
              <a:rPr lang="en-US" dirty="0"/>
              <a:t>0.3187 </a:t>
            </a:r>
            <a:r>
              <a:rPr lang="en-US" dirty="0" smtClean="0"/>
              <a:t>events/sec</a:t>
            </a:r>
          </a:p>
          <a:p>
            <a:endParaRPr lang="en-US" dirty="0"/>
          </a:p>
          <a:p>
            <a:r>
              <a:rPr lang="en-US" dirty="0" smtClean="0"/>
              <a:t>Alex and I think that this could be explained by flowing gas in the opposite direction for a while. </a:t>
            </a:r>
            <a:r>
              <a:rPr lang="en-US" baseline="30000" dirty="0" smtClean="0"/>
              <a:t>228</a:t>
            </a:r>
            <a:r>
              <a:rPr lang="en-US" dirty="0" smtClean="0"/>
              <a:t>Th decays in that space after the cathode, and when the </a:t>
            </a:r>
            <a:r>
              <a:rPr lang="en-US" baseline="30000" dirty="0" smtClean="0"/>
              <a:t>220</a:t>
            </a:r>
            <a:r>
              <a:rPr lang="en-US" dirty="0" smtClean="0"/>
              <a:t>Rn is produced, the higher flow rate carries more of it away</a:t>
            </a:r>
          </a:p>
          <a:p>
            <a:r>
              <a:rPr lang="en-US" dirty="0" smtClean="0"/>
              <a:t>Slightly inconsistent with wall effect changes from runs 16-19 on slides 20-23</a:t>
            </a:r>
            <a:endParaRPr lang="en-US" dirty="0"/>
          </a:p>
          <a:p>
            <a:endParaRPr lang="en-US" dirty="0"/>
          </a:p>
        </p:txBody>
      </p:sp>
    </p:spTree>
    <p:extLst>
      <p:ext uri="{BB962C8B-B14F-4D97-AF65-F5344CB8AC3E}">
        <p14:creationId xmlns:p14="http://schemas.microsoft.com/office/powerpoint/2010/main" val="21797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Wall Effect Mystery</a:t>
            </a:r>
            <a:endParaRPr lang="en-US" dirty="0"/>
          </a:p>
        </p:txBody>
      </p:sp>
      <p:sp>
        <p:nvSpPr>
          <p:cNvPr id="3" name="Content Placeholder 2"/>
          <p:cNvSpPr>
            <a:spLocks noGrp="1"/>
          </p:cNvSpPr>
          <p:nvPr>
            <p:ph idx="1"/>
          </p:nvPr>
        </p:nvSpPr>
        <p:spPr/>
        <p:txBody>
          <a:bodyPr/>
          <a:lstStyle/>
          <a:p>
            <a:r>
              <a:rPr lang="en-US" dirty="0" smtClean="0"/>
              <a:t>When we turn off flow, we see the top line disappear, which suggests to me that these lines are from different decays, not related to location in the chamber where the alpha was created</a:t>
            </a:r>
          </a:p>
          <a:p>
            <a:r>
              <a:rPr lang="en-US" dirty="0" smtClean="0"/>
              <a:t>See runs </a:t>
            </a:r>
            <a:r>
              <a:rPr lang="en-US" dirty="0"/>
              <a:t>16-19 on slides 20-23</a:t>
            </a:r>
          </a:p>
          <a:p>
            <a:endParaRPr lang="en-US" dirty="0"/>
          </a:p>
        </p:txBody>
      </p:sp>
    </p:spTree>
    <p:extLst>
      <p:ext uri="{BB962C8B-B14F-4D97-AF65-F5344CB8AC3E}">
        <p14:creationId xmlns:p14="http://schemas.microsoft.com/office/powerpoint/2010/main" val="14866416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Decay Timestamp plot runs 0018-0030 (fitted with 2 decay curves 10 hours and 3.6 days)</a:t>
            </a:r>
            <a:endParaRPr lang="en-US" dirty="0"/>
          </a:p>
        </p:txBody>
      </p:sp>
      <p:sp>
        <p:nvSpPr>
          <p:cNvPr id="3" name="Content Placeholder 2"/>
          <p:cNvSpPr>
            <a:spLocks noGrp="1"/>
          </p:cNvSpPr>
          <p:nvPr>
            <p:ph idx="1"/>
          </p:nvPr>
        </p:nvSpPr>
        <p:spPr>
          <a:xfrm>
            <a:off x="838200" y="1825625"/>
            <a:ext cx="6181724" cy="4351338"/>
          </a:xfrm>
        </p:spPr>
        <p:txBody>
          <a:bodyPr>
            <a:normAutofit/>
          </a:bodyPr>
          <a:lstStyle/>
          <a:p>
            <a:r>
              <a:rPr lang="en-US" baseline="30000" dirty="0" smtClean="0"/>
              <a:t>228</a:t>
            </a:r>
            <a:r>
              <a:rPr lang="en-US" dirty="0" smtClean="0"/>
              <a:t>Th half-life: 1.8 years</a:t>
            </a:r>
          </a:p>
          <a:p>
            <a:r>
              <a:rPr lang="en-US" baseline="30000" dirty="0" smtClean="0"/>
              <a:t>224</a:t>
            </a:r>
            <a:r>
              <a:rPr lang="en-US" dirty="0" smtClean="0"/>
              <a:t>Ra </a:t>
            </a:r>
            <a:r>
              <a:rPr lang="en-US" dirty="0"/>
              <a:t>half-life: </a:t>
            </a:r>
            <a:r>
              <a:rPr lang="en-US" dirty="0" smtClean="0"/>
              <a:t>3.6 days</a:t>
            </a:r>
            <a:endParaRPr lang="en-US" dirty="0"/>
          </a:p>
          <a:p>
            <a:r>
              <a:rPr lang="en-US" baseline="30000" dirty="0" smtClean="0"/>
              <a:t>220</a:t>
            </a:r>
            <a:r>
              <a:rPr lang="en-US" dirty="0" smtClean="0"/>
              <a:t>Rn </a:t>
            </a:r>
            <a:r>
              <a:rPr lang="en-US" dirty="0"/>
              <a:t>half-life: </a:t>
            </a:r>
            <a:r>
              <a:rPr lang="en-US" dirty="0" smtClean="0"/>
              <a:t>55.6 seconds</a:t>
            </a:r>
            <a:endParaRPr lang="en-US" dirty="0"/>
          </a:p>
          <a:p>
            <a:r>
              <a:rPr lang="en-US" baseline="30000" dirty="0" smtClean="0"/>
              <a:t>216</a:t>
            </a:r>
            <a:r>
              <a:rPr lang="en-US" dirty="0" smtClean="0"/>
              <a:t>Po </a:t>
            </a:r>
            <a:r>
              <a:rPr lang="en-US" dirty="0"/>
              <a:t>half-life: </a:t>
            </a:r>
            <a:r>
              <a:rPr lang="en-US" dirty="0" smtClean="0"/>
              <a:t>144 </a:t>
            </a:r>
            <a:r>
              <a:rPr lang="en-US" dirty="0" err="1" smtClean="0"/>
              <a:t>ms</a:t>
            </a:r>
            <a:endParaRPr lang="en-US" dirty="0"/>
          </a:p>
          <a:p>
            <a:r>
              <a:rPr lang="en-US" baseline="30000" dirty="0" smtClean="0"/>
              <a:t>212</a:t>
            </a:r>
            <a:r>
              <a:rPr lang="en-US" dirty="0" smtClean="0"/>
              <a:t>Pb </a:t>
            </a:r>
            <a:r>
              <a:rPr lang="en-US" dirty="0"/>
              <a:t>half-life: </a:t>
            </a:r>
            <a:r>
              <a:rPr lang="en-US" dirty="0" smtClean="0"/>
              <a:t>10.6 hours</a:t>
            </a:r>
            <a:endParaRPr lang="en-US" dirty="0"/>
          </a:p>
          <a:p>
            <a:endParaRPr lang="en-US" dirty="0" smtClean="0"/>
          </a:p>
          <a:p>
            <a:r>
              <a:rPr lang="en-US" dirty="0" smtClean="0"/>
              <a:t>Suggests that we are possibly looking at </a:t>
            </a:r>
            <a:r>
              <a:rPr lang="en-US" baseline="30000" dirty="0" smtClean="0"/>
              <a:t>228</a:t>
            </a:r>
            <a:r>
              <a:rPr lang="en-US" dirty="0" smtClean="0"/>
              <a:t>Th</a:t>
            </a:r>
            <a:endParaRPr lang="en-US" dirty="0"/>
          </a:p>
        </p:txBody>
      </p:sp>
      <p:pic>
        <p:nvPicPr>
          <p:cNvPr id="4" name="Picture 3"/>
          <p:cNvPicPr>
            <a:picLocks noChangeAspect="1"/>
          </p:cNvPicPr>
          <p:nvPr/>
        </p:nvPicPr>
        <p:blipFill>
          <a:blip r:embed="rId2"/>
          <a:stretch>
            <a:fillRect/>
          </a:stretch>
        </p:blipFill>
        <p:spPr>
          <a:xfrm>
            <a:off x="7019924" y="1610274"/>
            <a:ext cx="5191125" cy="5247726"/>
          </a:xfrm>
          <a:prstGeom prst="rect">
            <a:avLst/>
          </a:prstGeom>
        </p:spPr>
      </p:pic>
    </p:spTree>
    <p:extLst>
      <p:ext uri="{BB962C8B-B14F-4D97-AF65-F5344CB8AC3E}">
        <p14:creationId xmlns:p14="http://schemas.microsoft.com/office/powerpoint/2010/main" val="14637409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2024/06/17 MONDAY</a:t>
            </a:r>
            <a:endParaRPr lang="en-US" dirty="0"/>
          </a:p>
        </p:txBody>
      </p:sp>
      <p:sp>
        <p:nvSpPr>
          <p:cNvPr id="3" name="Content Placeholder 2"/>
          <p:cNvSpPr>
            <a:spLocks noGrp="1"/>
          </p:cNvSpPr>
          <p:nvPr>
            <p:ph idx="1"/>
          </p:nvPr>
        </p:nvSpPr>
        <p:spPr/>
        <p:txBody>
          <a:bodyPr/>
          <a:lstStyle/>
          <a:p>
            <a:r>
              <a:rPr lang="en-US" dirty="0" smtClean="0"/>
              <a:t>Runs with no Ge data:</a:t>
            </a:r>
          </a:p>
          <a:p>
            <a:endParaRPr lang="en-US" dirty="0"/>
          </a:p>
        </p:txBody>
      </p:sp>
    </p:spTree>
    <p:extLst>
      <p:ext uri="{BB962C8B-B14F-4D97-AF65-F5344CB8AC3E}">
        <p14:creationId xmlns:p14="http://schemas.microsoft.com/office/powerpoint/2010/main" val="15726173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 Mesh Spectrum by hand</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71562" y="1407527"/>
            <a:ext cx="10048875" cy="5187534"/>
          </a:xfrm>
          <a:prstGeom prst="rect">
            <a:avLst/>
          </a:prstGeom>
        </p:spPr>
      </p:pic>
      <p:pic>
        <p:nvPicPr>
          <p:cNvPr id="5" name="Picture 4"/>
          <p:cNvPicPr>
            <a:picLocks noChangeAspect="1"/>
          </p:cNvPicPr>
          <p:nvPr/>
        </p:nvPicPr>
        <p:blipFill>
          <a:blip r:embed="rId3"/>
          <a:stretch>
            <a:fillRect/>
          </a:stretch>
        </p:blipFill>
        <p:spPr>
          <a:xfrm>
            <a:off x="8188061" y="0"/>
            <a:ext cx="4003939" cy="1957387"/>
          </a:xfrm>
          <a:prstGeom prst="rect">
            <a:avLst/>
          </a:prstGeom>
        </p:spPr>
      </p:pic>
      <p:pic>
        <p:nvPicPr>
          <p:cNvPr id="6" name="Picture 5"/>
          <p:cNvPicPr>
            <a:picLocks noChangeAspect="1"/>
          </p:cNvPicPr>
          <p:nvPr/>
        </p:nvPicPr>
        <p:blipFill>
          <a:blip r:embed="rId4"/>
          <a:stretch>
            <a:fillRect/>
          </a:stretch>
        </p:blipFill>
        <p:spPr>
          <a:xfrm>
            <a:off x="9229725" y="2733090"/>
            <a:ext cx="2962275" cy="2219325"/>
          </a:xfrm>
          <a:prstGeom prst="rect">
            <a:avLst/>
          </a:prstGeom>
        </p:spPr>
      </p:pic>
    </p:spTree>
    <p:extLst>
      <p:ext uri="{BB962C8B-B14F-4D97-AF65-F5344CB8AC3E}">
        <p14:creationId xmlns:p14="http://schemas.microsoft.com/office/powerpoint/2010/main" val="2054400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30000" dirty="0" smtClean="0"/>
              <a:t>228</a:t>
            </a:r>
            <a:r>
              <a:rPr lang="en-US" dirty="0" smtClean="0"/>
              <a:t>Th Decay Chain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94789" y="1467153"/>
            <a:ext cx="7602422" cy="5068281"/>
          </a:xfrm>
          <a:prstGeom prst="rect">
            <a:avLst/>
          </a:prstGeom>
        </p:spPr>
      </p:pic>
      <p:pic>
        <p:nvPicPr>
          <p:cNvPr id="7" name="Picture 6"/>
          <p:cNvPicPr>
            <a:picLocks noChangeAspect="1"/>
          </p:cNvPicPr>
          <p:nvPr/>
        </p:nvPicPr>
        <p:blipFill>
          <a:blip r:embed="rId3"/>
          <a:stretch>
            <a:fillRect/>
          </a:stretch>
        </p:blipFill>
        <p:spPr>
          <a:xfrm>
            <a:off x="3880658" y="2242111"/>
            <a:ext cx="1524000" cy="1771650"/>
          </a:xfrm>
          <a:prstGeom prst="rect">
            <a:avLst/>
          </a:prstGeom>
        </p:spPr>
      </p:pic>
      <p:pic>
        <p:nvPicPr>
          <p:cNvPr id="6" name="Picture 5"/>
          <p:cNvPicPr>
            <a:picLocks noChangeAspect="1"/>
          </p:cNvPicPr>
          <p:nvPr/>
        </p:nvPicPr>
        <p:blipFill>
          <a:blip r:embed="rId4"/>
          <a:stretch>
            <a:fillRect/>
          </a:stretch>
        </p:blipFill>
        <p:spPr>
          <a:xfrm>
            <a:off x="5054831" y="3148805"/>
            <a:ext cx="1600200" cy="1704975"/>
          </a:xfrm>
          <a:prstGeom prst="rect">
            <a:avLst/>
          </a:prstGeom>
        </p:spPr>
      </p:pic>
      <p:sp>
        <p:nvSpPr>
          <p:cNvPr id="5" name="Oval 4"/>
          <p:cNvSpPr/>
          <p:nvPr/>
        </p:nvSpPr>
        <p:spPr>
          <a:xfrm>
            <a:off x="2061556" y="3732415"/>
            <a:ext cx="2119746" cy="153785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735185" y="5414066"/>
            <a:ext cx="2119746" cy="153785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43354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Reprocessed Earlier Runs so they are all using the following settings:</a:t>
            </a:r>
            <a:endParaRPr lang="en-US" dirty="0"/>
          </a:p>
        </p:txBody>
      </p:sp>
      <p:sp>
        <p:nvSpPr>
          <p:cNvPr id="3" name="Content Placeholder 2"/>
          <p:cNvSpPr>
            <a:spLocks noGrp="1"/>
          </p:cNvSpPr>
          <p:nvPr>
            <p:ph idx="1"/>
          </p:nvPr>
        </p:nvSpPr>
        <p:spPr>
          <a:xfrm>
            <a:off x="838200" y="1825625"/>
            <a:ext cx="5124450" cy="4351338"/>
          </a:xfrm>
        </p:spPr>
        <p:txBody>
          <a:bodyPr/>
          <a:lstStyle/>
          <a:p>
            <a:r>
              <a:rPr lang="en-US" dirty="0" smtClean="0"/>
              <a:t>Using the </a:t>
            </a:r>
            <a:r>
              <a:rPr lang="en-US" dirty="0" err="1" smtClean="0"/>
              <a:t>config</a:t>
            </a:r>
            <a:r>
              <a:rPr lang="en-US" dirty="0" smtClean="0"/>
              <a:t> file: ‘p10_2000torr.gui_ini’</a:t>
            </a:r>
          </a:p>
          <a:p>
            <a:r>
              <a:rPr lang="en-US" dirty="0" smtClean="0"/>
              <a:t>RUN 0006 IS GIVING US ERRORS, SEE SLIDE 11 (on </a:t>
            </a:r>
            <a:r>
              <a:rPr lang="en-US" dirty="0" err="1" smtClean="0"/>
              <a:t>fishtank</a:t>
            </a:r>
            <a:r>
              <a:rPr lang="en-US" dirty="0" smtClean="0"/>
              <a:t>)</a:t>
            </a:r>
          </a:p>
          <a:p>
            <a:r>
              <a:rPr lang="en-US" dirty="0" smtClean="0"/>
              <a:t>Run 7 is able to be reprocessed on </a:t>
            </a:r>
            <a:r>
              <a:rPr lang="en-US" dirty="0" err="1" smtClean="0"/>
              <a:t>fishtank</a:t>
            </a:r>
            <a:endParaRPr lang="en-US" dirty="0" smtClean="0"/>
          </a:p>
          <a:p>
            <a:r>
              <a:rPr lang="en-US" dirty="0" smtClean="0"/>
              <a:t>Run 8</a:t>
            </a:r>
            <a:endParaRPr lang="en-US" dirty="0"/>
          </a:p>
        </p:txBody>
      </p:sp>
      <p:pic>
        <p:nvPicPr>
          <p:cNvPr id="4" name="Picture 3"/>
          <p:cNvPicPr>
            <a:picLocks noChangeAspect="1"/>
          </p:cNvPicPr>
          <p:nvPr/>
        </p:nvPicPr>
        <p:blipFill>
          <a:blip r:embed="rId2"/>
          <a:stretch>
            <a:fillRect/>
          </a:stretch>
        </p:blipFill>
        <p:spPr>
          <a:xfrm>
            <a:off x="6076950" y="1997075"/>
            <a:ext cx="5276850" cy="4314825"/>
          </a:xfrm>
          <a:prstGeom prst="rect">
            <a:avLst/>
          </a:prstGeom>
        </p:spPr>
      </p:pic>
    </p:spTree>
    <p:extLst>
      <p:ext uri="{BB962C8B-B14F-4D97-AF65-F5344CB8AC3E}">
        <p14:creationId xmlns:p14="http://schemas.microsoft.com/office/powerpoint/2010/main" val="18736966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problems processing larger runs</a:t>
            </a:r>
            <a:endParaRPr lang="en-US" dirty="0"/>
          </a:p>
        </p:txBody>
      </p:sp>
      <p:sp>
        <p:nvSpPr>
          <p:cNvPr id="7" name="Content Placeholder 6"/>
          <p:cNvSpPr>
            <a:spLocks noGrp="1"/>
          </p:cNvSpPr>
          <p:nvPr>
            <p:ph idx="1"/>
          </p:nvPr>
        </p:nvSpPr>
        <p:spPr>
          <a:xfrm>
            <a:off x="838200" y="1825625"/>
            <a:ext cx="10515600" cy="973559"/>
          </a:xfrm>
        </p:spPr>
        <p:txBody>
          <a:bodyPr/>
          <a:lstStyle/>
          <a:p>
            <a:r>
              <a:rPr lang="en-US" dirty="0" smtClean="0"/>
              <a:t>The mac mini has what looks to be 32 GB of ram</a:t>
            </a:r>
            <a:endParaRPr lang="en-US" dirty="0"/>
          </a:p>
        </p:txBody>
      </p:sp>
      <p:pic>
        <p:nvPicPr>
          <p:cNvPr id="8" name="Picture 7"/>
          <p:cNvPicPr>
            <a:picLocks noChangeAspect="1"/>
          </p:cNvPicPr>
          <p:nvPr/>
        </p:nvPicPr>
        <p:blipFill>
          <a:blip r:embed="rId2"/>
          <a:stretch>
            <a:fillRect/>
          </a:stretch>
        </p:blipFill>
        <p:spPr>
          <a:xfrm>
            <a:off x="334347" y="2467892"/>
            <a:ext cx="11523306" cy="1309467"/>
          </a:xfrm>
          <a:prstGeom prst="rect">
            <a:avLst/>
          </a:prstGeom>
        </p:spPr>
      </p:pic>
      <p:sp>
        <p:nvSpPr>
          <p:cNvPr id="9" name="Content Placeholder 6"/>
          <p:cNvSpPr txBox="1">
            <a:spLocks/>
          </p:cNvSpPr>
          <p:nvPr/>
        </p:nvSpPr>
        <p:spPr>
          <a:xfrm>
            <a:off x="838200" y="4067783"/>
            <a:ext cx="10515600" cy="973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smtClean="0"/>
              <a:t>Fishtank</a:t>
            </a:r>
            <a:r>
              <a:rPr lang="en-US" dirty="0" smtClean="0"/>
              <a:t> is a bit more complicated, maybe 12 GB available</a:t>
            </a:r>
            <a:endParaRPr lang="en-US" dirty="0"/>
          </a:p>
        </p:txBody>
      </p:sp>
      <p:pic>
        <p:nvPicPr>
          <p:cNvPr id="10" name="Picture 9"/>
          <p:cNvPicPr>
            <a:picLocks noChangeAspect="1"/>
          </p:cNvPicPr>
          <p:nvPr/>
        </p:nvPicPr>
        <p:blipFill>
          <a:blip r:embed="rId3"/>
          <a:stretch>
            <a:fillRect/>
          </a:stretch>
        </p:blipFill>
        <p:spPr>
          <a:xfrm>
            <a:off x="1914525" y="4789034"/>
            <a:ext cx="8362950" cy="676275"/>
          </a:xfrm>
          <a:prstGeom prst="rect">
            <a:avLst/>
          </a:prstGeom>
        </p:spPr>
      </p:pic>
    </p:spTree>
    <p:extLst>
      <p:ext uri="{BB962C8B-B14F-4D97-AF65-F5344CB8AC3E}">
        <p14:creationId xmlns:p14="http://schemas.microsoft.com/office/powerpoint/2010/main" val="32908854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estimate</a:t>
            </a:r>
            <a:endParaRPr lang="en-US" dirty="0"/>
          </a:p>
        </p:txBody>
      </p:sp>
      <p:sp>
        <p:nvSpPr>
          <p:cNvPr id="3" name="Content Placeholder 2"/>
          <p:cNvSpPr>
            <a:spLocks noGrp="1"/>
          </p:cNvSpPr>
          <p:nvPr>
            <p:ph idx="1"/>
          </p:nvPr>
        </p:nvSpPr>
        <p:spPr/>
        <p:txBody>
          <a:bodyPr/>
          <a:lstStyle/>
          <a:p>
            <a:r>
              <a:rPr lang="en-US" dirty="0" smtClean="0"/>
              <a:t>Total events from production runs 1-30: 3.57 million</a:t>
            </a:r>
          </a:p>
          <a:p>
            <a:r>
              <a:rPr lang="en-US" dirty="0" smtClean="0"/>
              <a:t>Conservative estimate would say we have about 1 million alphas from </a:t>
            </a:r>
            <a:r>
              <a:rPr lang="en-US" baseline="30000" dirty="0" smtClean="0"/>
              <a:t>220</a:t>
            </a:r>
            <a:r>
              <a:rPr lang="en-US" dirty="0" smtClean="0"/>
              <a:t>Rn, assuming we get ~2.5 alphas per Radon decay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6286" y="3200857"/>
            <a:ext cx="5485714" cy="3657143"/>
          </a:xfrm>
          <a:prstGeom prst="rect">
            <a:avLst/>
          </a:prstGeom>
        </p:spPr>
      </p:pic>
    </p:spTree>
    <p:extLst>
      <p:ext uri="{BB962C8B-B14F-4D97-AF65-F5344CB8AC3E}">
        <p14:creationId xmlns:p14="http://schemas.microsoft.com/office/powerpoint/2010/main" val="635636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DNP Abstract</a:t>
            </a:r>
            <a:endParaRPr lang="en-US" dirty="0"/>
          </a:p>
        </p:txBody>
      </p:sp>
      <p:sp>
        <p:nvSpPr>
          <p:cNvPr id="3" name="Content Placeholder 2"/>
          <p:cNvSpPr>
            <a:spLocks noGrp="1"/>
          </p:cNvSpPr>
          <p:nvPr>
            <p:ph idx="1"/>
          </p:nvPr>
        </p:nvSpPr>
        <p:spPr/>
        <p:txBody>
          <a:bodyPr/>
          <a:lstStyle/>
          <a:p>
            <a:r>
              <a:rPr lang="en-US" dirty="0" smtClean="0"/>
              <a:t>2000 characters long</a:t>
            </a:r>
          </a:p>
          <a:p>
            <a:r>
              <a:rPr lang="en-US" dirty="0" smtClean="0"/>
              <a:t>Use information gathered in my guidance committee meeting as a start</a:t>
            </a:r>
          </a:p>
          <a:p>
            <a:endParaRPr lang="en-US" dirty="0"/>
          </a:p>
        </p:txBody>
      </p:sp>
    </p:spTree>
    <p:extLst>
      <p:ext uri="{BB962C8B-B14F-4D97-AF65-F5344CB8AC3E}">
        <p14:creationId xmlns:p14="http://schemas.microsoft.com/office/powerpoint/2010/main" val="14235945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DNP Meeting Categories: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381125"/>
            <a:ext cx="6467929" cy="5476875"/>
          </a:xfrm>
          <a:prstGeom prst="rect">
            <a:avLst/>
          </a:prstGeom>
        </p:spPr>
      </p:pic>
      <p:pic>
        <p:nvPicPr>
          <p:cNvPr id="5" name="Picture 4"/>
          <p:cNvPicPr>
            <a:picLocks noChangeAspect="1"/>
          </p:cNvPicPr>
          <p:nvPr/>
        </p:nvPicPr>
        <p:blipFill>
          <a:blip r:embed="rId3"/>
          <a:stretch>
            <a:fillRect/>
          </a:stretch>
        </p:blipFill>
        <p:spPr>
          <a:xfrm>
            <a:off x="6481252" y="3095624"/>
            <a:ext cx="5710748" cy="3762375"/>
          </a:xfrm>
          <a:prstGeom prst="rect">
            <a:avLst/>
          </a:prstGeom>
        </p:spPr>
      </p:pic>
    </p:spTree>
    <p:extLst>
      <p:ext uri="{BB962C8B-B14F-4D97-AF65-F5344CB8AC3E}">
        <p14:creationId xmlns:p14="http://schemas.microsoft.com/office/powerpoint/2010/main" val="33872503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Estimate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443628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 </a:t>
            </a:r>
            <a:r>
              <a:rPr lang="en-US" baseline="30000" dirty="0" smtClean="0"/>
              <a:t>232</a:t>
            </a:r>
            <a:r>
              <a:rPr lang="en-US" dirty="0" smtClean="0"/>
              <a:t>U in the gamma data</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848633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 GUI graphical cut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522892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a:t>
            </a:r>
            <a:r>
              <a:rPr lang="en-US" dirty="0" err="1" smtClean="0"/>
              <a:t>attpc</a:t>
            </a:r>
            <a:r>
              <a:rPr lang="en-US" dirty="0" smtClean="0"/>
              <a:t> merger with </a:t>
            </a:r>
            <a:r>
              <a:rPr lang="en-US" dirty="0" err="1" smtClean="0"/>
              <a:t>evt</a:t>
            </a:r>
            <a:r>
              <a:rPr lang="en-US" dirty="0" smtClean="0"/>
              <a:t> and </a:t>
            </a:r>
            <a:r>
              <a:rPr lang="en-US" dirty="0" err="1" smtClean="0"/>
              <a:t>graw</a:t>
            </a:r>
            <a:r>
              <a:rPr lang="en-US" dirty="0" smtClean="0"/>
              <a:t> files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151483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Convection/Diffusion Model for Radon distribution in the TPC active area</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5665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Test run 0418 (run on 05/24/24, when gas had been flowing all day)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320218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FYI Slides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023181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GAS PRESSURE running ATTPCROOT</a:t>
            </a:r>
            <a:endParaRPr lang="en-US" dirty="0"/>
          </a:p>
        </p:txBody>
      </p:sp>
      <p:sp>
        <p:nvSpPr>
          <p:cNvPr id="3" name="Content Placeholder 2"/>
          <p:cNvSpPr>
            <a:spLocks noGrp="1"/>
          </p:cNvSpPr>
          <p:nvPr>
            <p:ph idx="1"/>
          </p:nvPr>
        </p:nvSpPr>
        <p:spPr/>
        <p:txBody>
          <a:bodyPr/>
          <a:lstStyle/>
          <a:p>
            <a:r>
              <a:rPr lang="en-US" dirty="0" smtClean="0"/>
              <a:t>For some reason, running the </a:t>
            </a:r>
            <a:r>
              <a:rPr lang="en-US" dirty="0" err="1" smtClean="0"/>
              <a:t>GADGET_II.root</a:t>
            </a:r>
            <a:r>
              <a:rPr lang="en-US" dirty="0" smtClean="0"/>
              <a:t> macro does not properly replace the two files in the geometry directory required to properly adjust the gas pressure, so I run the following commands to properly adjust the pressure</a:t>
            </a:r>
          </a:p>
          <a:p>
            <a:r>
              <a:rPr lang="en-US" dirty="0"/>
              <a:t>/</a:t>
            </a:r>
            <a:r>
              <a:rPr lang="en-US" dirty="0" err="1"/>
              <a:t>mnt</a:t>
            </a:r>
            <a:r>
              <a:rPr lang="en-US" dirty="0"/>
              <a:t>/simulations/</a:t>
            </a:r>
            <a:r>
              <a:rPr lang="en-US" dirty="0" err="1"/>
              <a:t>pxct</a:t>
            </a:r>
            <a:r>
              <a:rPr lang="en-US" dirty="0"/>
              <a:t>/joe/gadget/ATTPCROOTv2/macro/Simulation/GADGET$ root -q ../../../geometry/GADGET_II.C; </a:t>
            </a:r>
            <a:r>
              <a:rPr lang="en-US" dirty="0" err="1"/>
              <a:t>cp</a:t>
            </a:r>
            <a:r>
              <a:rPr lang="en-US" dirty="0"/>
              <a:t> </a:t>
            </a:r>
            <a:r>
              <a:rPr lang="en-US" dirty="0" err="1"/>
              <a:t>GADGET_II.root</a:t>
            </a:r>
            <a:r>
              <a:rPr lang="en-US" dirty="0"/>
              <a:t> ../../../geometry/; </a:t>
            </a:r>
            <a:r>
              <a:rPr lang="en-US" dirty="0" err="1"/>
              <a:t>cp</a:t>
            </a:r>
            <a:r>
              <a:rPr lang="en-US" dirty="0"/>
              <a:t> </a:t>
            </a:r>
            <a:r>
              <a:rPr lang="en-US" dirty="0" err="1"/>
              <a:t>GADGET_II_geomanager.root</a:t>
            </a:r>
            <a:r>
              <a:rPr lang="en-US" dirty="0"/>
              <a:t> ../../../geometry/; cd ../../../build/; make; cd ../macro/Simulation/GADGET/; root -q Mg20_test_sim_pag.C; root -q </a:t>
            </a:r>
            <a:r>
              <a:rPr lang="en-US" dirty="0" err="1"/>
              <a:t>rundigi_sim_Ari.C</a:t>
            </a:r>
            <a:r>
              <a:rPr lang="en-US" dirty="0"/>
              <a:t>;</a:t>
            </a:r>
          </a:p>
        </p:txBody>
      </p:sp>
    </p:spTree>
    <p:extLst>
      <p:ext uri="{BB962C8B-B14F-4D97-AF65-F5344CB8AC3E}">
        <p14:creationId xmlns:p14="http://schemas.microsoft.com/office/powerpoint/2010/main" val="11929671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Evt</a:t>
            </a:r>
            <a:r>
              <a:rPr lang="en-US" dirty="0" smtClean="0"/>
              <a:t> to root files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171700" y="2039144"/>
            <a:ext cx="7848600" cy="3924300"/>
          </a:xfrm>
          <a:prstGeom prst="rect">
            <a:avLst/>
          </a:prstGeom>
        </p:spPr>
      </p:pic>
    </p:spTree>
    <p:extLst>
      <p:ext uri="{BB962C8B-B14F-4D97-AF65-F5344CB8AC3E}">
        <p14:creationId xmlns:p14="http://schemas.microsoft.com/office/powerpoint/2010/main" val="15211791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energy resolution at higher pressure with Michael </a:t>
            </a:r>
            <a:r>
              <a:rPr lang="en-US" dirty="0" err="1" smtClean="0"/>
              <a:t>Roosa’s</a:t>
            </a:r>
            <a:r>
              <a:rPr lang="en-US" dirty="0" smtClean="0"/>
              <a:t> code</a:t>
            </a:r>
            <a:endParaRPr lang="en-US" dirty="0"/>
          </a:p>
        </p:txBody>
      </p:sp>
      <p:sp>
        <p:nvSpPr>
          <p:cNvPr id="3" name="Content Placeholder 2"/>
          <p:cNvSpPr>
            <a:spLocks noGrp="1"/>
          </p:cNvSpPr>
          <p:nvPr>
            <p:ph idx="1"/>
          </p:nvPr>
        </p:nvSpPr>
        <p:spPr/>
        <p:txBody>
          <a:bodyPr/>
          <a:lstStyle/>
          <a:p>
            <a:r>
              <a:rPr lang="en-US" dirty="0" smtClean="0"/>
              <a:t>Located in /</a:t>
            </a:r>
            <a:r>
              <a:rPr lang="en-US" dirty="0" err="1" smtClean="0"/>
              <a:t>mnt</a:t>
            </a:r>
            <a:r>
              <a:rPr lang="en-US" dirty="0" smtClean="0"/>
              <a:t>/simulations/</a:t>
            </a:r>
            <a:r>
              <a:rPr lang="en-US" dirty="0" err="1" smtClean="0"/>
              <a:t>proton_detector</a:t>
            </a:r>
            <a:r>
              <a:rPr lang="en-US" dirty="0" smtClean="0"/>
              <a:t>/</a:t>
            </a:r>
            <a:r>
              <a:rPr lang="en-US" dirty="0" err="1" smtClean="0"/>
              <a:t>michael</a:t>
            </a:r>
            <a:endParaRPr lang="en-US" dirty="0"/>
          </a:p>
        </p:txBody>
      </p:sp>
    </p:spTree>
    <p:extLst>
      <p:ext uri="{BB962C8B-B14F-4D97-AF65-F5344CB8AC3E}">
        <p14:creationId xmlns:p14="http://schemas.microsoft.com/office/powerpoint/2010/main" val="10879162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Argonne </a:t>
            </a:r>
            <a:r>
              <a:rPr lang="en-US" dirty="0" err="1" smtClean="0"/>
              <a:t>Cf</a:t>
            </a:r>
            <a:r>
              <a:rPr lang="en-US" dirty="0" smtClean="0"/>
              <a:t> source</a:t>
            </a:r>
            <a:endParaRPr lang="en-US" dirty="0"/>
          </a:p>
        </p:txBody>
      </p:sp>
      <p:sp>
        <p:nvSpPr>
          <p:cNvPr id="4" name="Content Placeholder 2"/>
          <p:cNvSpPr>
            <a:spLocks noGrp="1"/>
          </p:cNvSpPr>
          <p:nvPr>
            <p:ph idx="1"/>
          </p:nvPr>
        </p:nvSpPr>
        <p:spPr/>
        <p:txBody>
          <a:bodyPr/>
          <a:lstStyle/>
          <a:p>
            <a:pPr marL="0" indent="0">
              <a:buNone/>
            </a:pPr>
            <a:r>
              <a:rPr lang="en-US" baseline="30000" dirty="0" smtClean="0"/>
              <a:t>252</a:t>
            </a:r>
            <a:r>
              <a:rPr lang="en-US" dirty="0" smtClean="0"/>
              <a:t>Cf -&gt; </a:t>
            </a:r>
            <a:r>
              <a:rPr lang="el-GR" dirty="0" smtClean="0"/>
              <a:t>α</a:t>
            </a:r>
            <a:r>
              <a:rPr lang="en-US" dirty="0" smtClean="0"/>
              <a:t> + </a:t>
            </a:r>
            <a:r>
              <a:rPr lang="en-US" baseline="30000" dirty="0" smtClean="0"/>
              <a:t>248</a:t>
            </a:r>
            <a:r>
              <a:rPr lang="en-US" dirty="0" smtClean="0"/>
              <a:t>Cm -&gt; </a:t>
            </a:r>
            <a:r>
              <a:rPr lang="el-GR" dirty="0" smtClean="0"/>
              <a:t>α</a:t>
            </a:r>
            <a:r>
              <a:rPr lang="en-US" dirty="0" smtClean="0"/>
              <a:t> + </a:t>
            </a:r>
            <a:r>
              <a:rPr lang="en-US" baseline="30000" dirty="0" smtClean="0"/>
              <a:t>244</a:t>
            </a:r>
            <a:r>
              <a:rPr lang="en-US" dirty="0" smtClean="0"/>
              <a:t>Pu -&gt; </a:t>
            </a:r>
            <a:r>
              <a:rPr lang="el-GR" dirty="0" smtClean="0"/>
              <a:t>α</a:t>
            </a:r>
            <a:r>
              <a:rPr lang="en-US" dirty="0" smtClean="0"/>
              <a:t> + </a:t>
            </a:r>
            <a:r>
              <a:rPr lang="en-US" baseline="30000" dirty="0" smtClean="0"/>
              <a:t>240</a:t>
            </a:r>
            <a:r>
              <a:rPr lang="en-US" dirty="0" smtClean="0"/>
              <a:t>U -&gt; </a:t>
            </a:r>
            <a:r>
              <a:rPr lang="el-GR" dirty="0"/>
              <a:t>β</a:t>
            </a:r>
            <a:r>
              <a:rPr lang="en-US" dirty="0" smtClean="0"/>
              <a:t> + </a:t>
            </a:r>
            <a:r>
              <a:rPr lang="en-US" baseline="30000" dirty="0" smtClean="0"/>
              <a:t>240</a:t>
            </a:r>
            <a:r>
              <a:rPr lang="en-US" dirty="0" smtClean="0"/>
              <a:t>Np -&gt; </a:t>
            </a:r>
            <a:r>
              <a:rPr lang="el-GR" dirty="0" smtClean="0"/>
              <a:t>β</a:t>
            </a:r>
            <a:r>
              <a:rPr lang="en-US" dirty="0" smtClean="0"/>
              <a:t> + </a:t>
            </a:r>
            <a:r>
              <a:rPr lang="en-US" baseline="30000" dirty="0" smtClean="0"/>
              <a:t>240</a:t>
            </a:r>
            <a:r>
              <a:rPr lang="en-US" dirty="0" smtClean="0"/>
              <a:t>Pu -&gt; </a:t>
            </a:r>
            <a:r>
              <a:rPr lang="el-GR" dirty="0" smtClean="0"/>
              <a:t>α</a:t>
            </a:r>
            <a:r>
              <a:rPr lang="en-US" dirty="0" smtClean="0"/>
              <a:t> + </a:t>
            </a:r>
            <a:r>
              <a:rPr lang="en-US" baseline="30000" dirty="0" smtClean="0"/>
              <a:t>236</a:t>
            </a:r>
            <a:r>
              <a:rPr lang="en-US" dirty="0" smtClean="0"/>
              <a:t>U -&gt; </a:t>
            </a:r>
            <a:r>
              <a:rPr lang="el-GR" dirty="0" smtClean="0"/>
              <a:t>α</a:t>
            </a:r>
            <a:r>
              <a:rPr lang="en-US" dirty="0" smtClean="0"/>
              <a:t> + </a:t>
            </a:r>
            <a:r>
              <a:rPr lang="en-US" baseline="30000" dirty="0" smtClean="0"/>
              <a:t>232</a:t>
            </a:r>
            <a:r>
              <a:rPr lang="en-US" dirty="0" smtClean="0"/>
              <a:t>Th -&gt; </a:t>
            </a:r>
            <a:r>
              <a:rPr lang="el-GR" dirty="0" smtClean="0"/>
              <a:t>α</a:t>
            </a:r>
            <a:r>
              <a:rPr lang="en-US" dirty="0" smtClean="0"/>
              <a:t> + </a:t>
            </a:r>
            <a:r>
              <a:rPr lang="en-US" baseline="30000" dirty="0" smtClean="0"/>
              <a:t>228</a:t>
            </a:r>
            <a:r>
              <a:rPr lang="en-US" dirty="0" smtClean="0"/>
              <a:t>Ra -&gt; </a:t>
            </a:r>
            <a:r>
              <a:rPr lang="el-GR" dirty="0" smtClean="0"/>
              <a:t>β</a:t>
            </a:r>
            <a:r>
              <a:rPr lang="en-US" dirty="0" smtClean="0"/>
              <a:t> + </a:t>
            </a:r>
            <a:r>
              <a:rPr lang="en-US" baseline="30000" dirty="0" smtClean="0"/>
              <a:t>228</a:t>
            </a:r>
            <a:r>
              <a:rPr lang="en-US" dirty="0" smtClean="0"/>
              <a:t>Ac -&gt; </a:t>
            </a:r>
            <a:r>
              <a:rPr lang="el-GR" dirty="0" smtClean="0"/>
              <a:t>β</a:t>
            </a:r>
            <a:r>
              <a:rPr lang="en-US" dirty="0" smtClean="0"/>
              <a:t> + </a:t>
            </a:r>
            <a:r>
              <a:rPr lang="en-US" baseline="30000" dirty="0" smtClean="0"/>
              <a:t>228</a:t>
            </a:r>
            <a:r>
              <a:rPr lang="en-US" dirty="0" smtClean="0"/>
              <a:t>Th</a:t>
            </a:r>
            <a:endParaRPr lang="en-US" dirty="0"/>
          </a:p>
        </p:txBody>
      </p:sp>
    </p:spTree>
    <p:extLst>
      <p:ext uri="{BB962C8B-B14F-4D97-AF65-F5344CB8AC3E}">
        <p14:creationId xmlns:p14="http://schemas.microsoft.com/office/powerpoint/2010/main" val="199462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Test run 0421 (run on 05/29/24 as one of the first runs after not flowing gas for 5 days)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3466557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0003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cxnSp>
        <p:nvCxnSpPr>
          <p:cNvPr id="5" name="Straight Connector 4"/>
          <p:cNvCxnSpPr/>
          <p:nvPr/>
        </p:nvCxnSpPr>
        <p:spPr>
          <a:xfrm flipV="1">
            <a:off x="3914775" y="2781300"/>
            <a:ext cx="365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914775" y="3619500"/>
            <a:ext cx="365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019800" y="2781300"/>
            <a:ext cx="0" cy="29260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762750" y="2781300"/>
            <a:ext cx="0" cy="29260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923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0004</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cxnSp>
        <p:nvCxnSpPr>
          <p:cNvPr id="5" name="Straight Connector 4"/>
          <p:cNvCxnSpPr/>
          <p:nvPr/>
        </p:nvCxnSpPr>
        <p:spPr>
          <a:xfrm flipV="1">
            <a:off x="3914775" y="2781300"/>
            <a:ext cx="365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914775" y="3619500"/>
            <a:ext cx="365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019800" y="2781300"/>
            <a:ext cx="0" cy="29260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762750" y="2781300"/>
            <a:ext cx="0" cy="29260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409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19097</TotalTime>
  <Words>1117</Words>
  <Application>Microsoft Office PowerPoint</Application>
  <PresentationFormat>Widescreen</PresentationFormat>
  <Paragraphs>128</Paragraphs>
  <Slides>64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Calibri Light</vt:lpstr>
      <vt:lpstr>Office Theme</vt:lpstr>
      <vt:lpstr>e24joe</vt:lpstr>
      <vt:lpstr>06/03/2024</vt:lpstr>
      <vt:lpstr>152Eu Ge calibration runs</vt:lpstr>
      <vt:lpstr>Germanium Detectors’ XYZ</vt:lpstr>
      <vt:lpstr>228Th Decay Chain</vt:lpstr>
      <vt:lpstr>Gas Test run 0418 (run on 05/24/24, when gas had been flowing all day)</vt:lpstr>
      <vt:lpstr>Gas Test run 0421 (run on 05/29/24 as one of the first runs after not flowing gas for 5 days)</vt:lpstr>
      <vt:lpstr>Run 0003</vt:lpstr>
      <vt:lpstr>Run 0004</vt:lpstr>
      <vt:lpstr>Run 0005</vt:lpstr>
      <vt:lpstr>Run 0006</vt:lpstr>
      <vt:lpstr>Run 0007</vt:lpstr>
      <vt:lpstr>Run 0008</vt:lpstr>
      <vt:lpstr>Run 0010</vt:lpstr>
      <vt:lpstr>Run 0011</vt:lpstr>
      <vt:lpstr>Run 0012</vt:lpstr>
      <vt:lpstr>Run 0013</vt:lpstr>
      <vt:lpstr>Run 0014</vt:lpstr>
      <vt:lpstr>Run 0015</vt:lpstr>
      <vt:lpstr>Run 0016</vt:lpstr>
      <vt:lpstr>Run 0017</vt:lpstr>
      <vt:lpstr>Run 0018 (no 220Rn flow)</vt:lpstr>
      <vt:lpstr>Run 0019 (no 220Rn flow)</vt:lpstr>
      <vt:lpstr>Run 0020 (no 220Rn flow)</vt:lpstr>
      <vt:lpstr>Run 0021 (no 220Rn flow)</vt:lpstr>
      <vt:lpstr>Run 0022 (no 220Rn flow)</vt:lpstr>
      <vt:lpstr>Run 0023 (evacuated upstream)</vt:lpstr>
      <vt:lpstr>Run 0024 (evacuated upstream)</vt:lpstr>
      <vt:lpstr>Run 0025 (evacuated upstream)</vt:lpstr>
      <vt:lpstr>Run 0026 (evacuated upstream)</vt:lpstr>
      <vt:lpstr>Run 0027 (evacuated upstream)</vt:lpstr>
      <vt:lpstr>Run 0028 (Source Still Isolated, flow 24 sccm)</vt:lpstr>
      <vt:lpstr>Run 0029 (Source Still Isolated, flow 175 sccm)</vt:lpstr>
      <vt:lpstr>Run 0030 (Source Still Isolated, flow 521 sccm)</vt:lpstr>
      <vt:lpstr>228Th Decay Chain</vt:lpstr>
      <vt:lpstr>2024/06/10</vt:lpstr>
      <vt:lpstr>241Am and 224Ra Decays</vt:lpstr>
      <vt:lpstr>Evidence of 224Ra? (most likely Lead-212 or Lead-214)</vt:lpstr>
      <vt:lpstr>Look at Mesh and Ge timing spectra (run 0017)</vt:lpstr>
      <vt:lpstr>2D Hist with Mesh Spectrum and Gamma data (Run 0017)</vt:lpstr>
      <vt:lpstr>Mesh Energy Spectrum and fit (Run 0017) XIA</vt:lpstr>
      <vt:lpstr>Mesh Energy Spectrum and fit (Run 0017) GET</vt:lpstr>
      <vt:lpstr>2024/06/13 THURSDAY</vt:lpstr>
      <vt:lpstr>Fit Mesh with constrained FWHM</vt:lpstr>
      <vt:lpstr>Increased Flow Rate Tests, source is still bypassed, we are just looking at ‘bg’ (runs 27-30)</vt:lpstr>
      <vt:lpstr>Wall Effect Mystery</vt:lpstr>
      <vt:lpstr>Decay Timestamp plot runs 0018-0030 (fitted with 2 decay curves 10 hours and 3.6 days)</vt:lpstr>
      <vt:lpstr>2024/06/17 MONDAY</vt:lpstr>
      <vt:lpstr>Fit Mesh Spectrum by hand</vt:lpstr>
      <vt:lpstr>Reprocessed Earlier Runs so they are all using the following settings:</vt:lpstr>
      <vt:lpstr>Some problems processing larger runs</vt:lpstr>
      <vt:lpstr>Event estimate</vt:lpstr>
      <vt:lpstr>DNP Abstract</vt:lpstr>
      <vt:lpstr>DNP Meeting Categories:</vt:lpstr>
      <vt:lpstr>Data Estimate</vt:lpstr>
      <vt:lpstr>Looking for 232U in the gamma data</vt:lpstr>
      <vt:lpstr>Python GUI graphical cut</vt:lpstr>
      <vt:lpstr>Testing attpc merger with evt and graw files</vt:lpstr>
      <vt:lpstr>Convection/Diffusion Model for Radon distribution in the TPC active area</vt:lpstr>
      <vt:lpstr>FYI Slides</vt:lpstr>
      <vt:lpstr>CHANGING GAS PRESSURE running ATTPCROOT</vt:lpstr>
      <vt:lpstr>Evt to root files</vt:lpstr>
      <vt:lpstr>Checking energy resolution at higher pressure with Michael Roosa’s code</vt:lpstr>
      <vt:lpstr>Argonne Cf source</vt:lpstr>
    </vt:vector>
  </TitlesOfParts>
  <Company>MSU NSCL/FRIB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Dopfer, Joseph</dc:creator>
  <cp:lastModifiedBy>Dopfer, Joseph</cp:lastModifiedBy>
  <cp:revision>73</cp:revision>
  <dcterms:created xsi:type="dcterms:W3CDTF">2024-06-03T20:11:24Z</dcterms:created>
  <dcterms:modified xsi:type="dcterms:W3CDTF">2024-06-19T23:16:08Z</dcterms:modified>
</cp:coreProperties>
</file>