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4" r:id="rId3"/>
    <p:sldId id="271" r:id="rId4"/>
    <p:sldId id="272" r:id="rId5"/>
    <p:sldId id="289" r:id="rId6"/>
    <p:sldId id="288" r:id="rId7"/>
    <p:sldId id="273" r:id="rId8"/>
    <p:sldId id="280" r:id="rId9"/>
    <p:sldId id="275" r:id="rId10"/>
    <p:sldId id="282" r:id="rId11"/>
    <p:sldId id="276" r:id="rId12"/>
    <p:sldId id="283" r:id="rId13"/>
    <p:sldId id="277" r:id="rId14"/>
    <p:sldId id="264" r:id="rId15"/>
    <p:sldId id="267" r:id="rId16"/>
    <p:sldId id="284" r:id="rId17"/>
    <p:sldId id="285" r:id="rId18"/>
    <p:sldId id="286" r:id="rId19"/>
    <p:sldId id="287" r:id="rId20"/>
    <p:sldId id="281" r:id="rId21"/>
    <p:sldId id="291" r:id="rId22"/>
    <p:sldId id="279" r:id="rId23"/>
    <p:sldId id="290" r:id="rId24"/>
    <p:sldId id="292" r:id="rId25"/>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16445"/>
    <a:srgbClr val="00FF00"/>
    <a:srgbClr val="6B6BC3"/>
    <a:srgbClr val="82A13E"/>
    <a:srgbClr val="0D2C25"/>
    <a:srgbClr val="18453B"/>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autoAdjust="0"/>
  </p:normalViewPr>
  <p:slideViewPr>
    <p:cSldViewPr snapToGrid="0">
      <p:cViewPr varScale="1">
        <p:scale>
          <a:sx n="86" d="100"/>
          <a:sy n="86" d="100"/>
        </p:scale>
        <p:origin x="90"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739217DF-5C2A-432A-A266-4EF1DE2802E6}" type="datetimeFigureOut">
              <a:rPr lang="en-US" smtClean="0"/>
              <a:t>11/18/2014</a:t>
            </a:fld>
            <a:endParaRPr lang="en-US"/>
          </a:p>
        </p:txBody>
      </p:sp>
      <p:sp>
        <p:nvSpPr>
          <p:cNvPr id="4" name="Footer Placeholder 3"/>
          <p:cNvSpPr>
            <a:spLocks noGrp="1"/>
          </p:cNvSpPr>
          <p:nvPr>
            <p:ph type="ftr" sz="quarter" idx="2"/>
          </p:nvPr>
        </p:nvSpPr>
        <p:spPr>
          <a:xfrm>
            <a:off x="0" y="88058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5137"/>
          </a:xfrm>
          <a:prstGeom prst="rect">
            <a:avLst/>
          </a:prstGeom>
        </p:spPr>
        <p:txBody>
          <a:bodyPr vert="horz" lIns="91440" tIns="45720" rIns="91440" bIns="45720" rtlCol="0" anchor="b"/>
          <a:lstStyle>
            <a:lvl1pPr algn="r">
              <a:defRPr sz="1200"/>
            </a:lvl1pPr>
          </a:lstStyle>
          <a:p>
            <a:fld id="{0B33764F-9180-4032-B216-BEC08BEE0025}" type="slidenum">
              <a:rPr lang="en-US" smtClean="0"/>
              <a:t>‹#›</a:t>
            </a:fld>
            <a:endParaRPr lang="en-US"/>
          </a:p>
        </p:txBody>
      </p:sp>
    </p:spTree>
    <p:extLst>
      <p:ext uri="{BB962C8B-B14F-4D97-AF65-F5344CB8AC3E}">
        <p14:creationId xmlns:p14="http://schemas.microsoft.com/office/powerpoint/2010/main" val="215161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16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5160"/>
          </a:xfrm>
          <a:prstGeom prst="rect">
            <a:avLst/>
          </a:prstGeom>
        </p:spPr>
        <p:txBody>
          <a:bodyPr vert="horz" lIns="92958" tIns="46479" rIns="92958" bIns="46479" rtlCol="0"/>
          <a:lstStyle>
            <a:lvl1pPr algn="r">
              <a:defRPr sz="1200"/>
            </a:lvl1pPr>
          </a:lstStyle>
          <a:p>
            <a:fld id="{49F8A6AD-09EF-4539-8ACA-6C32C31FC74C}" type="datetimeFigureOut">
              <a:rPr lang="en-US" smtClean="0"/>
              <a:t>11/18/2014</a:t>
            </a:fld>
            <a:endParaRPr lang="en-US"/>
          </a:p>
        </p:txBody>
      </p:sp>
      <p:sp>
        <p:nvSpPr>
          <p:cNvPr id="4" name="Slide Image Placeholder 3"/>
          <p:cNvSpPr>
            <a:spLocks noGrp="1" noRot="1" noChangeAspect="1"/>
          </p:cNvSpPr>
          <p:nvPr>
            <p:ph type="sldImg" idx="2"/>
          </p:nvPr>
        </p:nvSpPr>
        <p:spPr>
          <a:xfrm>
            <a:off x="717550" y="1158875"/>
            <a:ext cx="5562600" cy="312896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61669"/>
            <a:ext cx="5598160" cy="3650456"/>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5159"/>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5159"/>
          </a:xfrm>
          <a:prstGeom prst="rect">
            <a:avLst/>
          </a:prstGeom>
        </p:spPr>
        <p:txBody>
          <a:bodyPr vert="horz" lIns="92958" tIns="46479" rIns="92958" bIns="46479" rtlCol="0" anchor="b"/>
          <a:lstStyle>
            <a:lvl1pPr algn="r">
              <a:defRPr sz="1200"/>
            </a:lvl1pPr>
          </a:lstStyle>
          <a:p>
            <a:fld id="{F90E5668-CC5F-4E7D-8118-1B8E447B7DF2}" type="slidenum">
              <a:rPr lang="en-US" smtClean="0"/>
              <a:t>‹#›</a:t>
            </a:fld>
            <a:endParaRPr lang="en-US"/>
          </a:p>
        </p:txBody>
      </p:sp>
    </p:spTree>
    <p:extLst>
      <p:ext uri="{BB962C8B-B14F-4D97-AF65-F5344CB8AC3E}">
        <p14:creationId xmlns:p14="http://schemas.microsoft.com/office/powerpoint/2010/main" val="151680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8875"/>
            <a:ext cx="5562600" cy="3128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1</a:t>
            </a:fld>
            <a:endParaRPr lang="en-US"/>
          </a:p>
        </p:txBody>
      </p:sp>
    </p:spTree>
    <p:extLst>
      <p:ext uri="{BB962C8B-B14F-4D97-AF65-F5344CB8AC3E}">
        <p14:creationId xmlns:p14="http://schemas.microsoft.com/office/powerpoint/2010/main" val="11835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X-ray </a:t>
            </a:r>
            <a:r>
              <a:rPr lang="en-US" dirty="0" err="1" smtClean="0"/>
              <a:t>bursters</a:t>
            </a:r>
            <a:r>
              <a:rPr lang="en-US" dirty="0" smtClean="0"/>
              <a:t> are explosions on the surface of neutron stars which accrete material from a companion star in a stellar binary system. They are </a:t>
            </a:r>
            <a:r>
              <a:rPr lang="en-US" dirty="0" err="1" smtClean="0"/>
              <a:t>characterised</a:t>
            </a:r>
            <a:r>
              <a:rPr lang="en-US" dirty="0" smtClean="0"/>
              <a:t> by intense short-lived bursts of X-rays. A key question about such explosions is the trigger for the break-out from the hot-CNO cycle into the </a:t>
            </a:r>
            <a:r>
              <a:rPr lang="en-US" dirty="0" err="1" smtClean="0"/>
              <a:t>rp</a:t>
            </a:r>
            <a:r>
              <a:rPr lang="en-US" dirty="0" smtClean="0"/>
              <a:t>-process.</a:t>
            </a:r>
          </a:p>
          <a:p>
            <a:r>
              <a:rPr lang="en-US" dirty="0" smtClean="0"/>
              <a:t>There are a number of reactions of interest in terms of the break-out from the hot-CNO cycle. These include </a:t>
            </a:r>
            <a:r>
              <a:rPr lang="en-US" baseline="30000" dirty="0" smtClean="0"/>
              <a:t>15</a:t>
            </a:r>
            <a:r>
              <a:rPr lang="en-US" dirty="0" smtClean="0"/>
              <a:t>O(α,γ), </a:t>
            </a:r>
            <a:r>
              <a:rPr lang="en-US" baseline="30000" dirty="0" smtClean="0"/>
              <a:t>14</a:t>
            </a:r>
            <a:r>
              <a:rPr lang="en-US" dirty="0" smtClean="0"/>
              <a:t>O(α,p) and </a:t>
            </a:r>
            <a:r>
              <a:rPr lang="en-US" baseline="30000" dirty="0" smtClean="0"/>
              <a:t>18</a:t>
            </a:r>
            <a:r>
              <a:rPr lang="en-US" dirty="0" smtClean="0"/>
              <a:t>Ne(α,p). Ideally, we would study these reactions directly and obtain astrophysical reaction rates for them for the complete temperature regime of interest. In practice, this is extremely challenging as each of the nuclei are short-lived radioactive species. Such nuclei can be produced as accelerated radioactive beams at facilities such as Oak Ridge National Laboratory in the US, REX-ISOLDE in CERN, ISAC in Vancouver and CRIB in Japan. It has not been possible, however, to obtain these beams with sufficient intensity to make direct measurements with a useful precision, or at energies corresponding to sufficiently low temperatures.</a:t>
            </a:r>
          </a:p>
          <a:p>
            <a:endParaRPr lang="en-US" dirty="0"/>
          </a:p>
        </p:txBody>
      </p:sp>
      <p:sp>
        <p:nvSpPr>
          <p:cNvPr id="4" name="Slide Number Placeholder 3"/>
          <p:cNvSpPr>
            <a:spLocks noGrp="1"/>
          </p:cNvSpPr>
          <p:nvPr>
            <p:ph type="sldNum" sz="quarter" idx="10"/>
          </p:nvPr>
        </p:nvSpPr>
        <p:spPr/>
        <p:txBody>
          <a:bodyPr/>
          <a:lstStyle/>
          <a:p>
            <a:fld id="{F90E5668-CC5F-4E7D-8118-1B8E447B7DF2}" type="slidenum">
              <a:rPr lang="en-US" smtClean="0"/>
              <a:t>3</a:t>
            </a:fld>
            <a:endParaRPr lang="en-US"/>
          </a:p>
        </p:txBody>
      </p:sp>
    </p:spTree>
    <p:extLst>
      <p:ext uri="{BB962C8B-B14F-4D97-AF65-F5344CB8AC3E}">
        <p14:creationId xmlns:p14="http://schemas.microsoft.com/office/powerpoint/2010/main" val="1940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4</a:t>
            </a:fld>
            <a:endParaRPr lang="en-US"/>
          </a:p>
        </p:txBody>
      </p:sp>
    </p:spTree>
    <p:extLst>
      <p:ext uri="{BB962C8B-B14F-4D97-AF65-F5344CB8AC3E}">
        <p14:creationId xmlns:p14="http://schemas.microsoft.com/office/powerpoint/2010/main" val="352316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5</a:t>
            </a:fld>
            <a:endParaRPr lang="en-US"/>
          </a:p>
        </p:txBody>
      </p:sp>
    </p:spTree>
    <p:extLst>
      <p:ext uri="{BB962C8B-B14F-4D97-AF65-F5344CB8AC3E}">
        <p14:creationId xmlns:p14="http://schemas.microsoft.com/office/powerpoint/2010/main" val="263479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6</a:t>
            </a:fld>
            <a:endParaRPr lang="en-US"/>
          </a:p>
        </p:txBody>
      </p:sp>
    </p:spTree>
    <p:extLst>
      <p:ext uri="{BB962C8B-B14F-4D97-AF65-F5344CB8AC3E}">
        <p14:creationId xmlns:p14="http://schemas.microsoft.com/office/powerpoint/2010/main" val="324636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E5668-CC5F-4E7D-8118-1B8E447B7DF2}" type="slidenum">
              <a:rPr lang="en-US" smtClean="0"/>
              <a:t>10</a:t>
            </a:fld>
            <a:endParaRPr lang="en-US"/>
          </a:p>
        </p:txBody>
      </p:sp>
    </p:spTree>
    <p:extLst>
      <p:ext uri="{BB962C8B-B14F-4D97-AF65-F5344CB8AC3E}">
        <p14:creationId xmlns:p14="http://schemas.microsoft.com/office/powerpoint/2010/main" val="39198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11</a:t>
            </a:fld>
            <a:endParaRPr lang="en-US"/>
          </a:p>
        </p:txBody>
      </p:sp>
    </p:spTree>
    <p:extLst>
      <p:ext uri="{BB962C8B-B14F-4D97-AF65-F5344CB8AC3E}">
        <p14:creationId xmlns:p14="http://schemas.microsoft.com/office/powerpoint/2010/main" val="256432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E64A61D-6282-8B4E-BE3E-B601DCB26877}" type="slidenum">
              <a:rPr lang="en-US" smtClean="0"/>
              <a:t>13</a:t>
            </a:fld>
            <a:endParaRPr lang="en-US"/>
          </a:p>
        </p:txBody>
      </p:sp>
    </p:spTree>
    <p:extLst>
      <p:ext uri="{BB962C8B-B14F-4D97-AF65-F5344CB8AC3E}">
        <p14:creationId xmlns:p14="http://schemas.microsoft.com/office/powerpoint/2010/main" val="2968444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2C2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Helvetica" panose="020B0604020202020204" pitchFamily="34" charset="0"/>
                <a:cs typeface="Helvetica"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5748754"/>
            <a:ext cx="872698" cy="1112383"/>
          </a:xfrm>
          <a:prstGeom prst="rect">
            <a:avLst/>
          </a:prstGeom>
        </p:spPr>
      </p:pic>
    </p:spTree>
    <p:extLst>
      <p:ext uri="{BB962C8B-B14F-4D97-AF65-F5344CB8AC3E}">
        <p14:creationId xmlns:p14="http://schemas.microsoft.com/office/powerpoint/2010/main" val="12483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/16</a:t>
            </a:r>
            <a:endParaRPr lang="en-US" dirty="0">
              <a:solidFill>
                <a:srgbClr val="0D2C25"/>
              </a:solidFill>
            </a:endParaRPr>
          </a:p>
        </p:txBody>
      </p:sp>
    </p:spTree>
    <p:extLst>
      <p:ext uri="{BB962C8B-B14F-4D97-AF65-F5344CB8AC3E}">
        <p14:creationId xmlns:p14="http://schemas.microsoft.com/office/powerpoint/2010/main" val="3024623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04/25/2014</a:t>
            </a:r>
            <a:endParaRPr lang="en-US" dirty="0"/>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/15</a:t>
            </a:r>
            <a:endParaRPr lang="en-US" dirty="0">
              <a:solidFill>
                <a:srgbClr val="0D2C25"/>
              </a:solidFill>
            </a:endParaRPr>
          </a:p>
        </p:txBody>
      </p:sp>
    </p:spTree>
    <p:extLst>
      <p:ext uri="{BB962C8B-B14F-4D97-AF65-F5344CB8AC3E}">
        <p14:creationId xmlns:p14="http://schemas.microsoft.com/office/powerpoint/2010/main" val="3551419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D2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0"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1"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smtClean="0">
              <a:solidFill>
                <a:srgbClr val="0D2C25"/>
              </a:solidFill>
            </a:endParaRPr>
          </a:p>
        </p:txBody>
      </p:sp>
    </p:spTree>
    <p:extLst>
      <p:ext uri="{BB962C8B-B14F-4D97-AF65-F5344CB8AC3E}">
        <p14:creationId xmlns:p14="http://schemas.microsoft.com/office/powerpoint/2010/main" val="2953988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11/20/2014</a:t>
            </a:r>
            <a:endParaRPr lang="en-US" dirty="0"/>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pPr/>
              <a:t>‹#›</a:t>
            </a:fld>
            <a:r>
              <a:rPr lang="en-US" dirty="0" smtClean="0"/>
              <a:t>/20</a:t>
            </a:r>
            <a:endParaRPr lang="en-US" dirty="0"/>
          </a:p>
        </p:txBody>
      </p:sp>
    </p:spTree>
    <p:extLst>
      <p:ext uri="{BB962C8B-B14F-4D97-AF65-F5344CB8AC3E}">
        <p14:creationId xmlns:p14="http://schemas.microsoft.com/office/powerpoint/2010/main" val="422798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rgbClr val="0D2C25"/>
                </a:solidFill>
              </a:defRPr>
            </a:lvl1pPr>
          </a:lstStyle>
          <a:p>
            <a:r>
              <a:rPr lang="en-US" dirty="0" smtClean="0"/>
              <a:t>11/20/2014</a:t>
            </a:r>
            <a:endParaRPr lang="en-US" dirty="0"/>
          </a:p>
        </p:txBody>
      </p:sp>
      <p:sp>
        <p:nvSpPr>
          <p:cNvPr id="6" name="Footer Placeholder 5"/>
          <p:cNvSpPr>
            <a:spLocks noGrp="1"/>
          </p:cNvSpPr>
          <p:nvPr>
            <p:ph type="ftr" sz="quarter" idx="11"/>
          </p:nvPr>
        </p:nvSpPr>
        <p:spPr/>
        <p:txBody>
          <a:bodyPr/>
          <a:lstStyle>
            <a:lvl1pPr>
              <a:defRPr>
                <a:solidFill>
                  <a:srgbClr val="0D2C25"/>
                </a:solidFill>
              </a:defRPr>
            </a:lvl1pPr>
          </a:lstStyle>
          <a:p>
            <a:r>
              <a:rPr lang="en-US" smtClean="0"/>
              <a:t>David Perez Loureiro</a:t>
            </a:r>
            <a:endParaRPr lang="en-US" dirty="0"/>
          </a:p>
        </p:txBody>
      </p:sp>
      <p:sp>
        <p:nvSpPr>
          <p:cNvPr id="7" name="Slide Number Placeholder 6"/>
          <p:cNvSpPr>
            <a:spLocks noGrp="1"/>
          </p:cNvSpPr>
          <p:nvPr>
            <p:ph type="sldNum" sz="quarter" idx="12"/>
          </p:nvPr>
        </p:nvSpPr>
        <p:spPr/>
        <p:txBody>
          <a:bodyPr/>
          <a:lstStyle>
            <a:lvl1pPr>
              <a:defRPr>
                <a:solidFill>
                  <a:srgbClr val="0D2C25"/>
                </a:solidFill>
              </a:defRPr>
            </a:lvl1pPr>
          </a:lstStyle>
          <a:p>
            <a:fld id="{545F7DD1-236F-4152-9DB8-B205D1383C26}" type="slidenum">
              <a:rPr lang="en-US" smtClean="0"/>
              <a:pPr/>
              <a:t>‹#›</a:t>
            </a:fld>
            <a:r>
              <a:rPr lang="en-US" dirty="0" smtClean="0"/>
              <a:t>/20</a:t>
            </a:r>
            <a:endParaRPr lang="en-US" dirty="0"/>
          </a:p>
        </p:txBody>
      </p:sp>
    </p:spTree>
    <p:extLst>
      <p:ext uri="{BB962C8B-B14F-4D97-AF65-F5344CB8AC3E}">
        <p14:creationId xmlns:p14="http://schemas.microsoft.com/office/powerpoint/2010/main" val="18262555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11"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2"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5"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6"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7"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3427831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597"/>
            <a:ext cx="10515600" cy="1325563"/>
          </a:xfr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8"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9"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0"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p>
        </p:txBody>
      </p:sp>
    </p:spTree>
    <p:extLst>
      <p:ext uri="{BB962C8B-B14F-4D97-AF65-F5344CB8AC3E}">
        <p14:creationId xmlns:p14="http://schemas.microsoft.com/office/powerpoint/2010/main" val="1435988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8"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9"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697658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David Perez Loureiro</a:t>
            </a:r>
            <a:endParaRPr lang="en-US"/>
          </a:p>
        </p:txBody>
      </p:sp>
      <p:sp>
        <p:nvSpPr>
          <p:cNvPr id="7" name="Slide Number Placeholder 6"/>
          <p:cNvSpPr>
            <a:spLocks noGrp="1"/>
          </p:cNvSpPr>
          <p:nvPr>
            <p:ph type="sldNum" sz="quarter" idx="12"/>
          </p:nvPr>
        </p:nvSpPr>
        <p:spPr/>
        <p:txBody>
          <a:bodyPr/>
          <a:lstStyle/>
          <a:p>
            <a:fld id="{545F7DD1-236F-4152-9DB8-B205D1383C26}" type="slidenum">
              <a:rPr lang="en-US" smtClean="0"/>
              <a:t>‹#›</a:t>
            </a:fld>
            <a:endParaRPr lang="en-US" dirty="0"/>
          </a:p>
        </p:txBody>
      </p:sp>
      <p:sp>
        <p:nvSpPr>
          <p:cNvPr id="8"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12227789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/15</a:t>
            </a:r>
            <a:endParaRPr lang="en-US" dirty="0">
              <a:solidFill>
                <a:srgbClr val="0D2C25"/>
              </a:solidFill>
            </a:endParaRPr>
          </a:p>
        </p:txBody>
      </p:sp>
    </p:spTree>
    <p:extLst>
      <p:ext uri="{BB962C8B-B14F-4D97-AF65-F5344CB8AC3E}">
        <p14:creationId xmlns:p14="http://schemas.microsoft.com/office/powerpoint/2010/main" val="3245123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2C25"/>
        </a:solidFill>
        <a:effectLst/>
      </p:bgPr>
    </p:bg>
    <p:spTree>
      <p:nvGrpSpPr>
        <p:cNvPr id="1" name=""/>
        <p:cNvGrpSpPr/>
        <p:nvPr/>
      </p:nvGrpSpPr>
      <p:grpSpPr>
        <a:xfrm>
          <a:off x="0" y="0"/>
          <a:ext cx="0" cy="0"/>
          <a:chOff x="0" y="0"/>
          <a:chExt cx="0" cy="0"/>
        </a:xfrm>
      </p:grpSpPr>
      <p:sp>
        <p:nvSpPr>
          <p:cNvPr id="7" name="Rectangle 6"/>
          <p:cNvSpPr/>
          <p:nvPr userDrawn="1"/>
        </p:nvSpPr>
        <p:spPr>
          <a:xfrm rot="5400000">
            <a:off x="6203506" y="858352"/>
            <a:ext cx="568712" cy="11408275"/>
          </a:xfrm>
          <a:prstGeom prst="rect">
            <a:avLst/>
          </a:prstGeom>
          <a:solidFill>
            <a:srgbClr val="82A13E"/>
          </a:solidFill>
          <a:ln>
            <a:solidFill>
              <a:srgbClr val="8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0D2C25"/>
                </a:solidFill>
              </a:defRPr>
            </a:lvl1pPr>
          </a:lstStyle>
          <a:p>
            <a:r>
              <a:rPr lang="en-US" dirty="0" smtClean="0"/>
              <a:t>11/20/2014</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D2C25"/>
                </a:solidFill>
              </a:defRPr>
            </a:lvl1pPr>
          </a:lstStyle>
          <a:p>
            <a:r>
              <a:rPr lang="en-US" dirty="0" smtClean="0"/>
              <a:t>David Perez Loureiro</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0D2C25"/>
                </a:solidFill>
              </a:defRPr>
            </a:lvl1pPr>
          </a:lstStyle>
          <a:p>
            <a:fld id="{545F7DD1-236F-4152-9DB8-B205D1383C26}" type="slidenum">
              <a:rPr lang="en-US" smtClean="0"/>
              <a:pPr/>
              <a:t>‹#›</a:t>
            </a:fld>
            <a:r>
              <a:rPr lang="en-US" dirty="0" smtClean="0"/>
              <a:t>/20</a:t>
            </a:r>
            <a:endParaRPr lang="en-US" dirty="0"/>
          </a:p>
        </p:txBody>
      </p:sp>
      <p:sp>
        <p:nvSpPr>
          <p:cNvPr id="8" name="Rectangle 7"/>
          <p:cNvSpPr/>
          <p:nvPr userDrawn="1"/>
        </p:nvSpPr>
        <p:spPr>
          <a:xfrm>
            <a:off x="-18001" y="-11151"/>
            <a:ext cx="479502" cy="6858000"/>
          </a:xfrm>
          <a:prstGeom prst="rect">
            <a:avLst/>
          </a:prstGeom>
          <a:solidFill>
            <a:srgbClr val="82A13E"/>
          </a:solidFill>
          <a:ln>
            <a:solidFill>
              <a:srgbClr val="8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01" y="5748754"/>
            <a:ext cx="872698" cy="1112383"/>
          </a:xfrm>
          <a:prstGeom prst="rect">
            <a:avLst/>
          </a:prstGeom>
        </p:spPr>
      </p:pic>
    </p:spTree>
    <p:extLst>
      <p:ext uri="{BB962C8B-B14F-4D97-AF65-F5344CB8AC3E}">
        <p14:creationId xmlns:p14="http://schemas.microsoft.com/office/powerpoint/2010/main" val="247309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lise.nscl.msu.edu/lise.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astroart.or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latin typeface="Helvetica" panose="020B0604020202020204" pitchFamily="34" charset="0"/>
                <a:cs typeface="Helvetica" panose="020B0604020202020204" pitchFamily="34" charset="0"/>
              </a:rPr>
              <a:t>Design and Simulation of a Proton Detector for studying low-energy resonances</a:t>
            </a:r>
            <a:br>
              <a:rPr lang="en-US" sz="4400" dirty="0" smtClean="0">
                <a:latin typeface="Helvetica" panose="020B0604020202020204" pitchFamily="34" charset="0"/>
                <a:cs typeface="Helvetica" panose="020B0604020202020204" pitchFamily="34" charset="0"/>
              </a:rPr>
            </a:br>
            <a:r>
              <a:rPr lang="en-US" sz="4400" dirty="0" smtClean="0">
                <a:latin typeface="Helvetica" panose="020B0604020202020204" pitchFamily="34" charset="0"/>
                <a:cs typeface="Helvetica" panose="020B0604020202020204" pitchFamily="34" charset="0"/>
              </a:rPr>
              <a:t>relevant in thermonuclear reactions</a:t>
            </a:r>
            <a:endParaRPr lang="en-US" sz="4400"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r>
              <a:rPr lang="en-US" i="1" dirty="0" smtClean="0"/>
              <a:t>David Perez-Loureiro</a:t>
            </a:r>
          </a:p>
          <a:p>
            <a:r>
              <a:rPr lang="en-US" i="1" dirty="0" smtClean="0"/>
              <a:t>NSCL, Michigan State University</a:t>
            </a:r>
            <a:endParaRPr lang="en-US" i="1" dirty="0" smtClean="0">
              <a:solidFill>
                <a:srgbClr val="18453B"/>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79" y="5018049"/>
            <a:ext cx="1443497" cy="18399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99341" y="5013997"/>
            <a:ext cx="7131183" cy="369332"/>
          </a:xfrm>
          <a:prstGeom prst="rect">
            <a:avLst/>
          </a:prstGeom>
        </p:spPr>
        <p:txBody>
          <a:bodyPr wrap="none">
            <a:spAutoFit/>
          </a:bodyPr>
          <a:lstStyle/>
          <a:p>
            <a:r>
              <a:rPr lang="en-US" dirty="0" smtClean="0">
                <a:solidFill>
                  <a:schemeClr val="bg1"/>
                </a:solidFill>
                <a:latin typeface="Helvetica" panose="020B0604020202020204" pitchFamily="34" charset="0"/>
                <a:cs typeface="Helvetica" panose="020B0604020202020204" pitchFamily="34" charset="0"/>
              </a:rPr>
              <a:t>Collaborators: C</a:t>
            </a:r>
            <a:r>
              <a:rPr lang="en-US" dirty="0">
                <a:solidFill>
                  <a:schemeClr val="bg1"/>
                </a:solidFill>
                <a:latin typeface="Helvetica" panose="020B0604020202020204" pitchFamily="34" charset="0"/>
                <a:cs typeface="Helvetica" panose="020B0604020202020204" pitchFamily="34" charset="0"/>
              </a:rPr>
              <a:t>. Wrede, E. Pollacco and the </a:t>
            </a:r>
            <a:r>
              <a:rPr lang="en-US" dirty="0" err="1">
                <a:solidFill>
                  <a:schemeClr val="bg1"/>
                </a:solidFill>
                <a:latin typeface="Helvetica" panose="020B0604020202020204" pitchFamily="34" charset="0"/>
                <a:cs typeface="Helvetica" panose="020B0604020202020204" pitchFamily="34" charset="0"/>
              </a:rPr>
              <a:t>AstroBox</a:t>
            </a:r>
            <a:r>
              <a:rPr lang="en-US" dirty="0">
                <a:solidFill>
                  <a:schemeClr val="bg1"/>
                </a:solidFill>
                <a:latin typeface="Helvetica" panose="020B0604020202020204" pitchFamily="34" charset="0"/>
                <a:cs typeface="Helvetica" panose="020B0604020202020204" pitchFamily="34" charset="0"/>
              </a:rPr>
              <a:t> collaboration</a:t>
            </a:r>
          </a:p>
        </p:txBody>
      </p:sp>
    </p:spTree>
    <p:extLst>
      <p:ext uri="{BB962C8B-B14F-4D97-AF65-F5344CB8AC3E}">
        <p14:creationId xmlns:p14="http://schemas.microsoft.com/office/powerpoint/2010/main" val="38994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AstroBox</a:t>
            </a:r>
            <a:r>
              <a:rPr lang="en-US" dirty="0" smtClean="0"/>
              <a:t> detector</a:t>
            </a:r>
            <a:endParaRPr lang="en-US" dirty="0"/>
          </a:p>
        </p:txBody>
      </p:sp>
      <p:pic>
        <p:nvPicPr>
          <p:cNvPr id="17412" name="Picture 4" descr="http://www.sciencedirect.com/cache/MiamiImageURL/1-s2.0-S0168900213005226-gr3_lrg.jpg/0?wchp=dGLbVBA-zSkzS&amp;pii=S0168900213005226"/>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r="47548"/>
          <a:stretch/>
        </p:blipFill>
        <p:spPr bwMode="auto">
          <a:xfrm>
            <a:off x="8851900" y="3544888"/>
            <a:ext cx="3340100" cy="269716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sciencedirect.com/cache/MiamiImageURL/1-s2.0-S0168900213005226-gr2_lrg.jpg/0?wchp=dGLbVlS-zSkWb&amp;pii=S0168900213005226"/>
          <p:cNvPicPr>
            <a:picLocks noGrp="1" noChangeAspect="1" noChangeArrowheads="1"/>
          </p:cNvPicPr>
          <p:nvPr>
            <p:ph sz="half" idx="4294967295"/>
          </p:nvPr>
        </p:nvPicPr>
        <p:blipFill rotWithShape="1">
          <a:blip r:embed="rId4" cstate="print">
            <a:extLst>
              <a:ext uri="{28A0092B-C50C-407E-A947-70E740481C1C}">
                <a14:useLocalDpi xmlns:a14="http://schemas.microsoft.com/office/drawing/2010/main" val="0"/>
              </a:ext>
            </a:extLst>
          </a:blip>
          <a:srcRect r="49395"/>
          <a:stretch/>
        </p:blipFill>
        <p:spPr bwMode="auto">
          <a:xfrm>
            <a:off x="6753225" y="325438"/>
            <a:ext cx="3956050" cy="3219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47300" y="5624562"/>
            <a:ext cx="43034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E. Pollacco </a:t>
            </a:r>
            <a:r>
              <a:rPr kumimoji="0" lang="en-US" altLang="en-US" sz="1200" b="0" i="1"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 Instr. and Meth. A, 723 (2013), p. 102</a:t>
            </a:r>
          </a:p>
        </p:txBody>
      </p:sp>
      <p:sp>
        <p:nvSpPr>
          <p:cNvPr id="11" name="Content Placeholder 3"/>
          <p:cNvSpPr txBox="1">
            <a:spLocks/>
          </p:cNvSpPr>
          <p:nvPr/>
        </p:nvSpPr>
        <p:spPr>
          <a:xfrm>
            <a:off x="6608806" y="1305743"/>
            <a:ext cx="5181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2"/>
          <p:cNvSpPr txBox="1">
            <a:spLocks/>
          </p:cNvSpPr>
          <p:nvPr/>
        </p:nvSpPr>
        <p:spPr>
          <a:xfrm>
            <a:off x="720949" y="1828136"/>
            <a:ext cx="4815468" cy="251130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bg1"/>
                </a:solidFill>
              </a:rPr>
              <a:t>Similar detector already used at Texas A&amp;M University Cyclotron </a:t>
            </a:r>
          </a:p>
          <a:p>
            <a:r>
              <a:rPr lang="en-US" sz="2400" dirty="0" smtClean="0">
                <a:solidFill>
                  <a:schemeClr val="bg1"/>
                </a:solidFill>
              </a:rPr>
              <a:t>Successful operation with </a:t>
            </a:r>
            <a:r>
              <a:rPr lang="en-US" sz="2400" baseline="30000" dirty="0" smtClean="0">
                <a:solidFill>
                  <a:schemeClr val="bg1"/>
                </a:solidFill>
              </a:rPr>
              <a:t>23</a:t>
            </a:r>
            <a:r>
              <a:rPr lang="en-US" sz="2400" dirty="0" smtClean="0">
                <a:solidFill>
                  <a:schemeClr val="bg1"/>
                </a:solidFill>
              </a:rPr>
              <a:t>Al beam</a:t>
            </a:r>
          </a:p>
          <a:p>
            <a:r>
              <a:rPr lang="en-US" sz="2400" dirty="0" smtClean="0">
                <a:solidFill>
                  <a:schemeClr val="bg1"/>
                </a:solidFill>
              </a:rPr>
              <a:t>Same technology based on MGPDs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990" y="3083790"/>
            <a:ext cx="3048610" cy="2905963"/>
          </a:xfrm>
          <a:prstGeom prst="rect">
            <a:avLst/>
          </a:prstGeom>
        </p:spPr>
      </p:pic>
    </p:spTree>
    <p:extLst>
      <p:ext uri="{BB962C8B-B14F-4D97-AF65-F5344CB8AC3E}">
        <p14:creationId xmlns:p14="http://schemas.microsoft.com/office/powerpoint/2010/main" val="15467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NSCL </a:t>
            </a:r>
            <a:r>
              <a:rPr lang="en-US" dirty="0" err="1" smtClean="0"/>
              <a:t>ProtonDetector</a:t>
            </a:r>
            <a:r>
              <a:rPr lang="en-US" dirty="0" smtClean="0"/>
              <a:t> Simulation</a:t>
            </a:r>
            <a:endParaRPr lang="en-US" dirty="0"/>
          </a:p>
        </p:txBody>
      </p:sp>
      <p:sp>
        <p:nvSpPr>
          <p:cNvPr id="3" name="Content Placeholder 2"/>
          <p:cNvSpPr>
            <a:spLocks noGrp="1"/>
          </p:cNvSpPr>
          <p:nvPr>
            <p:ph sz="half" idx="4294967295"/>
          </p:nvPr>
        </p:nvSpPr>
        <p:spPr>
          <a:xfrm>
            <a:off x="624468" y="1435604"/>
            <a:ext cx="4814888" cy="4351337"/>
          </a:xfrm>
        </p:spPr>
        <p:txBody>
          <a:bodyPr/>
          <a:lstStyle/>
          <a:p>
            <a:r>
              <a:rPr lang="en-US" sz="2400" dirty="0" smtClean="0"/>
              <a:t>Based on </a:t>
            </a:r>
            <a:r>
              <a:rPr lang="en-US" sz="2400" dirty="0" err="1" smtClean="0"/>
              <a:t>Geant</a:t>
            </a:r>
            <a:r>
              <a:rPr lang="en-US" sz="2400" dirty="0" smtClean="0"/>
              <a:t> 4.9.6 and ROOT 5.34</a:t>
            </a:r>
          </a:p>
          <a:p>
            <a:r>
              <a:rPr lang="en-US" sz="2400" dirty="0" smtClean="0"/>
              <a:t>Realistic input distributions based on LISE++ calculations</a:t>
            </a:r>
          </a:p>
          <a:p>
            <a:r>
              <a:rPr lang="en-US" sz="2400" dirty="0" smtClean="0"/>
              <a:t>Different geometries available </a:t>
            </a:r>
          </a:p>
          <a:p>
            <a:r>
              <a:rPr lang="en-US" sz="2400" dirty="0" smtClean="0"/>
              <a:t>Information of the track of all particles inside the gas stored in a ROOT file</a:t>
            </a:r>
          </a:p>
        </p:txBody>
      </p:sp>
      <p:sp>
        <p:nvSpPr>
          <p:cNvPr id="4" name="Date Placeholder 3"/>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9" name="Rectangle 8"/>
          <p:cNvSpPr/>
          <p:nvPr/>
        </p:nvSpPr>
        <p:spPr>
          <a:xfrm>
            <a:off x="1072012" y="5131785"/>
            <a:ext cx="2839239" cy="954107"/>
          </a:xfrm>
          <a:prstGeom prst="rect">
            <a:avLst/>
          </a:prstGeom>
        </p:spPr>
        <p:txBody>
          <a:bodyPr wrap="none">
            <a:spAutoFit/>
          </a:bodyPr>
          <a:lstStyle/>
          <a:p>
            <a:r>
              <a:rPr lang="en-US" sz="1400" dirty="0" smtClean="0">
                <a:solidFill>
                  <a:srgbClr val="18453B"/>
                </a:solidFill>
                <a:latin typeface="Helvetica" panose="020B0604020202020204" pitchFamily="34" charset="0"/>
                <a:cs typeface="Helvetica" panose="020B0604020202020204" pitchFamily="34" charset="0"/>
                <a:hlinkClick r:id="rId3"/>
              </a:rPr>
              <a:t>http://geant4.web.cern.ch/geant4/</a:t>
            </a:r>
          </a:p>
          <a:p>
            <a:r>
              <a:rPr lang="en-US" sz="1400" dirty="0">
                <a:solidFill>
                  <a:srgbClr val="18453B"/>
                </a:solidFill>
                <a:latin typeface="Helvetica" panose="020B0604020202020204" pitchFamily="34" charset="0"/>
                <a:cs typeface="Helvetica" panose="020B0604020202020204" pitchFamily="34" charset="0"/>
                <a:hlinkClick r:id="rId3"/>
              </a:rPr>
              <a:t>http://</a:t>
            </a:r>
            <a:r>
              <a:rPr lang="en-US" sz="1400" dirty="0" smtClean="0">
                <a:solidFill>
                  <a:srgbClr val="18453B"/>
                </a:solidFill>
                <a:latin typeface="Helvetica" panose="020B0604020202020204" pitchFamily="34" charset="0"/>
                <a:cs typeface="Helvetica" panose="020B0604020202020204" pitchFamily="34" charset="0"/>
                <a:hlinkClick r:id="rId3"/>
              </a:rPr>
              <a:t>root.cern.ch</a:t>
            </a:r>
            <a:endParaRPr lang="en-US" sz="1400" dirty="0">
              <a:solidFill>
                <a:srgbClr val="18453B"/>
              </a:solidFill>
              <a:latin typeface="Helvetica" panose="020B0604020202020204" pitchFamily="34" charset="0"/>
              <a:cs typeface="Helvetica" panose="020B0604020202020204" pitchFamily="34" charset="0"/>
              <a:hlinkClick r:id="rId3"/>
            </a:endParaRPr>
          </a:p>
          <a:p>
            <a:r>
              <a:rPr lang="en-US" sz="1400" dirty="0" smtClean="0">
                <a:solidFill>
                  <a:srgbClr val="18453B"/>
                </a:solidFill>
                <a:latin typeface="Helvetica" panose="020B0604020202020204" pitchFamily="34" charset="0"/>
                <a:cs typeface="Helvetica" panose="020B0604020202020204" pitchFamily="34" charset="0"/>
                <a:hlinkClick r:id="rId3"/>
              </a:rPr>
              <a:t>http</a:t>
            </a:r>
            <a:r>
              <a:rPr lang="en-US" sz="1400" dirty="0">
                <a:solidFill>
                  <a:srgbClr val="18453B"/>
                </a:solidFill>
                <a:latin typeface="Helvetica" panose="020B0604020202020204" pitchFamily="34" charset="0"/>
                <a:cs typeface="Helvetica" panose="020B0604020202020204" pitchFamily="34" charset="0"/>
                <a:hlinkClick r:id="rId3"/>
              </a:rPr>
              <a:t>://</a:t>
            </a:r>
            <a:r>
              <a:rPr lang="en-US" sz="1400" dirty="0" smtClean="0">
                <a:solidFill>
                  <a:srgbClr val="18453B"/>
                </a:solidFill>
                <a:latin typeface="Helvetica" panose="020B0604020202020204" pitchFamily="34" charset="0"/>
                <a:cs typeface="Helvetica" panose="020B0604020202020204" pitchFamily="34" charset="0"/>
                <a:hlinkClick r:id="rId3"/>
              </a:rPr>
              <a:t>lise.nscl.msu.edu/lise.html</a:t>
            </a:r>
            <a:endParaRPr lang="en-US" sz="1400" dirty="0" smtClean="0">
              <a:solidFill>
                <a:srgbClr val="18453B"/>
              </a:solidFill>
              <a:latin typeface="Helvetica" panose="020B0604020202020204" pitchFamily="34" charset="0"/>
              <a:cs typeface="Helvetica" panose="020B0604020202020204" pitchFamily="34" charset="0"/>
            </a:endParaRPr>
          </a:p>
          <a:p>
            <a:endParaRPr lang="en-US" sz="1400" dirty="0">
              <a:solidFill>
                <a:srgbClr val="18453B"/>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518" y="1359617"/>
            <a:ext cx="5857182" cy="4726275"/>
          </a:xfrm>
          <a:prstGeom prst="rect">
            <a:avLst/>
          </a:prstGeom>
        </p:spPr>
      </p:pic>
    </p:spTree>
    <p:extLst>
      <p:ext uri="{BB962C8B-B14F-4D97-AF65-F5344CB8AC3E}">
        <p14:creationId xmlns:p14="http://schemas.microsoft.com/office/powerpoint/2010/main" val="3300830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36256" y="117808"/>
            <a:ext cx="5987112" cy="3857292"/>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97" y="2997200"/>
            <a:ext cx="4506713" cy="2764665"/>
          </a:xfrm>
          <a:prstGeom prst="rect">
            <a:avLst/>
          </a:prstGeom>
        </p:spPr>
      </p:pic>
      <p:sp>
        <p:nvSpPr>
          <p:cNvPr id="2" name="Title 1"/>
          <p:cNvSpPr>
            <a:spLocks noGrp="1"/>
          </p:cNvSpPr>
          <p:nvPr>
            <p:ph type="title"/>
          </p:nvPr>
        </p:nvSpPr>
        <p:spPr/>
        <p:txBody>
          <a:bodyPr/>
          <a:lstStyle/>
          <a:p>
            <a:r>
              <a:rPr lang="en-US" dirty="0" smtClean="0"/>
              <a:t>Event generation</a:t>
            </a:r>
            <a:endParaRPr lang="en-US" dirty="0"/>
          </a:p>
        </p:txBody>
      </p:sp>
      <p:sp>
        <p:nvSpPr>
          <p:cNvPr id="4" name="Content Placeholder 3"/>
          <p:cNvSpPr>
            <a:spLocks noGrp="1"/>
          </p:cNvSpPr>
          <p:nvPr>
            <p:ph sz="half" idx="4294967295"/>
          </p:nvPr>
        </p:nvSpPr>
        <p:spPr>
          <a:xfrm>
            <a:off x="762532" y="1361520"/>
            <a:ext cx="5181600" cy="4351338"/>
          </a:xfrm>
        </p:spPr>
        <p:txBody>
          <a:bodyPr/>
          <a:lstStyle/>
          <a:p>
            <a:r>
              <a:rPr lang="en-US" dirty="0" smtClean="0"/>
              <a:t>Two step simulations: </a:t>
            </a:r>
            <a:r>
              <a:rPr lang="en-US" dirty="0" err="1" smtClean="0"/>
              <a:t>Implantation+Decay</a:t>
            </a:r>
            <a:endParaRPr lang="en-US" dirty="0" smtClean="0"/>
          </a:p>
          <a:p>
            <a:r>
              <a:rPr lang="en-US" dirty="0" smtClean="0"/>
              <a:t>Initial beam properties calculated with LISE++ and inserted in GEANT</a:t>
            </a:r>
          </a:p>
          <a:p>
            <a:r>
              <a:rPr lang="en-US" dirty="0" smtClean="0"/>
              <a:t>Decay: Initial position distribution from Implantation stage</a:t>
            </a:r>
          </a:p>
          <a:p>
            <a:endParaRPr lang="en-US" dirty="0"/>
          </a:p>
        </p:txBody>
      </p:sp>
      <p:sp>
        <p:nvSpPr>
          <p:cNvPr id="5" name="Date Placeholder 4"/>
          <p:cNvSpPr>
            <a:spLocks noGrp="1"/>
          </p:cNvSpPr>
          <p:nvPr>
            <p:ph type="dt" sz="half" idx="4294967295"/>
          </p:nvPr>
        </p:nvSpPr>
        <p:spPr>
          <a:xfrm>
            <a:off x="0" y="6356350"/>
            <a:ext cx="2743200" cy="365125"/>
          </a:xfrm>
        </p:spPr>
        <p:txBody>
          <a:bodyPr/>
          <a:lstStyle/>
          <a:p>
            <a:r>
              <a:rPr lang="en-US" smtClean="0"/>
              <a:t>04/25/2014</a:t>
            </a:r>
            <a:endParaRPr lang="en-US" dirty="0"/>
          </a:p>
        </p:txBody>
      </p:sp>
      <p:sp>
        <p:nvSpPr>
          <p:cNvPr id="3" name="TextBox 2"/>
          <p:cNvSpPr txBox="1"/>
          <p:nvPr/>
        </p:nvSpPr>
        <p:spPr>
          <a:xfrm>
            <a:off x="7940576" y="5558970"/>
            <a:ext cx="1340047" cy="307777"/>
          </a:xfrm>
          <a:prstGeom prst="rect">
            <a:avLst/>
          </a:prstGeom>
          <a:solidFill>
            <a:schemeClr val="bg1"/>
          </a:solidFill>
        </p:spPr>
        <p:txBody>
          <a:bodyPr wrap="none" rtlCol="0">
            <a:spAutoFit/>
          </a:bodyPr>
          <a:lstStyle/>
          <a:p>
            <a:r>
              <a:rPr lang="en-US" sz="1400" dirty="0" smtClean="0"/>
              <a:t>X Position [mm]</a:t>
            </a:r>
            <a:endParaRPr lang="en-US" sz="1400" dirty="0"/>
          </a:p>
        </p:txBody>
      </p:sp>
      <p:sp>
        <p:nvSpPr>
          <p:cNvPr id="35" name="TextBox 34"/>
          <p:cNvSpPr txBox="1"/>
          <p:nvPr/>
        </p:nvSpPr>
        <p:spPr>
          <a:xfrm>
            <a:off x="10013753" y="5558970"/>
            <a:ext cx="1340047" cy="307777"/>
          </a:xfrm>
          <a:prstGeom prst="rect">
            <a:avLst/>
          </a:prstGeom>
          <a:solidFill>
            <a:schemeClr val="bg1"/>
          </a:solidFill>
        </p:spPr>
        <p:txBody>
          <a:bodyPr wrap="none" rtlCol="0">
            <a:spAutoFit/>
          </a:bodyPr>
          <a:lstStyle/>
          <a:p>
            <a:r>
              <a:rPr lang="en-US" sz="1400" dirty="0" smtClean="0"/>
              <a:t>Z Position [mm]</a:t>
            </a:r>
            <a:endParaRPr lang="en-US" sz="1400" dirty="0"/>
          </a:p>
        </p:txBody>
      </p:sp>
      <p:pic>
        <p:nvPicPr>
          <p:cNvPr id="10" name="Picture 9"/>
          <p:cNvPicPr>
            <a:picLocks noChangeAspect="1"/>
          </p:cNvPicPr>
          <p:nvPr/>
        </p:nvPicPr>
        <p:blipFill rotWithShape="1">
          <a:blip r:embed="rId4"/>
          <a:srcRect l="7911" t="14837" r="48156"/>
          <a:stretch/>
        </p:blipFill>
        <p:spPr>
          <a:xfrm>
            <a:off x="9629144" y="593781"/>
            <a:ext cx="2562856" cy="2849801"/>
          </a:xfrm>
          <a:prstGeom prst="rect">
            <a:avLst/>
          </a:prstGeom>
        </p:spPr>
      </p:pic>
    </p:spTree>
    <p:extLst>
      <p:ext uri="{BB962C8B-B14F-4D97-AF65-F5344CB8AC3E}">
        <p14:creationId xmlns:p14="http://schemas.microsoft.com/office/powerpoint/2010/main" val="718180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713948" y="1379823"/>
            <a:ext cx="9489417" cy="4876800"/>
          </a:xfrm>
        </p:spPr>
        <p:txBody>
          <a:bodyPr>
            <a:normAutofit/>
          </a:bodyPr>
          <a:lstStyle/>
          <a:p>
            <a:pPr lvl="1"/>
            <a:r>
              <a:rPr lang="fr-FR" sz="1800" dirty="0" err="1">
                <a:latin typeface="Helvetica" panose="020B0604020202020204" pitchFamily="34" charset="0"/>
                <a:cs typeface="Helvetica" panose="020B0604020202020204" pitchFamily="34" charset="0"/>
              </a:rPr>
              <a:t>Calculation</a:t>
            </a:r>
            <a:r>
              <a:rPr lang="fr-FR" sz="1800" dirty="0">
                <a:latin typeface="Helvetica" panose="020B0604020202020204" pitchFamily="34" charset="0"/>
                <a:cs typeface="Helvetica" panose="020B0604020202020204" pitchFamily="34" charset="0"/>
              </a:rPr>
              <a:t> of </a:t>
            </a:r>
            <a:r>
              <a:rPr lang="fr-FR" sz="1800" dirty="0" err="1">
                <a:latin typeface="Helvetica" panose="020B0604020202020204" pitchFamily="34" charset="0"/>
                <a:cs typeface="Helvetica" panose="020B0604020202020204" pitchFamily="34" charset="0"/>
              </a:rPr>
              <a:t>primary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from</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energy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deposited</a:t>
            </a:r>
            <a:r>
              <a:rPr lang="fr-FR" sz="1800" dirty="0">
                <a:latin typeface="Helvetica" panose="020B0604020202020204" pitchFamily="34" charset="0"/>
                <a:cs typeface="Helvetica" panose="020B0604020202020204" pitchFamily="34" charset="0"/>
              </a:rPr>
              <a:t> at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smtClean="0">
                <a:latin typeface="Helvetica" panose="020B0604020202020204" pitchFamily="34" charset="0"/>
                <a:cs typeface="Helvetica" panose="020B0604020202020204" pitchFamily="34" charset="0"/>
              </a:rPr>
              <a:t> interaction </a:t>
            </a:r>
            <a:r>
              <a:rPr lang="fr-FR" sz="1800" dirty="0" err="1" smtClean="0">
                <a:latin typeface="Helvetica" panose="020B0604020202020204" pitchFamily="34" charset="0"/>
                <a:cs typeface="Helvetica" panose="020B0604020202020204" pitchFamily="34" charset="0"/>
              </a:rPr>
              <a:t>step</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with</a:t>
            </a:r>
            <a:r>
              <a:rPr lang="fr-FR" sz="1800" dirty="0" smtClean="0">
                <a:latin typeface="Helvetica" panose="020B0604020202020204" pitchFamily="34" charset="0"/>
                <a:cs typeface="Helvetica" panose="020B0604020202020204" pitchFamily="34" charset="0"/>
              </a:rPr>
              <a:t> </a:t>
            </a:r>
            <a:r>
              <a:rPr lang="fr-FR" sz="1800" dirty="0">
                <a:latin typeface="Helvetica" panose="020B0604020202020204" pitchFamily="34" charset="0"/>
                <a:cs typeface="Helvetica" panose="020B0604020202020204" pitchFamily="34" charset="0"/>
              </a:rPr>
              <a:t>Poisson fluctuation.</a:t>
            </a:r>
          </a:p>
          <a:p>
            <a:pPr lvl="1"/>
            <a:r>
              <a:rPr lang="fr-FR" sz="1800" dirty="0" err="1">
                <a:latin typeface="Helvetica" panose="020B0604020202020204" pitchFamily="34" charset="0"/>
                <a:cs typeface="Helvetica" panose="020B0604020202020204" pitchFamily="34" charset="0"/>
              </a:rPr>
              <a:t>Randomization</a:t>
            </a:r>
            <a:r>
              <a:rPr lang="fr-FR" sz="1800" dirty="0">
                <a:latin typeface="Helvetica" panose="020B0604020202020204" pitchFamily="34" charset="0"/>
                <a:cs typeface="Helvetica" panose="020B0604020202020204" pitchFamily="34" charset="0"/>
              </a:rPr>
              <a:t> of the final position </a:t>
            </a:r>
            <a:r>
              <a:rPr lang="fr-FR" sz="1800" dirty="0" err="1">
                <a:latin typeface="Helvetica" panose="020B0604020202020204" pitchFamily="34" charset="0"/>
                <a:cs typeface="Helvetica" panose="020B0604020202020204" pitchFamily="34" charset="0"/>
              </a:rPr>
              <a:t>at</a:t>
            </a:r>
            <a:r>
              <a:rPr lang="fr-FR" sz="1800" dirty="0">
                <a:latin typeface="Helvetica" panose="020B0604020202020204" pitchFamily="34" charset="0"/>
                <a:cs typeface="Helvetica" panose="020B0604020202020204" pitchFamily="34" charset="0"/>
              </a:rPr>
              <a:t> the anode </a:t>
            </a:r>
            <a:r>
              <a:rPr lang="fr-FR" sz="1800" dirty="0" err="1">
                <a:latin typeface="Helvetica" panose="020B0604020202020204" pitchFamily="34" charset="0"/>
                <a:cs typeface="Helvetica" panose="020B0604020202020204" pitchFamily="34" charset="0"/>
              </a:rPr>
              <a:t>according</a:t>
            </a:r>
            <a:r>
              <a:rPr lang="fr-FR" sz="1800" dirty="0">
                <a:latin typeface="Helvetica" panose="020B0604020202020204" pitchFamily="34" charset="0"/>
                <a:cs typeface="Helvetica" panose="020B0604020202020204" pitchFamily="34" charset="0"/>
              </a:rPr>
              <a:t> to transversal diffusion coefficients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of the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produced</a:t>
            </a:r>
            <a:r>
              <a:rPr lang="fr-FR" sz="1800" dirty="0">
                <a:latin typeface="Helvetica" panose="020B0604020202020204" pitchFamily="34" charset="0"/>
                <a:cs typeface="Helvetica" panose="020B0604020202020204" pitchFamily="34" charset="0"/>
              </a:rPr>
              <a:t> (Charge </a:t>
            </a:r>
            <a:r>
              <a:rPr lang="fr-FR" sz="1800" dirty="0" err="1">
                <a:latin typeface="Helvetica" panose="020B0604020202020204" pitchFamily="34" charset="0"/>
                <a:cs typeface="Helvetica" panose="020B0604020202020204" pitchFamily="34" charset="0"/>
              </a:rPr>
              <a:t>spread</a:t>
            </a:r>
            <a:r>
              <a:rPr lang="fr-FR" sz="1800" dirty="0">
                <a:latin typeface="Helvetica" panose="020B0604020202020204" pitchFamily="34" charset="0"/>
                <a:cs typeface="Helvetica" panose="020B0604020202020204" pitchFamily="34" charset="0"/>
              </a:rPr>
              <a:t>)</a:t>
            </a:r>
          </a:p>
          <a:p>
            <a:pPr lvl="1"/>
            <a:r>
              <a:rPr lang="fr-FR" sz="1800" dirty="0">
                <a:latin typeface="Helvetica" panose="020B0604020202020204" pitchFamily="34" charset="0"/>
                <a:cs typeface="Helvetica" panose="020B0604020202020204" pitchFamily="34" charset="0"/>
              </a:rPr>
              <a:t>Gain fluctuations </a:t>
            </a:r>
            <a:r>
              <a:rPr lang="fr-FR" sz="1800" dirty="0" err="1">
                <a:latin typeface="Helvetica" panose="020B0604020202020204" pitchFamily="34" charset="0"/>
                <a:cs typeface="Helvetica" panose="020B0604020202020204" pitchFamily="34" charset="0"/>
              </a:rPr>
              <a:t>calculated</a:t>
            </a:r>
            <a:r>
              <a:rPr lang="fr-FR" sz="1800" dirty="0">
                <a:latin typeface="Helvetica" panose="020B0604020202020204" pitchFamily="34" charset="0"/>
                <a:cs typeface="Helvetica" panose="020B0604020202020204" pitchFamily="34" charset="0"/>
              </a:rPr>
              <a:t>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using</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Polya</a:t>
            </a:r>
            <a:r>
              <a:rPr lang="fr-FR" sz="1800" dirty="0">
                <a:latin typeface="Helvetica" panose="020B0604020202020204" pitchFamily="34" charset="0"/>
                <a:cs typeface="Helvetica" panose="020B0604020202020204" pitchFamily="34" charset="0"/>
              </a:rPr>
              <a:t> distribution.</a:t>
            </a: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collected</a:t>
            </a:r>
            <a:r>
              <a:rPr lang="fr-FR" sz="1800" dirty="0">
                <a:latin typeface="Helvetica" panose="020B0604020202020204" pitchFamily="34" charset="0"/>
                <a:cs typeface="Helvetica" panose="020B0604020202020204" pitchFamily="34" charset="0"/>
              </a:rPr>
              <a:t> on pads </a:t>
            </a:r>
            <a:r>
              <a:rPr lang="fr-FR" sz="1800" dirty="0" err="1">
                <a:latin typeface="Helvetica" panose="020B0604020202020204" pitchFamily="34" charset="0"/>
                <a:cs typeface="Helvetica" panose="020B0604020202020204" pitchFamily="34" charset="0"/>
              </a:rPr>
              <a:t>is</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sum</a:t>
            </a:r>
            <a:r>
              <a:rPr lang="fr-FR" sz="1800" dirty="0">
                <a:latin typeface="Helvetica" panose="020B0604020202020204" pitchFamily="34" charset="0"/>
                <a:cs typeface="Helvetica" panose="020B0604020202020204" pitchFamily="34" charset="0"/>
              </a:rPr>
              <a:t> of all the </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ionization</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electrons</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produced</a:t>
            </a:r>
            <a:r>
              <a:rPr lang="fr-FR" sz="1800" dirty="0" smtClean="0">
                <a:latin typeface="Helvetica" panose="020B0604020202020204" pitchFamily="34" charset="0"/>
                <a:cs typeface="Helvetica" panose="020B0604020202020204" pitchFamily="34" charset="0"/>
              </a:rPr>
              <a:t> + noise.</a:t>
            </a:r>
            <a:endParaRPr lang="fr-FR" sz="1800" dirty="0">
              <a:latin typeface="Helvetica" panose="020B0604020202020204" pitchFamily="34" charset="0"/>
              <a:cs typeface="Helvetica" panose="020B0604020202020204" pitchFamily="34" charset="0"/>
            </a:endParaRP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threshold</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applied</a:t>
            </a:r>
            <a:r>
              <a:rPr lang="fr-FR" sz="1800" dirty="0">
                <a:latin typeface="Helvetica" panose="020B0604020202020204" pitchFamily="34" charset="0"/>
                <a:cs typeface="Helvetica" panose="020B0604020202020204" pitchFamily="34" charset="0"/>
              </a:rPr>
              <a:t>.</a:t>
            </a:r>
            <a:endParaRPr lang="fr-FR" sz="1800" baseline="30000"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626327" y="336126"/>
            <a:ext cx="10368775" cy="1325563"/>
          </a:xfrm>
        </p:spPr>
        <p:txBody>
          <a:bodyPr>
            <a:normAutofit fontScale="90000"/>
          </a:bodyPr>
          <a:lstStyle/>
          <a:p>
            <a:r>
              <a:rPr lang="fr-FR" dirty="0"/>
              <a:t>Simulation of drift, amplification and </a:t>
            </a:r>
            <a:r>
              <a:rPr lang="fr-FR" dirty="0" err="1"/>
              <a:t>digitization</a:t>
            </a:r>
            <a:r>
              <a:rPr lang="fr-FR" dirty="0"/>
              <a:t> of </a:t>
            </a:r>
            <a:r>
              <a:rPr lang="fr-FR" dirty="0" err="1"/>
              <a:t>MPGDs</a:t>
            </a:r>
            <a:r>
              <a:rPr lang="fr-FR" dirty="0"/>
              <a:t/>
            </a:r>
            <a:br>
              <a:rPr lang="fr-FR" dirty="0"/>
            </a:br>
            <a:endParaRPr lang="en-US" dirty="0"/>
          </a:p>
        </p:txBody>
      </p:sp>
      <p:grpSp>
        <p:nvGrpSpPr>
          <p:cNvPr id="238" name="Group 237"/>
          <p:cNvGrpSpPr/>
          <p:nvPr/>
        </p:nvGrpSpPr>
        <p:grpSpPr>
          <a:xfrm>
            <a:off x="4564256" y="3005230"/>
            <a:ext cx="4387821" cy="3390900"/>
            <a:chOff x="29749217" y="13691052"/>
            <a:chExt cx="5378233" cy="4287033"/>
          </a:xfrm>
        </p:grpSpPr>
        <p:grpSp>
          <p:nvGrpSpPr>
            <p:cNvPr id="239" name="Group 238"/>
            <p:cNvGrpSpPr/>
            <p:nvPr/>
          </p:nvGrpSpPr>
          <p:grpSpPr>
            <a:xfrm>
              <a:off x="29749217" y="13691052"/>
              <a:ext cx="5378233" cy="4287033"/>
              <a:chOff x="26145372" y="13701593"/>
              <a:chExt cx="5378233" cy="4287033"/>
            </a:xfrm>
          </p:grpSpPr>
          <p:grpSp>
            <p:nvGrpSpPr>
              <p:cNvPr id="247" name="Group 246"/>
              <p:cNvGrpSpPr/>
              <p:nvPr/>
            </p:nvGrpSpPr>
            <p:grpSpPr>
              <a:xfrm>
                <a:off x="26145372" y="13701593"/>
                <a:ext cx="4425295" cy="4287033"/>
                <a:chOff x="12104672" y="14400283"/>
                <a:chExt cx="2989384" cy="3004432"/>
              </a:xfrm>
              <a:solidFill>
                <a:schemeClr val="bg1"/>
              </a:solidFill>
              <a:scene3d>
                <a:camera prst="perspectiveRelaxedModerately" fov="5100000">
                  <a:rot lat="7800000" lon="0" rev="0"/>
                </a:camera>
                <a:lightRig rig="flat" dir="t">
                  <a:rot lat="0" lon="0" rev="4800000"/>
                </a:lightRig>
              </a:scene3d>
            </p:grpSpPr>
            <p:sp>
              <p:nvSpPr>
                <p:cNvPr id="261" name="Pie 260"/>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2" name="Pie 261"/>
                <p:cNvSpPr/>
                <p:nvPr/>
              </p:nvSpPr>
              <p:spPr>
                <a:xfrm rot="5400000">
                  <a:off x="12117389" y="14403502"/>
                  <a:ext cx="2979885" cy="2973448"/>
                </a:xfrm>
                <a:prstGeom prst="pie">
                  <a:avLst>
                    <a:gd name="adj1" fmla="val 10800000"/>
                    <a:gd name="adj2" fmla="val 16200000"/>
                  </a:avLst>
                </a:prstGeom>
                <a:solidFill>
                  <a:srgbClr val="92D05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3" name="Pie 262"/>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4" name="Pie 263"/>
                <p:cNvSpPr/>
                <p:nvPr/>
              </p:nvSpPr>
              <p:spPr>
                <a:xfrm rot="16200000">
                  <a:off x="12104327" y="14424873"/>
                  <a:ext cx="2979885" cy="2973448"/>
                </a:xfrm>
                <a:prstGeom prst="pie">
                  <a:avLst>
                    <a:gd name="adj1" fmla="val 10800000"/>
                    <a:gd name="adj2" fmla="val 16200000"/>
                  </a:avLst>
                </a:prstGeom>
                <a:solidFill>
                  <a:srgbClr val="0070C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5" name="Oval 264"/>
                <p:cNvSpPr/>
                <p:nvPr/>
              </p:nvSpPr>
              <p:spPr>
                <a:xfrm>
                  <a:off x="12804023" y="15158341"/>
                  <a:ext cx="1576516" cy="1509662"/>
                </a:xfrm>
                <a:prstGeom prst="ellipse">
                  <a:avLst/>
                </a:prstGeom>
                <a:solidFill>
                  <a:srgbClr val="FFC000"/>
                </a:solidFill>
                <a:ln w="34925">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cxnSp>
            <p:nvCxnSpPr>
              <p:cNvPr id="248" name="Connecteur droit 11"/>
              <p:cNvCxnSpPr/>
              <p:nvPr/>
            </p:nvCxnSpPr>
            <p:spPr>
              <a:xfrm flipV="1">
                <a:off x="27998128" y="14773982"/>
                <a:ext cx="2163285" cy="701788"/>
              </a:xfrm>
              <a:prstGeom prst="line">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9" name="Multiplication 13"/>
              <p:cNvSpPr>
                <a:spLocks noChangeAspect="1"/>
              </p:cNvSpPr>
              <p:nvPr/>
            </p:nvSpPr>
            <p:spPr>
              <a:xfrm>
                <a:off x="28984733" y="1492564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0" name="Multiplication 14"/>
              <p:cNvSpPr>
                <a:spLocks noChangeAspect="1"/>
              </p:cNvSpPr>
              <p:nvPr/>
            </p:nvSpPr>
            <p:spPr>
              <a:xfrm>
                <a:off x="28518805" y="15102114"/>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1" name="Connecteur droit 15"/>
              <p:cNvCxnSpPr/>
              <p:nvPr/>
            </p:nvCxnSpPr>
            <p:spPr>
              <a:xfrm rot="5400000">
                <a:off x="28332822" y="15700176"/>
                <a:ext cx="837239"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2" name="Connecteur droit 17"/>
              <p:cNvCxnSpPr/>
              <p:nvPr/>
            </p:nvCxnSpPr>
            <p:spPr>
              <a:xfrm rot="5400000">
                <a:off x="28627949" y="15679637"/>
                <a:ext cx="1147535"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3" name="ZoneTexte 18"/>
              <p:cNvSpPr txBox="1"/>
              <p:nvPr/>
            </p:nvSpPr>
            <p:spPr>
              <a:xfrm>
                <a:off x="29396226" y="14203416"/>
                <a:ext cx="2127379" cy="531739"/>
              </a:xfrm>
              <a:prstGeom prst="rect">
                <a:avLst/>
              </a:prstGeom>
              <a:noFill/>
            </p:spPr>
            <p:txBody>
              <a:bodyPr wrap="none" rtlCol="0">
                <a:spAutoFit/>
              </a:bodyPr>
              <a:lstStyle/>
              <a:p>
                <a:r>
                  <a:rPr lang="fr-FR" sz="2000" dirty="0">
                    <a:solidFill>
                      <a:schemeClr val="bg1"/>
                    </a:solidFill>
                    <a:latin typeface="Times New Roman"/>
                    <a:cs typeface="Times New Roman"/>
                  </a:rPr>
                  <a:t>(</a:t>
                </a:r>
                <a:r>
                  <a:rPr lang="fr-FR" sz="2000" dirty="0" err="1">
                    <a:solidFill>
                      <a:schemeClr val="bg1"/>
                    </a:solidFill>
                    <a:latin typeface="Times New Roman"/>
                    <a:cs typeface="Times New Roman"/>
                  </a:rPr>
                  <a:t>x</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,y</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,z</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,t</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a:t>
                </a:r>
                <a:r>
                  <a:rPr lang="fr-FR" sz="2000" dirty="0" err="1">
                    <a:solidFill>
                      <a:schemeClr val="bg1"/>
                    </a:solidFill>
                    <a:latin typeface="Symbol" charset="2"/>
                    <a:cs typeface="Symbol" charset="2"/>
                  </a:rPr>
                  <a:t>D</a:t>
                </a:r>
                <a:r>
                  <a:rPr lang="fr-FR" sz="2000" dirty="0" err="1">
                    <a:solidFill>
                      <a:schemeClr val="bg1"/>
                    </a:solidFill>
                    <a:latin typeface="Times New Roman"/>
                    <a:cs typeface="Times New Roman"/>
                  </a:rPr>
                  <a:t>E</a:t>
                </a:r>
                <a:r>
                  <a:rPr lang="fr-FR" sz="2000" baseline="-25000" dirty="0" err="1">
                    <a:solidFill>
                      <a:schemeClr val="bg1"/>
                    </a:solidFill>
                    <a:latin typeface="Times New Roman"/>
                    <a:cs typeface="Times New Roman"/>
                  </a:rPr>
                  <a:t>i</a:t>
                </a:r>
                <a:r>
                  <a:rPr lang="fr-FR" sz="2000" dirty="0">
                    <a:solidFill>
                      <a:schemeClr val="bg1"/>
                    </a:solidFill>
                    <a:latin typeface="Times New Roman"/>
                    <a:cs typeface="Times New Roman"/>
                  </a:rPr>
                  <a:t>)</a:t>
                </a:r>
              </a:p>
            </p:txBody>
          </p:sp>
          <p:sp>
            <p:nvSpPr>
              <p:cNvPr id="254" name="Multiplication 19"/>
              <p:cNvSpPr>
                <a:spLocks noChangeAspect="1"/>
              </p:cNvSpPr>
              <p:nvPr/>
            </p:nvSpPr>
            <p:spPr>
              <a:xfrm>
                <a:off x="28022008" y="15256909"/>
                <a:ext cx="428998" cy="287891"/>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5" name="Connecteur droit 20"/>
              <p:cNvCxnSpPr/>
              <p:nvPr/>
            </p:nvCxnSpPr>
            <p:spPr>
              <a:xfrm rot="5400000">
                <a:off x="27983377" y="15748770"/>
                <a:ext cx="526938"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6" name="Connecteur droit 16"/>
              <p:cNvCxnSpPr/>
              <p:nvPr/>
            </p:nvCxnSpPr>
            <p:spPr>
              <a:xfrm flipH="1">
                <a:off x="29741893" y="14885049"/>
                <a:ext cx="47505" cy="1955434"/>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7" name="Multiplication 12"/>
              <p:cNvSpPr>
                <a:spLocks noChangeAspect="1"/>
              </p:cNvSpPr>
              <p:nvPr/>
            </p:nvSpPr>
            <p:spPr>
              <a:xfrm>
                <a:off x="29566342" y="1477398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8" name="Connecteur droit 11"/>
              <p:cNvCxnSpPr/>
              <p:nvPr/>
            </p:nvCxnSpPr>
            <p:spPr>
              <a:xfrm flipH="1" flipV="1">
                <a:off x="26956358" y="14384937"/>
                <a:ext cx="1051588" cy="1099222"/>
              </a:xfrm>
              <a:prstGeom prst="line">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9" name="Connecteur droit 16"/>
              <p:cNvCxnSpPr/>
              <p:nvPr/>
            </p:nvCxnSpPr>
            <p:spPr>
              <a:xfrm flipH="1">
                <a:off x="27144845" y="14583781"/>
                <a:ext cx="7083" cy="940833"/>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0" name="Multiplication 19"/>
              <p:cNvSpPr>
                <a:spLocks noChangeAspect="1"/>
              </p:cNvSpPr>
              <p:nvPr/>
            </p:nvSpPr>
            <p:spPr>
              <a:xfrm>
                <a:off x="27037802" y="14525138"/>
                <a:ext cx="223170" cy="149764"/>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40" name="Isosceles Triangle 239"/>
            <p:cNvSpPr/>
            <p:nvPr/>
          </p:nvSpPr>
          <p:spPr>
            <a:xfrm>
              <a:off x="33143493" y="16051414"/>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32611394" y="15405088"/>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32150815" y="15448282"/>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31669617" y="15465229"/>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30633606" y="14660080"/>
              <a:ext cx="235465" cy="88224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393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83" y="89427"/>
            <a:ext cx="10515600" cy="1325563"/>
          </a:xfrm>
        </p:spPr>
        <p:txBody>
          <a:bodyPr/>
          <a:lstStyle/>
          <a:p>
            <a:r>
              <a:rPr lang="en-US" dirty="0" smtClean="0">
                <a:latin typeface="Helvetica" panose="020B0604020202020204" pitchFamily="34" charset="0"/>
                <a:cs typeface="Helvetica" panose="020B0604020202020204" pitchFamily="34" charset="0"/>
              </a:rPr>
              <a:t>Proposed Geometry</a:t>
            </a:r>
            <a:endParaRPr lang="en-US" dirty="0">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0083" t="13964" r="15215" b="21762"/>
          <a:stretch/>
        </p:blipFill>
        <p:spPr>
          <a:xfrm>
            <a:off x="611365" y="1138207"/>
            <a:ext cx="5290418" cy="2977522"/>
          </a:xfrm>
          <a:prstGeom prst="rect">
            <a:avLst/>
          </a:prstGeom>
        </p:spPr>
      </p:pic>
      <p:sp>
        <p:nvSpPr>
          <p:cNvPr id="10" name="Content Placeholder 2"/>
          <p:cNvSpPr txBox="1">
            <a:spLocks/>
          </p:cNvSpPr>
          <p:nvPr/>
        </p:nvSpPr>
        <p:spPr>
          <a:xfrm>
            <a:off x="5972501" y="1138207"/>
            <a:ext cx="5957185" cy="2814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Helvetica" panose="020B0604020202020204" pitchFamily="34" charset="0"/>
                <a:cs typeface="Helvetica" panose="020B0604020202020204" pitchFamily="34" charset="0"/>
              </a:rPr>
              <a:t>Cylindrical detector</a:t>
            </a:r>
          </a:p>
          <a:p>
            <a:r>
              <a:rPr lang="en-US" sz="2000" b="1" dirty="0">
                <a:solidFill>
                  <a:schemeClr val="bg1"/>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chemeClr val="bg1"/>
                </a:solidFill>
                <a:latin typeface="Helvetica" panose="020B0604020202020204" pitchFamily="34" charset="0"/>
                <a:cs typeface="Helvetica" panose="020B0604020202020204" pitchFamily="34" charset="0"/>
              </a:rPr>
              <a:t>180 mm x 200 mm length</a:t>
            </a:r>
          </a:p>
          <a:p>
            <a:r>
              <a:rPr lang="en-US" sz="2000" dirty="0">
                <a:solidFill>
                  <a:schemeClr val="bg1"/>
                </a:solidFill>
                <a:latin typeface="Helvetica" panose="020B0604020202020204" pitchFamily="34" charset="0"/>
                <a:cs typeface="Helvetica" panose="020B0604020202020204" pitchFamily="34" charset="0"/>
              </a:rPr>
              <a:t>Keeps the symmetry of </a:t>
            </a:r>
            <a:r>
              <a:rPr lang="en-US" sz="2000" dirty="0" err="1">
                <a:solidFill>
                  <a:schemeClr val="bg1"/>
                </a:solidFill>
                <a:latin typeface="Helvetica" panose="020B0604020202020204" pitchFamily="34" charset="0"/>
                <a:cs typeface="Helvetica" panose="020B0604020202020204" pitchFamily="34" charset="0"/>
              </a:rPr>
              <a:t>SeGA</a:t>
            </a:r>
            <a:r>
              <a:rPr lang="en-US" sz="2000" dirty="0">
                <a:solidFill>
                  <a:schemeClr val="bg1"/>
                </a:solidFill>
                <a:latin typeface="Helvetica" panose="020B0604020202020204" pitchFamily="34" charset="0"/>
                <a:cs typeface="Helvetica" panose="020B0604020202020204" pitchFamily="34" charset="0"/>
              </a:rPr>
              <a:t> array rings</a:t>
            </a:r>
          </a:p>
          <a:p>
            <a:r>
              <a:rPr lang="en-US" sz="2000" dirty="0">
                <a:solidFill>
                  <a:schemeClr val="bg1"/>
                </a:solidFill>
                <a:latin typeface="Helvetica" panose="020B0604020202020204" pitchFamily="34" charset="0"/>
                <a:cs typeface="Helvetica" panose="020B0604020202020204" pitchFamily="34" charset="0"/>
              </a:rPr>
              <a:t>Central pad (</a:t>
            </a:r>
            <a:r>
              <a:rPr lang="en-US" sz="2000" b="1" dirty="0">
                <a:solidFill>
                  <a:schemeClr val="bg1"/>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chemeClr val="bg1"/>
                </a:solidFill>
                <a:latin typeface="Helvetica" panose="020B0604020202020204" pitchFamily="34" charset="0"/>
                <a:cs typeface="Helvetica" panose="020B0604020202020204" pitchFamily="34" charset="0"/>
              </a:rPr>
              <a:t>60 mm) + 4 sectors (</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120 mm</a:t>
            </a:r>
            <a:r>
              <a:rPr lang="en-US" sz="2000" dirty="0" smtClean="0">
                <a:solidFill>
                  <a:schemeClr val="bg1"/>
                </a:solidFill>
                <a:latin typeface="Helvetica" panose="020B0604020202020204" pitchFamily="34" charset="0"/>
                <a:cs typeface="Helvetica" panose="020B0604020202020204" pitchFamily="34" charset="0"/>
              </a:rPr>
              <a:t>), perpendicular to the beam axis</a:t>
            </a:r>
            <a:endParaRPr lang="en-US" sz="2000" dirty="0">
              <a:solidFill>
                <a:schemeClr val="bg1"/>
              </a:solidFill>
              <a:latin typeface="Helvetica" panose="020B0604020202020204" pitchFamily="34" charset="0"/>
              <a:cs typeface="Helvetica" panose="020B0604020202020204" pitchFamily="34" charset="0"/>
            </a:endParaRPr>
          </a:p>
        </p:txBody>
      </p:sp>
      <p:grpSp>
        <p:nvGrpSpPr>
          <p:cNvPr id="7" name="Group 6"/>
          <p:cNvGrpSpPr/>
          <p:nvPr/>
        </p:nvGrpSpPr>
        <p:grpSpPr>
          <a:xfrm>
            <a:off x="6134100" y="3187712"/>
            <a:ext cx="2920689" cy="2908288"/>
            <a:chOff x="12104672" y="14400283"/>
            <a:chExt cx="2989384" cy="3004432"/>
          </a:xfrm>
          <a:solidFill>
            <a:schemeClr val="bg1"/>
          </a:solidFill>
        </p:grpSpPr>
        <p:sp>
          <p:nvSpPr>
            <p:cNvPr id="8" name="Pie 7"/>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1" name="Pie 10"/>
            <p:cNvSpPr/>
            <p:nvPr/>
          </p:nvSpPr>
          <p:spPr>
            <a:xfrm rot="5400000">
              <a:off x="12117389" y="14403502"/>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2" name="Pie 11"/>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3" name="Pie 12"/>
            <p:cNvSpPr/>
            <p:nvPr/>
          </p:nvSpPr>
          <p:spPr>
            <a:xfrm rot="16200000">
              <a:off x="12104327" y="14424873"/>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12804023" y="15158341"/>
              <a:ext cx="1576516" cy="1509662"/>
            </a:xfrm>
            <a:prstGeom prst="ellipse">
              <a:avLst/>
            </a:prstGeom>
            <a:solidFill>
              <a:schemeClr val="bg2">
                <a:lumMod val="9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01994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48" y="1325563"/>
            <a:ext cx="3451164" cy="3255821"/>
          </a:xfrm>
          <a:prstGeom prst="rect">
            <a:avLst/>
          </a:prstGeom>
        </p:spPr>
      </p:pic>
      <p:sp>
        <p:nvSpPr>
          <p:cNvPr id="20" name="TextBox 19"/>
          <p:cNvSpPr txBox="1"/>
          <p:nvPr/>
        </p:nvSpPr>
        <p:spPr>
          <a:xfrm>
            <a:off x="2837330" y="1841192"/>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24" name="TextBox 23"/>
          <p:cNvSpPr txBox="1"/>
          <p:nvPr/>
        </p:nvSpPr>
        <p:spPr>
          <a:xfrm>
            <a:off x="2201056" y="2735869"/>
            <a:ext cx="306494" cy="369332"/>
          </a:xfrm>
          <a:prstGeom prst="rect">
            <a:avLst/>
          </a:prstGeom>
          <a:noFill/>
        </p:spPr>
        <p:txBody>
          <a:bodyPr wrap="none" rtlCol="0">
            <a:spAutoFit/>
          </a:bodyPr>
          <a:lstStyle/>
          <a:p>
            <a:r>
              <a:rPr lang="en-US" dirty="0" smtClean="0"/>
              <a:t>p</a:t>
            </a:r>
            <a:endParaRPr lang="en-US" dirty="0"/>
          </a:p>
        </p:txBody>
      </p:sp>
      <p:sp>
        <p:nvSpPr>
          <p:cNvPr id="62" name="Content Placeholder 2"/>
          <p:cNvSpPr txBox="1">
            <a:spLocks/>
          </p:cNvSpPr>
          <p:nvPr/>
        </p:nvSpPr>
        <p:spPr>
          <a:xfrm>
            <a:off x="799390" y="5090362"/>
            <a:ext cx="4387184" cy="793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Beta contribution lower than </a:t>
            </a:r>
            <a:r>
              <a:rPr lang="en-US" sz="2000" dirty="0" smtClean="0">
                <a:solidFill>
                  <a:schemeClr val="bg1"/>
                </a:solidFill>
              </a:rPr>
              <a:t>150 </a:t>
            </a:r>
            <a:r>
              <a:rPr lang="en-US" sz="2000" dirty="0" err="1" smtClean="0">
                <a:solidFill>
                  <a:schemeClr val="bg1"/>
                </a:solidFill>
              </a:rPr>
              <a:t>keV</a:t>
            </a:r>
            <a:endParaRPr lang="en-US" sz="2000" dirty="0" smtClean="0">
              <a:solidFill>
                <a:schemeClr val="bg1"/>
              </a:solidFill>
            </a:endParaRPr>
          </a:p>
          <a:p>
            <a:r>
              <a:rPr lang="en-US" sz="2000" dirty="0" smtClean="0">
                <a:solidFill>
                  <a:schemeClr val="bg1"/>
                </a:solidFill>
              </a:rPr>
              <a:t>Resolution  </a:t>
            </a:r>
            <a:r>
              <a:rPr lang="en-US" sz="2000" dirty="0" smtClean="0">
                <a:solidFill>
                  <a:schemeClr val="bg1"/>
                </a:solidFill>
                <a:sym typeface="Symbol" panose="05050102010706020507" pitchFamily="18" charset="2"/>
              </a:rPr>
              <a:t>6.5% FWHM at 200 </a:t>
            </a:r>
            <a:r>
              <a:rPr lang="en-US" sz="2000" dirty="0" err="1" smtClean="0">
                <a:solidFill>
                  <a:schemeClr val="bg1"/>
                </a:solidFill>
                <a:sym typeface="Symbol" panose="05050102010706020507" pitchFamily="18" charset="2"/>
              </a:rPr>
              <a:t>keV</a:t>
            </a:r>
            <a:endParaRPr lang="en-US" sz="2000" dirty="0">
              <a:solidFill>
                <a:schemeClr val="bg1"/>
              </a:solidFill>
            </a:endParaRP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338" y="1026495"/>
            <a:ext cx="6315839" cy="4227676"/>
          </a:xfrm>
          <a:prstGeom prst="rect">
            <a:avLst/>
          </a:prstGeom>
        </p:spPr>
      </p:pic>
      <p:sp>
        <p:nvSpPr>
          <p:cNvPr id="8" name="TextBox 7"/>
          <p:cNvSpPr txBox="1"/>
          <p:nvPr/>
        </p:nvSpPr>
        <p:spPr>
          <a:xfrm>
            <a:off x="9617845" y="1379527"/>
            <a:ext cx="1568004" cy="923330"/>
          </a:xfrm>
          <a:prstGeom prst="rect">
            <a:avLst/>
          </a:prstGeom>
          <a:noFill/>
        </p:spPr>
        <p:txBody>
          <a:bodyPr wrap="square" rtlCol="0">
            <a:spAutoFit/>
          </a:bodyPr>
          <a:lstStyle/>
          <a:p>
            <a:r>
              <a:rPr lang="en-US" dirty="0" err="1" smtClean="0">
                <a:solidFill>
                  <a:srgbClr val="002060"/>
                </a:solidFill>
              </a:rPr>
              <a:t>Protons+Betas</a:t>
            </a:r>
            <a:endParaRPr lang="en-US" dirty="0">
              <a:solidFill>
                <a:srgbClr val="002060"/>
              </a:solidFill>
            </a:endParaRPr>
          </a:p>
          <a:p>
            <a:r>
              <a:rPr lang="en-US" dirty="0">
                <a:solidFill>
                  <a:srgbClr val="FF0000"/>
                </a:solidFill>
              </a:rPr>
              <a:t>Protons</a:t>
            </a:r>
          </a:p>
          <a:p>
            <a:r>
              <a:rPr lang="en-US" dirty="0">
                <a:solidFill>
                  <a:srgbClr val="00FF00"/>
                </a:solidFill>
              </a:rPr>
              <a:t>Betas</a:t>
            </a:r>
          </a:p>
        </p:txBody>
      </p:sp>
      <p:sp>
        <p:nvSpPr>
          <p:cNvPr id="64" name="TextBox 63"/>
          <p:cNvSpPr txBox="1"/>
          <p:nvPr/>
        </p:nvSpPr>
        <p:spPr>
          <a:xfrm>
            <a:off x="799390" y="4656544"/>
            <a:ext cx="3416320" cy="369332"/>
          </a:xfrm>
          <a:prstGeom prst="rect">
            <a:avLst/>
          </a:prstGeom>
          <a:noFill/>
        </p:spPr>
        <p:txBody>
          <a:bodyPr wrap="none" rtlCol="0">
            <a:spAutoFit/>
          </a:bodyPr>
          <a:lstStyle/>
          <a:p>
            <a:r>
              <a:rPr lang="en-US" baseline="30000" dirty="0" smtClean="0">
                <a:solidFill>
                  <a:schemeClr val="bg1"/>
                </a:solidFill>
                <a:latin typeface="Helvetica" panose="020B0604020202020204" pitchFamily="34" charset="0"/>
                <a:cs typeface="Helvetica" panose="020B0604020202020204" pitchFamily="34" charset="0"/>
              </a:rPr>
              <a:t>23</a:t>
            </a:r>
            <a:r>
              <a:rPr lang="en-US" dirty="0" smtClean="0">
                <a:solidFill>
                  <a:schemeClr val="bg1"/>
                </a:solidFill>
                <a:latin typeface="Helvetica" panose="020B0604020202020204" pitchFamily="34" charset="0"/>
                <a:cs typeface="Helvetica" panose="020B0604020202020204" pitchFamily="34" charset="0"/>
              </a:rPr>
              <a:t>Al </a:t>
            </a:r>
            <a:r>
              <a:rPr lang="en-US"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-delayed proton emission</a:t>
            </a:r>
            <a:endParaRPr lang="en-US" dirty="0">
              <a:solidFill>
                <a:schemeClr val="bg1"/>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670249" y="0"/>
            <a:ext cx="10515600" cy="1325563"/>
          </a:xfrm>
        </p:spPr>
        <p:txBody>
          <a:bodyPr/>
          <a:lstStyle/>
          <a:p>
            <a:r>
              <a:rPr lang="en-US" dirty="0" smtClean="0">
                <a:latin typeface="Helvetica" panose="020B0604020202020204" pitchFamily="34" charset="0"/>
                <a:cs typeface="Helvetica" panose="020B0604020202020204" pitchFamily="34" charset="0"/>
              </a:rPr>
              <a:t>Performance </a:t>
            </a:r>
            <a:endParaRPr lang="en-US" dirty="0">
              <a:latin typeface="Helvetica" panose="020B0604020202020204" pitchFamily="34" charset="0"/>
              <a:cs typeface="Helvetica" panose="020B0604020202020204" pitchFamily="34" charset="0"/>
            </a:endParaRPr>
          </a:p>
        </p:txBody>
      </p:sp>
      <p:sp>
        <p:nvSpPr>
          <p:cNvPr id="10" name="TextBox 9"/>
          <p:cNvSpPr txBox="1"/>
          <p:nvPr/>
        </p:nvSpPr>
        <p:spPr>
          <a:xfrm>
            <a:off x="6567207" y="1471860"/>
            <a:ext cx="2643031" cy="369332"/>
          </a:xfrm>
          <a:prstGeom prst="rect">
            <a:avLst/>
          </a:prstGeom>
          <a:noFill/>
        </p:spPr>
        <p:txBody>
          <a:bodyPr wrap="none" rtlCol="0">
            <a:spAutoFit/>
          </a:bodyPr>
          <a:lstStyle/>
          <a:p>
            <a:r>
              <a:rPr lang="en-US" dirty="0" smtClean="0"/>
              <a:t>95%Ar 5% CH4 @ 800 </a:t>
            </a:r>
            <a:r>
              <a:rPr lang="en-US" dirty="0" err="1" smtClean="0"/>
              <a:t>torr</a:t>
            </a:r>
            <a:endParaRPr lang="en-US" dirty="0"/>
          </a:p>
        </p:txBody>
      </p:sp>
    </p:spTree>
    <p:extLst>
      <p:ext uri="{BB962C8B-B14F-4D97-AF65-F5344CB8AC3E}">
        <p14:creationId xmlns:p14="http://schemas.microsoft.com/office/powerpoint/2010/main" val="1174111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Detection efficiency for protons</a:t>
            </a:r>
            <a:endParaRPr lang="en-US" dirty="0">
              <a:latin typeface="Helvetica" panose="020B0604020202020204" pitchFamily="34" charset="0"/>
              <a:cs typeface="Helvetica" panose="020B0604020202020204" pitchFamily="34" charset="0"/>
            </a:endParaRPr>
          </a:p>
        </p:txBody>
      </p:sp>
      <p:sp>
        <p:nvSpPr>
          <p:cNvPr id="8" name="Content Placeholder 7"/>
          <p:cNvSpPr>
            <a:spLocks noGrp="1"/>
          </p:cNvSpPr>
          <p:nvPr>
            <p:ph sz="half" idx="4294967295"/>
          </p:nvPr>
        </p:nvSpPr>
        <p:spPr>
          <a:xfrm>
            <a:off x="6653561" y="1690690"/>
            <a:ext cx="5181600" cy="4351338"/>
          </a:xfrm>
        </p:spPr>
        <p:txBody>
          <a:bodyPr/>
          <a:lstStyle/>
          <a:p>
            <a:r>
              <a:rPr lang="en-US" dirty="0" smtClean="0"/>
              <a:t>Total efficiency ~100% up to 1 MeV</a:t>
            </a:r>
          </a:p>
          <a:p>
            <a:r>
              <a:rPr lang="en-US" dirty="0" smtClean="0"/>
              <a:t>Central pad efficiency &gt;65% at energies &lt;800 </a:t>
            </a:r>
            <a:r>
              <a:rPr lang="en-US" dirty="0" err="1" smtClean="0"/>
              <a:t>keV</a:t>
            </a:r>
            <a:endParaRPr lang="en-US" dirty="0"/>
          </a:p>
        </p:txBody>
      </p:sp>
      <p:pic>
        <p:nvPicPr>
          <p:cNvPr id="10" name="Content Placeholder 9"/>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70517" y="1690690"/>
            <a:ext cx="5181600" cy="4211638"/>
          </a:xfrm>
        </p:spPr>
      </p:pic>
      <p:sp>
        <p:nvSpPr>
          <p:cNvPr id="11" name="TextBox 10"/>
          <p:cNvSpPr txBox="1"/>
          <p:nvPr/>
        </p:nvSpPr>
        <p:spPr>
          <a:xfrm>
            <a:off x="3452969" y="1745294"/>
            <a:ext cx="2643031" cy="369332"/>
          </a:xfrm>
          <a:prstGeom prst="rect">
            <a:avLst/>
          </a:prstGeom>
          <a:noFill/>
        </p:spPr>
        <p:txBody>
          <a:bodyPr wrap="none" rtlCol="0">
            <a:spAutoFit/>
          </a:bodyPr>
          <a:lstStyle/>
          <a:p>
            <a:r>
              <a:rPr lang="en-US" dirty="0" smtClean="0"/>
              <a:t>95%Ar 5% CH4 @ 800 </a:t>
            </a:r>
            <a:r>
              <a:rPr lang="en-US" dirty="0" err="1" smtClean="0"/>
              <a:t>torr</a:t>
            </a:r>
            <a:endParaRPr lang="en-US" dirty="0"/>
          </a:p>
        </p:txBody>
      </p:sp>
    </p:spTree>
    <p:extLst>
      <p:ext uri="{BB962C8B-B14F-4D97-AF65-F5344CB8AC3E}">
        <p14:creationId xmlns:p14="http://schemas.microsoft.com/office/powerpoint/2010/main" val="2188975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Physics Case: </a:t>
            </a:r>
            <a:r>
              <a:rPr lang="en-US" baseline="30000" dirty="0" smtClean="0"/>
              <a:t>31</a:t>
            </a:r>
            <a:r>
              <a:rPr lang="en-US" dirty="0" smtClean="0"/>
              <a:t>Cl(</a:t>
            </a:r>
            <a:r>
              <a:rPr lang="en-US" dirty="0" err="1" smtClean="0">
                <a:latin typeface="Symbol" panose="05050102010706020507" pitchFamily="18" charset="2"/>
              </a:rPr>
              <a:t>b</a:t>
            </a:r>
            <a:r>
              <a:rPr lang="en-US" dirty="0" err="1" smtClean="0"/>
              <a:t>p</a:t>
            </a:r>
            <a:r>
              <a:rPr lang="en-US" dirty="0" smtClean="0"/>
              <a:t>)</a:t>
            </a:r>
            <a:r>
              <a:rPr lang="en-US" baseline="30000" dirty="0" smtClean="0"/>
              <a:t>30</a:t>
            </a:r>
            <a:r>
              <a:rPr lang="en-US" dirty="0" smtClean="0"/>
              <a:t>P</a:t>
            </a:r>
            <a:endParaRPr lang="en-US" dirty="0"/>
          </a:p>
        </p:txBody>
      </p:sp>
      <p:sp>
        <p:nvSpPr>
          <p:cNvPr id="134" name="Rectangle 133"/>
          <p:cNvSpPr/>
          <p:nvPr/>
        </p:nvSpPr>
        <p:spPr>
          <a:xfrm>
            <a:off x="695538" y="4930628"/>
            <a:ext cx="6096000" cy="923330"/>
          </a:xfrm>
          <a:prstGeom prst="rect">
            <a:avLst/>
          </a:prstGeom>
        </p:spPr>
        <p:txBody>
          <a:bodyPr>
            <a:spAutoFit/>
          </a:bodyPr>
          <a:lstStyle/>
          <a:p>
            <a:r>
              <a:rPr lang="en-US" baseline="30000" dirty="0">
                <a:solidFill>
                  <a:schemeClr val="bg1"/>
                </a:solidFill>
                <a:latin typeface="Helvetica" panose="020B0604020202020204" pitchFamily="34" charset="0"/>
                <a:cs typeface="Helvetica" panose="020B0604020202020204" pitchFamily="34" charset="0"/>
              </a:rPr>
              <a:t>31</a:t>
            </a:r>
            <a:r>
              <a:rPr lang="en-US" dirty="0">
                <a:solidFill>
                  <a:schemeClr val="bg1"/>
                </a:solidFill>
                <a:latin typeface="Helvetica" panose="020B0604020202020204" pitchFamily="34" charset="0"/>
                <a:cs typeface="Helvetica" panose="020B0604020202020204" pitchFamily="34" charset="0"/>
              </a:rPr>
              <a:t>Cl </a:t>
            </a:r>
            <a:r>
              <a:rPr lang="en-US" dirty="0">
                <a:solidFill>
                  <a:schemeClr val="bg1"/>
                </a:solidFill>
                <a:latin typeface="Symbol" panose="05050102010706020507" pitchFamily="18" charset="2"/>
                <a:cs typeface="Helvetica" panose="020B0604020202020204" pitchFamily="34" charset="0"/>
              </a:rPr>
              <a:t>b</a:t>
            </a:r>
            <a:r>
              <a:rPr lang="en-US" dirty="0">
                <a:solidFill>
                  <a:schemeClr val="bg1"/>
                </a:solidFill>
                <a:latin typeface="Helvetica" panose="020B0604020202020204" pitchFamily="34" charset="0"/>
                <a:cs typeface="Helvetica" panose="020B0604020202020204" pitchFamily="34" charset="0"/>
              </a:rPr>
              <a:t>-delayed gamma emission  measured at </a:t>
            </a:r>
            <a:r>
              <a:rPr lang="en-US" dirty="0" smtClean="0">
                <a:solidFill>
                  <a:schemeClr val="bg1"/>
                </a:solidFill>
                <a:latin typeface="Helvetica" panose="020B0604020202020204" pitchFamily="34" charset="0"/>
                <a:cs typeface="Helvetica" panose="020B0604020202020204" pitchFamily="34" charset="0"/>
              </a:rPr>
              <a:t>NSCL e12028 </a:t>
            </a:r>
            <a:r>
              <a:rPr lang="en-US" dirty="0">
                <a:solidFill>
                  <a:schemeClr val="bg1"/>
                </a:solidFill>
                <a:latin typeface="Helvetica" panose="020B0604020202020204" pitchFamily="34" charset="0"/>
                <a:cs typeface="Helvetica" panose="020B0604020202020204" pitchFamily="34" charset="0"/>
              </a:rPr>
              <a:t>(analysis ongoing</a:t>
            </a:r>
            <a:r>
              <a:rPr lang="en-US" dirty="0" smtClean="0">
                <a:solidFill>
                  <a:schemeClr val="bg1"/>
                </a:solidFill>
                <a:latin typeface="Helvetica" panose="020B0604020202020204" pitchFamily="34" charset="0"/>
                <a:cs typeface="Helvetica" panose="020B0604020202020204" pitchFamily="34" charset="0"/>
              </a:rPr>
              <a:t>)</a:t>
            </a:r>
          </a:p>
          <a:p>
            <a:r>
              <a:rPr lang="en-US" dirty="0" smtClean="0">
                <a:solidFill>
                  <a:schemeClr val="bg1"/>
                </a:solidFill>
                <a:latin typeface="Helvetica" panose="020B0604020202020204" pitchFamily="34" charset="0"/>
                <a:cs typeface="Helvetica" panose="020B0604020202020204" pitchFamily="34" charset="0"/>
              </a:rPr>
              <a:t>6.39 MeV state in 31S populated via b-decay (~1%)</a:t>
            </a:r>
            <a:endParaRPr lang="en-US" dirty="0">
              <a:solidFill>
                <a:schemeClr val="bg1"/>
              </a:solidFill>
              <a:latin typeface="Helvetica" panose="020B0604020202020204" pitchFamily="34" charset="0"/>
              <a:cs typeface="Helvetica" panose="020B0604020202020204" pitchFamily="34" charset="0"/>
            </a:endParaRPr>
          </a:p>
        </p:txBody>
      </p:sp>
      <p:pic>
        <p:nvPicPr>
          <p:cNvPr id="139" name="Picture 138"/>
          <p:cNvPicPr>
            <a:picLocks noChangeAspect="1"/>
          </p:cNvPicPr>
          <p:nvPr/>
        </p:nvPicPr>
        <p:blipFill>
          <a:blip r:embed="rId2"/>
          <a:stretch>
            <a:fillRect/>
          </a:stretch>
        </p:blipFill>
        <p:spPr>
          <a:xfrm>
            <a:off x="5367028" y="1360399"/>
            <a:ext cx="5375264" cy="3363235"/>
          </a:xfrm>
          <a:prstGeom prst="rect">
            <a:avLst/>
          </a:prstGeom>
        </p:spPr>
      </p:pic>
      <p:sp>
        <p:nvSpPr>
          <p:cNvPr id="140" name="Oval 139"/>
          <p:cNvSpPr/>
          <p:nvPr/>
        </p:nvSpPr>
        <p:spPr>
          <a:xfrm>
            <a:off x="8452622" y="2776682"/>
            <a:ext cx="1215485" cy="5558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561505" y="1282756"/>
            <a:ext cx="3945467" cy="3164004"/>
            <a:chOff x="269943" y="12867426"/>
            <a:chExt cx="4557435" cy="4153511"/>
          </a:xfrm>
        </p:grpSpPr>
        <p:sp>
          <p:nvSpPr>
            <p:cNvPr id="148" name="TextBox 147"/>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endParaRPr lang="en-US" sz="2800" dirty="0">
                <a:latin typeface="Helvetica" panose="020B0604020202020204" pitchFamily="34" charset="0"/>
                <a:cs typeface="Helvetica" panose="020B0604020202020204" pitchFamily="34" charset="0"/>
              </a:endParaRPr>
            </a:p>
          </p:txBody>
        </p:sp>
        <p:grpSp>
          <p:nvGrpSpPr>
            <p:cNvPr id="149" name="Group 148"/>
            <p:cNvGrpSpPr/>
            <p:nvPr/>
          </p:nvGrpSpPr>
          <p:grpSpPr>
            <a:xfrm>
              <a:off x="269943" y="12867426"/>
              <a:ext cx="4557435" cy="3472014"/>
              <a:chOff x="269943" y="12867426"/>
              <a:chExt cx="4557435" cy="3472014"/>
            </a:xfrm>
          </p:grpSpPr>
          <p:cxnSp>
            <p:nvCxnSpPr>
              <p:cNvPr id="150" name="Straight Connector 149"/>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156" name="Straight Connector 155"/>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158" name="Straight Arrow Connector 157"/>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166" name="Rectangle 165"/>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167" name="Straight Arrow Connector 166"/>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9" name="Right Brace 168"/>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0" name="Straight Connector 169"/>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79" name="Rectangle 178"/>
          <p:cNvSpPr/>
          <p:nvPr/>
        </p:nvSpPr>
        <p:spPr>
          <a:xfrm>
            <a:off x="2112535" y="221771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80" name="Rectangle 179"/>
          <p:cNvSpPr/>
          <p:nvPr/>
        </p:nvSpPr>
        <p:spPr>
          <a:xfrm>
            <a:off x="2120152" y="2011073"/>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81" name="Rectangle 180"/>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a:t>
            </a:r>
            <a:r>
              <a:rPr lang="en-US" baseline="-25000" dirty="0" smtClean="0">
                <a:solidFill>
                  <a:srgbClr val="FF0000"/>
                </a:solidFill>
                <a:latin typeface="Helvetica" panose="020B0604020202020204" pitchFamily="34" charset="0"/>
                <a:cs typeface="Helvetica" panose="020B0604020202020204" pitchFamily="34" charset="0"/>
              </a:rPr>
              <a:t>7</a:t>
            </a:r>
            <a:endParaRPr lang="en-US" baseline="-250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45517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Physics Case: </a:t>
            </a:r>
            <a:r>
              <a:rPr lang="en-US" baseline="30000" dirty="0" smtClean="0"/>
              <a:t>31</a:t>
            </a:r>
            <a:r>
              <a:rPr lang="en-US" dirty="0" smtClean="0"/>
              <a:t>Cl(</a:t>
            </a:r>
            <a:r>
              <a:rPr lang="en-US" dirty="0" err="1" smtClean="0">
                <a:latin typeface="Symbol" panose="05050102010706020507" pitchFamily="18" charset="2"/>
              </a:rPr>
              <a:t>b</a:t>
            </a:r>
            <a:r>
              <a:rPr lang="en-US" dirty="0" err="1" smtClean="0"/>
              <a:t>p</a:t>
            </a:r>
            <a:r>
              <a:rPr lang="en-US" dirty="0" smtClean="0"/>
              <a:t>)</a:t>
            </a:r>
            <a:r>
              <a:rPr lang="en-US" baseline="30000" dirty="0" smtClean="0"/>
              <a:t>30</a:t>
            </a:r>
            <a:r>
              <a:rPr lang="en-US" dirty="0" smtClean="0"/>
              <a:t>P</a:t>
            </a:r>
            <a:endParaRPr lang="en-US" dirty="0"/>
          </a:p>
        </p:txBody>
      </p:sp>
      <p:sp>
        <p:nvSpPr>
          <p:cNvPr id="5" name="Date Placeholder 4"/>
          <p:cNvSpPr>
            <a:spLocks noGrp="1"/>
          </p:cNvSpPr>
          <p:nvPr>
            <p:ph type="dt" sz="half" idx="4294967295"/>
          </p:nvPr>
        </p:nvSpPr>
        <p:spPr>
          <a:xfrm>
            <a:off x="0" y="6356350"/>
            <a:ext cx="2743200" cy="365125"/>
          </a:xfrm>
        </p:spPr>
        <p:txBody>
          <a:bodyPr/>
          <a:lstStyle/>
          <a:p>
            <a:r>
              <a:rPr lang="en-US" smtClean="0"/>
              <a:t>11/20/2014</a:t>
            </a:r>
            <a:endParaRPr lang="en-US" dirty="0"/>
          </a:p>
        </p:txBody>
      </p:sp>
      <p:cxnSp>
        <p:nvCxnSpPr>
          <p:cNvPr id="51" name="Straight Connector 50"/>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61505" y="1282756"/>
            <a:ext cx="3945467" cy="3164004"/>
            <a:chOff x="269943" y="12867426"/>
            <a:chExt cx="4557435" cy="4153511"/>
          </a:xfrm>
        </p:grpSpPr>
        <p:sp>
          <p:nvSpPr>
            <p:cNvPr id="57" name="TextBox 56"/>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endParaRPr lang="en-US" sz="2800" dirty="0">
                <a:latin typeface="Helvetica" panose="020B0604020202020204" pitchFamily="34" charset="0"/>
                <a:cs typeface="Helvetica" panose="020B0604020202020204" pitchFamily="34" charset="0"/>
              </a:endParaRPr>
            </a:p>
          </p:txBody>
        </p:sp>
        <p:grpSp>
          <p:nvGrpSpPr>
            <p:cNvPr id="58" name="Group 57"/>
            <p:cNvGrpSpPr/>
            <p:nvPr/>
          </p:nvGrpSpPr>
          <p:grpSpPr>
            <a:xfrm>
              <a:off x="269943" y="12867426"/>
              <a:ext cx="4557435" cy="3472014"/>
              <a:chOff x="269943" y="12867426"/>
              <a:chExt cx="4557435" cy="3472014"/>
            </a:xfrm>
          </p:grpSpPr>
          <p:cxnSp>
            <p:nvCxnSpPr>
              <p:cNvPr id="59" name="Straight Connector 58"/>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66" name="Straight Connector 65"/>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69" name="Straight Arrow Connector 68"/>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86" name="Rectangle 85"/>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87" name="Straight Arrow Connector 86"/>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2" name="Right Brace 101"/>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2" name="Straight Connector 111"/>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95538" y="4930628"/>
            <a:ext cx="6096000" cy="646331"/>
          </a:xfrm>
          <a:prstGeom prst="rect">
            <a:avLst/>
          </a:prstGeom>
        </p:spPr>
        <p:txBody>
          <a:bodyPr>
            <a:spAutoFit/>
          </a:bodyPr>
          <a:lstStyle/>
          <a:p>
            <a:r>
              <a:rPr lang="en-US" dirty="0" smtClean="0">
                <a:solidFill>
                  <a:schemeClr val="bg1"/>
                </a:solidFill>
                <a:latin typeface="Helvetica" panose="020B0604020202020204" pitchFamily="34" charset="0"/>
                <a:cs typeface="Helvetica" panose="020B0604020202020204" pitchFamily="34" charset="0"/>
              </a:rPr>
              <a:t>6.39 MeV state in 31S populated via </a:t>
            </a:r>
            <a:r>
              <a:rPr lang="en-US"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-decay (~1%)</a:t>
            </a:r>
          </a:p>
          <a:p>
            <a:r>
              <a:rPr lang="en-US" dirty="0" err="1" smtClean="0">
                <a:solidFill>
                  <a:schemeClr val="bg1"/>
                </a:solidFill>
                <a:latin typeface="Symbol" panose="05050102010706020507" pitchFamily="18" charset="2"/>
                <a:cs typeface="Helvetica" panose="020B0604020202020204" pitchFamily="34" charset="0"/>
              </a:rPr>
              <a:t>G</a:t>
            </a:r>
            <a:r>
              <a:rPr lang="en-US" baseline="-25000" dirty="0" err="1" smtClean="0">
                <a:solidFill>
                  <a:schemeClr val="bg1"/>
                </a:solidFill>
                <a:latin typeface="Helvetica" panose="020B0604020202020204" pitchFamily="34" charset="0"/>
                <a:cs typeface="Helvetica" panose="020B0604020202020204" pitchFamily="34" charset="0"/>
              </a:rPr>
              <a:t>p</a:t>
            </a:r>
            <a:r>
              <a:rPr lang="en-US" dirty="0" smtClean="0">
                <a:solidFill>
                  <a:schemeClr val="bg1"/>
                </a:solidFill>
                <a:latin typeface="Helvetica" panose="020B0604020202020204" pitchFamily="34" charset="0"/>
                <a:cs typeface="Helvetica" panose="020B0604020202020204" pitchFamily="34" charset="0"/>
              </a:rPr>
              <a:t>/</a:t>
            </a:r>
            <a:r>
              <a:rPr lang="en-US" dirty="0" smtClean="0">
                <a:solidFill>
                  <a:schemeClr val="bg1"/>
                </a:solidFill>
                <a:latin typeface="Symbol" panose="05050102010706020507" pitchFamily="18" charset="2"/>
                <a:cs typeface="Helvetica" panose="020B0604020202020204" pitchFamily="34" charset="0"/>
              </a:rPr>
              <a:t>G</a:t>
            </a:r>
            <a:r>
              <a:rPr lang="en-US" baseline="-25000" dirty="0" smtClean="0">
                <a:solidFill>
                  <a:schemeClr val="bg1"/>
                </a:solidFill>
                <a:latin typeface="Symbol" panose="05050102010706020507" pitchFamily="18" charset="2"/>
                <a:cs typeface="Helvetica" panose="020B0604020202020204" pitchFamily="34" charset="0"/>
              </a:rPr>
              <a:t>g</a:t>
            </a:r>
            <a:r>
              <a:rPr lang="en-US" dirty="0" smtClean="0">
                <a:solidFill>
                  <a:schemeClr val="bg1"/>
                </a:solidFill>
                <a:latin typeface="Helvetica" panose="020B0604020202020204" pitchFamily="34" charset="0"/>
                <a:cs typeface="Helvetica" panose="020B0604020202020204" pitchFamily="34" charset="0"/>
              </a:rPr>
              <a:t>~3.2x10</a:t>
            </a:r>
            <a:r>
              <a:rPr lang="en-US" baseline="30000" dirty="0" smtClean="0">
                <a:solidFill>
                  <a:schemeClr val="bg1"/>
                </a:solidFill>
                <a:latin typeface="Helvetica" panose="020B0604020202020204" pitchFamily="34" charset="0"/>
                <a:cs typeface="Helvetica" panose="020B0604020202020204" pitchFamily="34" charset="0"/>
              </a:rPr>
              <a:t>-6</a:t>
            </a:r>
            <a:endParaRPr lang="en-US" baseline="30000" dirty="0">
              <a:solidFill>
                <a:schemeClr val="bg1"/>
              </a:solidFill>
              <a:latin typeface="Helvetica" panose="020B0604020202020204" pitchFamily="34" charset="0"/>
              <a:cs typeface="Helvetica" panose="020B0604020202020204" pitchFamily="34" charset="0"/>
            </a:endParaRPr>
          </a:p>
        </p:txBody>
      </p:sp>
      <p:sp>
        <p:nvSpPr>
          <p:cNvPr id="138" name="Rectangle 137"/>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663" y="1382482"/>
            <a:ext cx="5490326" cy="4393850"/>
          </a:xfrm>
          <a:prstGeom prst="rect">
            <a:avLst/>
          </a:prstGeom>
        </p:spPr>
      </p:pic>
      <p:sp>
        <p:nvSpPr>
          <p:cNvPr id="11" name="TextBox 10"/>
          <p:cNvSpPr txBox="1"/>
          <p:nvPr/>
        </p:nvSpPr>
        <p:spPr>
          <a:xfrm>
            <a:off x="9601200" y="1892530"/>
            <a:ext cx="1538819" cy="646331"/>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a:p>
            <a:r>
              <a:rPr lang="en-US" dirty="0" smtClean="0">
                <a:solidFill>
                  <a:srgbClr val="00FF00"/>
                </a:solidFill>
              </a:rPr>
              <a:t>Betas</a:t>
            </a:r>
            <a:endParaRPr lang="en-US" dirty="0">
              <a:solidFill>
                <a:srgbClr val="00FF00"/>
              </a:solidFill>
            </a:endParaRPr>
          </a:p>
        </p:txBody>
      </p:sp>
      <p:sp>
        <p:nvSpPr>
          <p:cNvPr id="82" name="Rectangle 81"/>
          <p:cNvSpPr/>
          <p:nvPr/>
        </p:nvSpPr>
        <p:spPr>
          <a:xfrm rot="16200000">
            <a:off x="8098441" y="3738578"/>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780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3" name="Rectangle 82"/>
          <p:cNvSpPr/>
          <p:nvPr/>
        </p:nvSpPr>
        <p:spPr>
          <a:xfrm rot="16200000">
            <a:off x="8301835" y="3895188"/>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870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4" name="Rectangle 83"/>
          <p:cNvSpPr/>
          <p:nvPr/>
        </p:nvSpPr>
        <p:spPr>
          <a:xfrm rot="16200000">
            <a:off x="8578836" y="3542072"/>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993</a:t>
            </a:r>
            <a:r>
              <a:rPr lang="en-US" baseline="-25000" dirty="0" smtClean="0">
                <a:latin typeface="Helvetica" panose="020B0604020202020204" pitchFamily="34" charset="0"/>
                <a:cs typeface="Helvetica" panose="020B0604020202020204" pitchFamily="34" charset="0"/>
              </a:rPr>
              <a:t>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5" name="Rectangle 84"/>
          <p:cNvSpPr/>
          <p:nvPr/>
        </p:nvSpPr>
        <p:spPr>
          <a:xfrm rot="16200000">
            <a:off x="9662460" y="3981278"/>
            <a:ext cx="832279"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1520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grpSp>
        <p:nvGrpSpPr>
          <p:cNvPr id="12" name="Group 11"/>
          <p:cNvGrpSpPr/>
          <p:nvPr/>
        </p:nvGrpSpPr>
        <p:grpSpPr>
          <a:xfrm>
            <a:off x="7106112" y="1828942"/>
            <a:ext cx="1536506" cy="1517865"/>
            <a:chOff x="8408019" y="401444"/>
            <a:chExt cx="2955073" cy="2553630"/>
          </a:xfrm>
        </p:grpSpPr>
        <p:pic>
          <p:nvPicPr>
            <p:cNvPr id="88" name="Picture 87"/>
            <p:cNvPicPr>
              <a:picLocks noChangeAspect="1"/>
            </p:cNvPicPr>
            <p:nvPr/>
          </p:nvPicPr>
          <p:blipFill rotWithShape="1">
            <a:blip r:embed="rId3" cstate="print">
              <a:extLst>
                <a:ext uri="{28A0092B-C50C-407E-A947-70E740481C1C}">
                  <a14:useLocalDpi xmlns:a14="http://schemas.microsoft.com/office/drawing/2010/main" val="0"/>
                </a:ext>
              </a:extLst>
            </a:blip>
            <a:srcRect l="9638" t="9888" r="9317" b="10341"/>
            <a:stretch/>
          </p:blipFill>
          <p:spPr>
            <a:xfrm>
              <a:off x="8408019" y="401444"/>
              <a:ext cx="2955073" cy="2553630"/>
            </a:xfrm>
            <a:prstGeom prst="rect">
              <a:avLst/>
            </a:prstGeom>
          </p:spPr>
        </p:pic>
        <p:sp>
          <p:nvSpPr>
            <p:cNvPr id="89" name="Oval 88"/>
            <p:cNvSpPr/>
            <p:nvPr/>
          </p:nvSpPr>
          <p:spPr>
            <a:xfrm>
              <a:off x="9111245" y="983863"/>
              <a:ext cx="1538169" cy="1379690"/>
            </a:xfrm>
            <a:prstGeom prst="ellipse">
              <a:avLst/>
            </a:prstGeom>
            <a:solidFill>
              <a:srgbClr val="008000"/>
            </a:solidFill>
            <a:ln w="952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7471758" y="3426639"/>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260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cxnSp>
        <p:nvCxnSpPr>
          <p:cNvPr id="92" name="Straight Arrow Connector 91"/>
          <p:cNvCxnSpPr/>
          <p:nvPr/>
        </p:nvCxnSpPr>
        <p:spPr>
          <a:xfrm flipH="1">
            <a:off x="7521990" y="3680571"/>
            <a:ext cx="217570" cy="10267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112535" y="221771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94" name="Rectangle 93"/>
          <p:cNvSpPr/>
          <p:nvPr/>
        </p:nvSpPr>
        <p:spPr>
          <a:xfrm>
            <a:off x="2120152" y="2011073"/>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96" name="Rectangle 95"/>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a:t>
            </a:r>
            <a:r>
              <a:rPr lang="en-US" baseline="-25000" dirty="0" smtClean="0">
                <a:solidFill>
                  <a:srgbClr val="FF0000"/>
                </a:solidFill>
                <a:latin typeface="Helvetica" panose="020B0604020202020204" pitchFamily="34" charset="0"/>
                <a:cs typeface="Helvetica" panose="020B0604020202020204" pitchFamily="34" charset="0"/>
              </a:rPr>
              <a:t>7</a:t>
            </a:r>
            <a:endParaRPr lang="en-US" baseline="-250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23930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Case: </a:t>
            </a:r>
            <a:r>
              <a:rPr lang="en-US" baseline="30000" dirty="0" smtClean="0"/>
              <a:t>31</a:t>
            </a:r>
            <a:r>
              <a:rPr lang="en-US" dirty="0" smtClean="0"/>
              <a:t>Cl(</a:t>
            </a:r>
            <a:r>
              <a:rPr lang="en-US" dirty="0" err="1" smtClean="0">
                <a:latin typeface="Symbol" panose="05050102010706020507" pitchFamily="18" charset="2"/>
              </a:rPr>
              <a:t>b</a:t>
            </a:r>
            <a:r>
              <a:rPr lang="en-US" dirty="0" err="1" smtClean="0"/>
              <a:t>p</a:t>
            </a:r>
            <a:r>
              <a:rPr lang="en-US" dirty="0" smtClean="0"/>
              <a:t>)</a:t>
            </a:r>
            <a:r>
              <a:rPr lang="en-US" baseline="30000" dirty="0" smtClean="0"/>
              <a:t>30</a:t>
            </a:r>
            <a:r>
              <a:rPr lang="en-US" dirty="0" smtClean="0"/>
              <a:t>P</a:t>
            </a:r>
            <a:endParaRPr lang="en-US" dirty="0"/>
          </a:p>
        </p:txBody>
      </p:sp>
      <p:sp>
        <p:nvSpPr>
          <p:cNvPr id="134" name="Rectangle 133"/>
          <p:cNvSpPr/>
          <p:nvPr/>
        </p:nvSpPr>
        <p:spPr>
          <a:xfrm>
            <a:off x="533400" y="4830468"/>
            <a:ext cx="4874941"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1"/>
                </a:solidFill>
                <a:latin typeface="Helvetica" panose="020B0604020202020204" pitchFamily="34" charset="0"/>
                <a:cs typeface="Helvetica" panose="020B0604020202020204" pitchFamily="34" charset="0"/>
              </a:rPr>
              <a:t>Background disappears in the region of interest with anticoincidence condition</a:t>
            </a:r>
          </a:p>
          <a:p>
            <a:pPr marL="285750" indent="-285750">
              <a:buFont typeface="Arial" panose="020B0604020202020204" pitchFamily="34" charset="0"/>
              <a:buChar char="•"/>
            </a:pPr>
            <a:r>
              <a:rPr lang="en-US" dirty="0" smtClean="0">
                <a:solidFill>
                  <a:schemeClr val="bg1"/>
                </a:solidFill>
                <a:latin typeface="Helvetica" panose="020B0604020202020204" pitchFamily="34" charset="0"/>
                <a:cs typeface="Helvetica" panose="020B0604020202020204" pitchFamily="34" charset="0"/>
              </a:rPr>
              <a:t>Efficiency drops at E&gt;1MeV</a:t>
            </a:r>
            <a:endParaRPr lang="en-US" dirty="0">
              <a:solidFill>
                <a:schemeClr val="bg1"/>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007" y="1282753"/>
            <a:ext cx="6222662" cy="4219966"/>
          </a:xfrm>
          <a:prstGeom prst="rect">
            <a:avLst/>
          </a:prstGeom>
        </p:spPr>
      </p:pic>
      <p:sp>
        <p:nvSpPr>
          <p:cNvPr id="11" name="TextBox 10"/>
          <p:cNvSpPr txBox="1"/>
          <p:nvPr/>
        </p:nvSpPr>
        <p:spPr>
          <a:xfrm>
            <a:off x="9357450" y="1828942"/>
            <a:ext cx="1538819" cy="646331"/>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a:p>
            <a:r>
              <a:rPr lang="en-US" dirty="0" smtClean="0">
                <a:solidFill>
                  <a:srgbClr val="00FF00"/>
                </a:solidFill>
              </a:rPr>
              <a:t>Betas</a:t>
            </a:r>
            <a:endParaRPr lang="en-US" dirty="0">
              <a:solidFill>
                <a:srgbClr val="00FF00"/>
              </a:solidFill>
            </a:endParaRPr>
          </a:p>
        </p:txBody>
      </p:sp>
      <p:sp>
        <p:nvSpPr>
          <p:cNvPr id="82" name="Rectangle 81"/>
          <p:cNvSpPr/>
          <p:nvPr/>
        </p:nvSpPr>
        <p:spPr>
          <a:xfrm rot="16200000">
            <a:off x="7641241" y="3727827"/>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780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3" name="Rectangle 82"/>
          <p:cNvSpPr/>
          <p:nvPr/>
        </p:nvSpPr>
        <p:spPr>
          <a:xfrm rot="16200000">
            <a:off x="8000993" y="4105936"/>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870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4" name="Rectangle 83"/>
          <p:cNvSpPr/>
          <p:nvPr/>
        </p:nvSpPr>
        <p:spPr>
          <a:xfrm rot="16200000">
            <a:off x="8287624" y="3576654"/>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993</a:t>
            </a:r>
            <a:r>
              <a:rPr lang="en-US" baseline="-25000" dirty="0" smtClean="0">
                <a:latin typeface="Helvetica" panose="020B0604020202020204" pitchFamily="34" charset="0"/>
                <a:cs typeface="Helvetica" panose="020B0604020202020204" pitchFamily="34" charset="0"/>
              </a:rPr>
              <a:t>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pic>
        <p:nvPicPr>
          <p:cNvPr id="88" name="Picture 87"/>
          <p:cNvPicPr>
            <a:picLocks noChangeAspect="1"/>
          </p:cNvPicPr>
          <p:nvPr/>
        </p:nvPicPr>
        <p:blipFill rotWithShape="1">
          <a:blip r:embed="rId3" cstate="print">
            <a:extLst>
              <a:ext uri="{28A0092B-C50C-407E-A947-70E740481C1C}">
                <a14:useLocalDpi xmlns:a14="http://schemas.microsoft.com/office/drawing/2010/main" val="0"/>
              </a:ext>
            </a:extLst>
          </a:blip>
          <a:srcRect l="9638" t="9888" r="9317" b="10341"/>
          <a:stretch/>
        </p:blipFill>
        <p:spPr>
          <a:xfrm>
            <a:off x="7106112" y="1828942"/>
            <a:ext cx="1536506" cy="1517865"/>
          </a:xfrm>
          <a:prstGeom prst="rect">
            <a:avLst/>
          </a:prstGeom>
        </p:spPr>
      </p:pic>
      <p:sp>
        <p:nvSpPr>
          <p:cNvPr id="91" name="Oval 90"/>
          <p:cNvSpPr/>
          <p:nvPr/>
        </p:nvSpPr>
        <p:spPr>
          <a:xfrm>
            <a:off x="7132320" y="1828942"/>
            <a:ext cx="1478280" cy="1503540"/>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1" idx="0"/>
            <a:endCxn id="91" idx="4"/>
          </p:cNvCxnSpPr>
          <p:nvPr/>
        </p:nvCxnSpPr>
        <p:spPr>
          <a:xfrm>
            <a:off x="7871460" y="1828942"/>
            <a:ext cx="0" cy="150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1" idx="6"/>
            <a:endCxn id="91" idx="2"/>
          </p:cNvCxnSpPr>
          <p:nvPr/>
        </p:nvCxnSpPr>
        <p:spPr>
          <a:xfrm flipH="1">
            <a:off x="7132320" y="2580712"/>
            <a:ext cx="1478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466868" y="2183463"/>
            <a:ext cx="799779" cy="820081"/>
          </a:xfrm>
          <a:prstGeom prst="ellipse">
            <a:avLst/>
          </a:prstGeom>
          <a:solidFill>
            <a:srgbClr val="008000"/>
          </a:solidFill>
          <a:ln w="952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6200000">
            <a:off x="9652185" y="4013150"/>
            <a:ext cx="832279"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1520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96" name="Rectangle 95"/>
          <p:cNvSpPr/>
          <p:nvPr/>
        </p:nvSpPr>
        <p:spPr>
          <a:xfrm>
            <a:off x="6819481" y="3691981"/>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260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cxnSp>
        <p:nvCxnSpPr>
          <p:cNvPr id="18" name="Straight Arrow Connector 17"/>
          <p:cNvCxnSpPr/>
          <p:nvPr/>
        </p:nvCxnSpPr>
        <p:spPr>
          <a:xfrm flipH="1">
            <a:off x="6819481" y="3968980"/>
            <a:ext cx="133426" cy="9933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550354" y="1282756"/>
            <a:ext cx="3945467" cy="3164004"/>
            <a:chOff x="269943" y="12867426"/>
            <a:chExt cx="4557435" cy="4153511"/>
          </a:xfrm>
        </p:grpSpPr>
        <p:sp>
          <p:nvSpPr>
            <p:cNvPr id="105" name="TextBox 104"/>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endParaRPr lang="en-US" sz="2800" dirty="0">
                <a:latin typeface="Helvetica" panose="020B0604020202020204" pitchFamily="34" charset="0"/>
                <a:cs typeface="Helvetica" panose="020B0604020202020204" pitchFamily="34" charset="0"/>
              </a:endParaRPr>
            </a:p>
          </p:txBody>
        </p:sp>
        <p:grpSp>
          <p:nvGrpSpPr>
            <p:cNvPr id="107" name="Group 106"/>
            <p:cNvGrpSpPr/>
            <p:nvPr/>
          </p:nvGrpSpPr>
          <p:grpSpPr>
            <a:xfrm>
              <a:off x="269943" y="12867426"/>
              <a:ext cx="4557435" cy="3472014"/>
              <a:chOff x="269943" y="12867426"/>
              <a:chExt cx="4557435" cy="3472014"/>
            </a:xfrm>
          </p:grpSpPr>
          <p:cxnSp>
            <p:nvCxnSpPr>
              <p:cNvPr id="108" name="Straight Connector 107"/>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118" name="Straight Connector 117"/>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121" name="Straight Arrow Connector 120"/>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137" name="Rectangle 136"/>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139" name="Straight Arrow Connector 138"/>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1" name="Right Brace 140"/>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2" name="Straight Connector 141"/>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1" name="Rectangle 150"/>
          <p:cNvSpPr/>
          <p:nvPr/>
        </p:nvSpPr>
        <p:spPr>
          <a:xfrm>
            <a:off x="2112535" y="2251170"/>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2" name="Rectangle 151"/>
          <p:cNvSpPr/>
          <p:nvPr/>
        </p:nvSpPr>
        <p:spPr>
          <a:xfrm>
            <a:off x="2120152" y="2033375"/>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3" name="Rectangle 152"/>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a:t>
            </a:r>
            <a:r>
              <a:rPr lang="en-US" baseline="-25000" dirty="0" smtClean="0">
                <a:solidFill>
                  <a:srgbClr val="FF0000"/>
                </a:solidFill>
                <a:latin typeface="Helvetica" panose="020B0604020202020204" pitchFamily="34" charset="0"/>
                <a:cs typeface="Helvetica" panose="020B0604020202020204" pitchFamily="34" charset="0"/>
              </a:rPr>
              <a:t>7</a:t>
            </a:r>
            <a:endParaRPr lang="en-US" baseline="-25000" dirty="0">
              <a:solidFill>
                <a:srgbClr val="FF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2043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Outline</a:t>
            </a:r>
            <a:endParaRPr 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r>
              <a:rPr lang="en-US" dirty="0" smtClean="0">
                <a:latin typeface="Helvetica" panose="020B0604020202020204" pitchFamily="34" charset="0"/>
                <a:cs typeface="Helvetica" panose="020B0604020202020204" pitchFamily="34" charset="0"/>
              </a:rPr>
              <a:t>Motivation</a:t>
            </a:r>
          </a:p>
          <a:p>
            <a:r>
              <a:rPr lang="en-US" dirty="0" smtClean="0">
                <a:latin typeface="Helvetica" panose="020B0604020202020204" pitchFamily="34" charset="0"/>
                <a:cs typeface="Helvetica" panose="020B0604020202020204" pitchFamily="34" charset="0"/>
              </a:rPr>
              <a:t>Conceptual Design</a:t>
            </a:r>
          </a:p>
          <a:p>
            <a:r>
              <a:rPr lang="en-US" dirty="0" err="1" smtClean="0">
                <a:latin typeface="Helvetica" panose="020B0604020202020204" pitchFamily="34" charset="0"/>
                <a:cs typeface="Helvetica" panose="020B0604020202020204" pitchFamily="34" charset="0"/>
              </a:rPr>
              <a:t>MicroMEGAS</a:t>
            </a:r>
            <a:r>
              <a:rPr lang="en-US" dirty="0" smtClean="0">
                <a:latin typeface="Helvetica" panose="020B0604020202020204" pitchFamily="34" charset="0"/>
                <a:cs typeface="Helvetica" panose="020B0604020202020204" pitchFamily="34" charset="0"/>
              </a:rPr>
              <a:t> Detectors</a:t>
            </a:r>
          </a:p>
          <a:p>
            <a:r>
              <a:rPr lang="en-US" dirty="0" smtClean="0">
                <a:latin typeface="Helvetica" panose="020B0604020202020204" pitchFamily="34" charset="0"/>
                <a:cs typeface="Helvetica" panose="020B0604020202020204" pitchFamily="34" charset="0"/>
              </a:rPr>
              <a:t>Detector </a:t>
            </a:r>
            <a:r>
              <a:rPr lang="en-US" dirty="0" smtClean="0">
                <a:latin typeface="Helvetica" panose="020B0604020202020204" pitchFamily="34" charset="0"/>
                <a:cs typeface="Helvetica" panose="020B0604020202020204" pitchFamily="34" charset="0"/>
              </a:rPr>
              <a:t>Simulations</a:t>
            </a:r>
          </a:p>
          <a:p>
            <a:r>
              <a:rPr lang="en-US" dirty="0" smtClean="0">
                <a:latin typeface="Helvetica" panose="020B0604020202020204" pitchFamily="34" charset="0"/>
                <a:cs typeface="Helvetica" panose="020B0604020202020204" pitchFamily="34" charset="0"/>
              </a:rPr>
              <a:t>Physics Case: </a:t>
            </a:r>
            <a:r>
              <a:rPr lang="en-US" baseline="30000" dirty="0" smtClean="0">
                <a:latin typeface="Helvetica" panose="020B0604020202020204" pitchFamily="34" charset="0"/>
                <a:cs typeface="Helvetica" panose="020B0604020202020204" pitchFamily="34" charset="0"/>
              </a:rPr>
              <a:t>31</a:t>
            </a:r>
            <a:r>
              <a:rPr lang="en-US" dirty="0" smtClean="0">
                <a:latin typeface="Helvetica" panose="020B0604020202020204" pitchFamily="34" charset="0"/>
                <a:cs typeface="Helvetica" panose="020B0604020202020204" pitchFamily="34" charset="0"/>
              </a:rPr>
              <a:t>Cl(</a:t>
            </a:r>
            <a:r>
              <a:rPr lang="en-US" dirty="0" err="1" smtClean="0">
                <a:latin typeface="Symbol" panose="05050102010706020507" pitchFamily="18" charset="2"/>
                <a:cs typeface="Helvetica" panose="020B0604020202020204" pitchFamily="34" charset="0"/>
              </a:rPr>
              <a:t>b</a:t>
            </a:r>
            <a:r>
              <a:rPr lang="en-US" dirty="0" err="1" smtClean="0">
                <a:latin typeface="Helvetica" panose="020B0604020202020204" pitchFamily="34" charset="0"/>
                <a:cs typeface="Helvetica" panose="020B0604020202020204" pitchFamily="34" charset="0"/>
              </a:rPr>
              <a:t>p</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30</a:t>
            </a:r>
            <a:r>
              <a:rPr lang="en-US" dirty="0" smtClean="0">
                <a:latin typeface="Helvetica" panose="020B0604020202020204" pitchFamily="34" charset="0"/>
                <a:cs typeface="Helvetica" panose="020B0604020202020204" pitchFamily="34" charset="0"/>
              </a:rPr>
              <a:t>P</a:t>
            </a: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Summary and Outlook</a:t>
            </a:r>
          </a:p>
        </p:txBody>
      </p:sp>
    </p:spTree>
    <p:extLst>
      <p:ext uri="{BB962C8B-B14F-4D97-AF65-F5344CB8AC3E}">
        <p14:creationId xmlns:p14="http://schemas.microsoft.com/office/powerpoint/2010/main" val="347634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and Outlook</a:t>
            </a:r>
            <a:endParaRPr lang="en-US" dirty="0"/>
          </a:p>
        </p:txBody>
      </p:sp>
      <p:sp>
        <p:nvSpPr>
          <p:cNvPr id="7" name="Content Placeholder 6"/>
          <p:cNvSpPr>
            <a:spLocks noGrp="1"/>
          </p:cNvSpPr>
          <p:nvPr>
            <p:ph idx="1"/>
          </p:nvPr>
        </p:nvSpPr>
        <p:spPr>
          <a:xfrm>
            <a:off x="838200" y="1379576"/>
            <a:ext cx="11353800" cy="4351338"/>
          </a:xfrm>
        </p:spPr>
        <p:txBody>
          <a:bodyPr>
            <a:normAutofit fontScale="92500" lnSpcReduction="10000"/>
          </a:bodyPr>
          <a:lstStyle/>
          <a:p>
            <a:r>
              <a:rPr lang="en-US" sz="2400" dirty="0" smtClean="0">
                <a:latin typeface="Helvetica" panose="020B0604020202020204" pitchFamily="34" charset="0"/>
                <a:cs typeface="Helvetica" panose="020B0604020202020204" pitchFamily="34" charset="0"/>
              </a:rPr>
              <a:t>Simulation developed is </a:t>
            </a:r>
            <a:r>
              <a:rPr lang="en-US" sz="2400" dirty="0" smtClean="0">
                <a:latin typeface="Helvetica" panose="020B0604020202020204" pitchFamily="34" charset="0"/>
                <a:cs typeface="Helvetica" panose="020B0604020202020204" pitchFamily="34" charset="0"/>
              </a:rPr>
              <a:t>operative and running</a:t>
            </a:r>
          </a:p>
          <a:p>
            <a:r>
              <a:rPr lang="en-US" sz="2400" dirty="0" smtClean="0">
                <a:latin typeface="Helvetica" panose="020B0604020202020204" pitchFamily="34" charset="0"/>
                <a:cs typeface="Helvetica" panose="020B0604020202020204" pitchFamily="34" charset="0"/>
              </a:rPr>
              <a:t>Beta background as low as 150 </a:t>
            </a:r>
            <a:r>
              <a:rPr lang="en-US" sz="2400" dirty="0" err="1" smtClean="0">
                <a:latin typeface="Helvetica" panose="020B0604020202020204" pitchFamily="34" charset="0"/>
                <a:cs typeface="Helvetica" panose="020B0604020202020204" pitchFamily="34" charset="0"/>
              </a:rPr>
              <a:t>keV</a:t>
            </a:r>
            <a:endParaRPr lang="en-US" sz="2400" dirty="0" smtClean="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Energy resolution below 7% FWHM at 200 </a:t>
            </a:r>
            <a:r>
              <a:rPr lang="en-US" sz="2400" dirty="0" err="1" smtClean="0">
                <a:latin typeface="Helvetica" panose="020B0604020202020204" pitchFamily="34" charset="0"/>
                <a:cs typeface="Helvetica" panose="020B0604020202020204" pitchFamily="34" charset="0"/>
              </a:rPr>
              <a:t>keV</a:t>
            </a:r>
            <a:endParaRPr lang="en-US" sz="2400" dirty="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H</a:t>
            </a:r>
            <a:r>
              <a:rPr lang="en-US" sz="2400" dirty="0" smtClean="0">
                <a:latin typeface="Helvetica" panose="020B0604020202020204" pitchFamily="34" charset="0"/>
                <a:cs typeface="Helvetica" panose="020B0604020202020204" pitchFamily="34" charset="0"/>
              </a:rPr>
              <a:t>ighly suppressed background for higher energies by anticoincidence </a:t>
            </a:r>
          </a:p>
          <a:p>
            <a:r>
              <a:rPr lang="en-US" sz="2400" dirty="0" smtClean="0">
                <a:latin typeface="Helvetica" panose="020B0604020202020204" pitchFamily="34" charset="0"/>
                <a:cs typeface="Helvetica" panose="020B0604020202020204" pitchFamily="34" charset="0"/>
              </a:rPr>
              <a:t>Next </a:t>
            </a:r>
            <a:r>
              <a:rPr lang="en-US" sz="2400" dirty="0" smtClean="0">
                <a:latin typeface="Helvetica" panose="020B0604020202020204" pitchFamily="34" charset="0"/>
                <a:cs typeface="Helvetica" panose="020B0604020202020204" pitchFamily="34" charset="0"/>
              </a:rPr>
              <a:t>Steps:</a:t>
            </a:r>
          </a:p>
          <a:p>
            <a:pPr lvl="1"/>
            <a:r>
              <a:rPr lang="en-US" dirty="0" smtClean="0">
                <a:latin typeface="Helvetica" panose="020B0604020202020204" pitchFamily="34" charset="0"/>
                <a:cs typeface="Helvetica" panose="020B0604020202020204" pitchFamily="34" charset="0"/>
              </a:rPr>
              <a:t>Define final </a:t>
            </a:r>
            <a:r>
              <a:rPr lang="en-US" dirty="0" smtClean="0">
                <a:latin typeface="Helvetica" panose="020B0604020202020204" pitchFamily="34" charset="0"/>
                <a:cs typeface="Helvetica" panose="020B0604020202020204" pitchFamily="34" charset="0"/>
              </a:rPr>
              <a:t>geometry. </a:t>
            </a:r>
          </a:p>
          <a:p>
            <a:pPr lvl="1"/>
            <a:r>
              <a:rPr lang="en-US" dirty="0">
                <a:latin typeface="Helvetica" panose="020B0604020202020204" pitchFamily="34" charset="0"/>
                <a:cs typeface="Helvetica" panose="020B0604020202020204" pitchFamily="34" charset="0"/>
              </a:rPr>
              <a:t>Electrostatic calculations for the field cage (GARFIELD</a:t>
            </a:r>
            <a:r>
              <a:rPr lang="en-US" dirty="0" smtClean="0">
                <a:latin typeface="Helvetica" panose="020B0604020202020204" pitchFamily="34" charset="0"/>
                <a:cs typeface="Helvetica" panose="020B0604020202020204" pitchFamily="34" charset="0"/>
              </a:rPr>
              <a:t>)</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Investigate </a:t>
            </a:r>
            <a:r>
              <a:rPr lang="en-US" dirty="0" smtClean="0">
                <a:latin typeface="Helvetica" panose="020B0604020202020204" pitchFamily="34" charset="0"/>
                <a:cs typeface="Helvetica" panose="020B0604020202020204" pitchFamily="34" charset="0"/>
              </a:rPr>
              <a:t>position sensitive pad planes for multi particle </a:t>
            </a:r>
            <a:r>
              <a:rPr lang="en-US" dirty="0" smtClean="0">
                <a:latin typeface="Helvetica" panose="020B0604020202020204" pitchFamily="34" charset="0"/>
                <a:cs typeface="Helvetica" panose="020B0604020202020204" pitchFamily="34" charset="0"/>
              </a:rPr>
              <a:t>emission to study </a:t>
            </a:r>
            <a:r>
              <a:rPr lang="en-US" baseline="30000" dirty="0" smtClean="0">
                <a:latin typeface="Helvetica" panose="020B0604020202020204" pitchFamily="34" charset="0"/>
                <a:cs typeface="Helvetica" panose="020B0604020202020204" pitchFamily="34" charset="0"/>
              </a:rPr>
              <a:t>15</a:t>
            </a:r>
            <a:r>
              <a:rPr lang="en-US" dirty="0" smtClean="0">
                <a:latin typeface="Helvetica" panose="020B0604020202020204" pitchFamily="34" charset="0"/>
                <a:cs typeface="Helvetica" panose="020B0604020202020204" pitchFamily="34" charset="0"/>
              </a:rPr>
              <a:t>O(</a:t>
            </a:r>
            <a:r>
              <a:rPr lang="en-US" dirty="0" err="1" smtClean="0">
                <a:latin typeface="Symbol" panose="05050102010706020507" pitchFamily="18" charset="2"/>
                <a:cs typeface="Helvetica" panose="020B0604020202020204" pitchFamily="34" charset="0"/>
              </a:rPr>
              <a:t>a,g</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19</a:t>
            </a:r>
            <a:r>
              <a:rPr lang="en-US" dirty="0" smtClean="0">
                <a:latin typeface="Helvetica" panose="020B0604020202020204" pitchFamily="34" charset="0"/>
                <a:cs typeface="Helvetica" panose="020B0604020202020204" pitchFamily="34" charset="0"/>
              </a:rPr>
              <a:t>Ne via </a:t>
            </a:r>
            <a:r>
              <a:rPr lang="en-US" baseline="30000" dirty="0" smtClean="0">
                <a:latin typeface="Helvetica" panose="020B0604020202020204" pitchFamily="34" charset="0"/>
                <a:cs typeface="Helvetica" panose="020B0604020202020204" pitchFamily="34" charset="0"/>
              </a:rPr>
              <a:t>20</a:t>
            </a:r>
            <a:r>
              <a:rPr lang="en-US" dirty="0" smtClean="0">
                <a:latin typeface="Helvetica" panose="020B0604020202020204" pitchFamily="34" charset="0"/>
                <a:cs typeface="Helvetica" panose="020B0604020202020204" pitchFamily="34" charset="0"/>
              </a:rPr>
              <a:t>Mg</a:t>
            </a:r>
            <a:r>
              <a:rPr lang="en-US" dirty="0" smtClean="0">
                <a:latin typeface="Helvetica" panose="020B0604020202020204" pitchFamily="34" charset="0"/>
                <a:cs typeface="Helvetica" panose="020B0604020202020204" pitchFamily="34" charset="0"/>
              </a:rPr>
              <a:t>(</a:t>
            </a:r>
            <a:r>
              <a:rPr lang="en-US" dirty="0" err="1" smtClean="0">
                <a:latin typeface="Symbol" panose="05050102010706020507" pitchFamily="18" charset="2"/>
                <a:cs typeface="Helvetica" panose="020B0604020202020204" pitchFamily="34" charset="0"/>
              </a:rPr>
              <a:t>b</a:t>
            </a:r>
            <a:r>
              <a:rPr lang="en-US" dirty="0" err="1" smtClean="0">
                <a:latin typeface="Helvetica" panose="020B0604020202020204" pitchFamily="34" charset="0"/>
                <a:cs typeface="Helvetica" panose="020B0604020202020204" pitchFamily="34" charset="0"/>
              </a:rPr>
              <a:t>p</a:t>
            </a:r>
            <a:r>
              <a:rPr lang="en-US" dirty="0" err="1" smtClean="0">
                <a:latin typeface="Symbol" panose="05050102010706020507" pitchFamily="18" charset="2"/>
                <a:cs typeface="Helvetica" panose="020B0604020202020204" pitchFamily="34" charset="0"/>
              </a:rPr>
              <a:t>a</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15</a:t>
            </a:r>
            <a:r>
              <a:rPr lang="en-US" dirty="0" smtClean="0">
                <a:latin typeface="Helvetica" panose="020B0604020202020204" pitchFamily="34" charset="0"/>
                <a:cs typeface="Helvetica" panose="020B0604020202020204" pitchFamily="34" charset="0"/>
              </a:rPr>
              <a:t>O (TPC)</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Add gamma detectors to </a:t>
            </a:r>
            <a:r>
              <a:rPr lang="en-US" dirty="0" smtClean="0">
                <a:latin typeface="Helvetica" panose="020B0604020202020204" pitchFamily="34" charset="0"/>
                <a:cs typeface="Helvetica" panose="020B0604020202020204" pitchFamily="34" charset="0"/>
              </a:rPr>
              <a:t>simulation</a:t>
            </a: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Test with </a:t>
            </a:r>
            <a:r>
              <a:rPr lang="en-US" dirty="0" err="1" smtClean="0">
                <a:latin typeface="Helvetica" panose="020B0604020202020204" pitchFamily="34" charset="0"/>
                <a:cs typeface="Helvetica" panose="020B0604020202020204" pitchFamily="34" charset="0"/>
              </a:rPr>
              <a:t>MicroMEGAS</a:t>
            </a:r>
            <a:r>
              <a:rPr lang="en-US"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prototypes</a:t>
            </a:r>
          </a:p>
          <a:p>
            <a:pPr lvl="1"/>
            <a:r>
              <a:rPr lang="en-US" dirty="0" smtClean="0">
                <a:latin typeface="Helvetica" panose="020B0604020202020204" pitchFamily="34" charset="0"/>
                <a:cs typeface="Helvetica" panose="020B0604020202020204" pitchFamily="34" charset="0"/>
              </a:rPr>
              <a:t>Commissioning </a:t>
            </a:r>
            <a:r>
              <a:rPr lang="en-US" dirty="0" smtClean="0">
                <a:latin typeface="Helvetica" panose="020B0604020202020204" pitchFamily="34" charset="0"/>
                <a:cs typeface="Helvetica" panose="020B0604020202020204" pitchFamily="34" charset="0"/>
              </a:rPr>
              <a:t>experiment with </a:t>
            </a:r>
            <a:r>
              <a:rPr lang="en-US" baseline="30000" dirty="0" smtClean="0">
                <a:latin typeface="Helvetica" panose="020B0604020202020204" pitchFamily="34" charset="0"/>
                <a:cs typeface="Helvetica" panose="020B0604020202020204" pitchFamily="34" charset="0"/>
              </a:rPr>
              <a:t>23</a:t>
            </a:r>
            <a:r>
              <a:rPr lang="en-US" dirty="0" smtClean="0">
                <a:latin typeface="Helvetica" panose="020B0604020202020204" pitchFamily="34" charset="0"/>
                <a:cs typeface="Helvetica" panose="020B0604020202020204" pitchFamily="34" charset="0"/>
              </a:rPr>
              <a:t>Al (sensitivity)  and </a:t>
            </a:r>
            <a:r>
              <a:rPr lang="en-US" baseline="30000" dirty="0" smtClean="0">
                <a:latin typeface="Helvetica" panose="020B0604020202020204" pitchFamily="34" charset="0"/>
                <a:cs typeface="Helvetica" panose="020B0604020202020204" pitchFamily="34" charset="0"/>
              </a:rPr>
              <a:t>32</a:t>
            </a:r>
            <a:r>
              <a:rPr lang="en-US" dirty="0" smtClean="0">
                <a:latin typeface="Helvetica" panose="020B0604020202020204" pitchFamily="34" charset="0"/>
                <a:cs typeface="Helvetica" panose="020B0604020202020204" pitchFamily="34" charset="0"/>
              </a:rPr>
              <a:t>Ar beams (efficiency)</a:t>
            </a:r>
          </a:p>
          <a:p>
            <a:pPr lvl="1"/>
            <a:endParaRPr lang="en-US"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89551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897" y="2361202"/>
            <a:ext cx="10515600" cy="1325563"/>
          </a:xfrm>
        </p:spPr>
        <p:txBody>
          <a:bodyPr/>
          <a:lstStyle/>
          <a:p>
            <a:r>
              <a:rPr lang="en-US" dirty="0" smtClean="0">
                <a:latin typeface="Helvetica" panose="020B0604020202020204" pitchFamily="34" charset="0"/>
                <a:cs typeface="Helvetica" panose="020B0604020202020204" pitchFamily="34" charset="0"/>
              </a:rPr>
              <a:t>Backup Slides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6352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aseline="30000" dirty="0" smtClean="0"/>
              <a:t>20</a:t>
            </a:r>
            <a:r>
              <a:rPr lang="en-US" dirty="0" smtClean="0"/>
              <a:t>Mg(</a:t>
            </a:r>
            <a:r>
              <a:rPr lang="en-US" dirty="0" err="1" smtClean="0">
                <a:latin typeface="Symbol" panose="05050102010706020507" pitchFamily="18" charset="2"/>
              </a:rPr>
              <a:t>b</a:t>
            </a:r>
            <a:r>
              <a:rPr lang="en-US" dirty="0" err="1" smtClean="0"/>
              <a:t>p</a:t>
            </a:r>
            <a:r>
              <a:rPr lang="en-US" dirty="0" err="1" smtClean="0">
                <a:latin typeface="Symbol" panose="05050102010706020507" pitchFamily="18" charset="2"/>
              </a:rPr>
              <a:t>a</a:t>
            </a:r>
            <a:r>
              <a:rPr lang="en-US" dirty="0" smtClean="0"/>
              <a:t>)</a:t>
            </a:r>
            <a:r>
              <a:rPr lang="en-US" baseline="30000" dirty="0" smtClean="0"/>
              <a:t>15</a:t>
            </a:r>
            <a:r>
              <a:rPr lang="en-US" dirty="0" smtClean="0"/>
              <a:t>O</a:t>
            </a:r>
            <a:endParaRPr lang="en-US" dirty="0"/>
          </a:p>
        </p:txBody>
      </p:sp>
      <p:pic>
        <p:nvPicPr>
          <p:cNvPr id="6" name="Picture 5"/>
          <p:cNvPicPr>
            <a:picLocks noChangeAspect="1"/>
          </p:cNvPicPr>
          <p:nvPr/>
        </p:nvPicPr>
        <p:blipFill>
          <a:blip r:embed="rId2"/>
          <a:stretch>
            <a:fillRect/>
          </a:stretch>
        </p:blipFill>
        <p:spPr>
          <a:xfrm>
            <a:off x="5243249" y="237782"/>
            <a:ext cx="6440752" cy="5896318"/>
          </a:xfrm>
          <a:prstGeom prst="rect">
            <a:avLst/>
          </a:prstGeom>
        </p:spPr>
      </p:pic>
      <p:sp>
        <p:nvSpPr>
          <p:cNvPr id="9" name="TextBox 8"/>
          <p:cNvSpPr txBox="1"/>
          <p:nvPr/>
        </p:nvSpPr>
        <p:spPr>
          <a:xfrm>
            <a:off x="702527" y="1835783"/>
            <a:ext cx="3746810" cy="3046988"/>
          </a:xfrm>
          <a:prstGeom prst="rect">
            <a:avLst/>
          </a:prstGeom>
          <a:noFill/>
        </p:spPr>
        <p:txBody>
          <a:bodyPr wrap="square" rtlCol="0">
            <a:spAutoFit/>
          </a:bodyPr>
          <a:lstStyle/>
          <a:p>
            <a:r>
              <a:rPr lang="en-US" sz="2400" dirty="0" smtClean="0">
                <a:solidFill>
                  <a:schemeClr val="bg1"/>
                </a:solidFill>
                <a:latin typeface="Helvetica" panose="020B0604020202020204" pitchFamily="34" charset="0"/>
                <a:cs typeface="Helvetica" panose="020B0604020202020204" pitchFamily="34" charset="0"/>
              </a:rPr>
              <a:t>More Segmented pad plane (Position sensitive)</a:t>
            </a:r>
          </a:p>
          <a:p>
            <a:r>
              <a:rPr lang="en-US" sz="2400" dirty="0" smtClean="0">
                <a:solidFill>
                  <a:schemeClr val="bg1"/>
                </a:solidFill>
                <a:latin typeface="Helvetica" panose="020B0604020202020204" pitchFamily="34" charset="0"/>
                <a:cs typeface="Helvetica" panose="020B0604020202020204" pitchFamily="34" charset="0"/>
              </a:rPr>
              <a:t>Particle ID based on </a:t>
            </a:r>
            <a:r>
              <a:rPr lang="en-US" sz="2400" dirty="0" err="1" smtClean="0">
                <a:solidFill>
                  <a:schemeClr val="bg1"/>
                </a:solidFill>
                <a:latin typeface="Helvetica" panose="020B0604020202020204" pitchFamily="34" charset="0"/>
                <a:cs typeface="Helvetica" panose="020B0604020202020204" pitchFamily="34" charset="0"/>
              </a:rPr>
              <a:t>diferent</a:t>
            </a:r>
            <a:r>
              <a:rPr lang="en-US" sz="2400" dirty="0" smtClean="0">
                <a:solidFill>
                  <a:schemeClr val="bg1"/>
                </a:solidFill>
                <a:latin typeface="Helvetica" panose="020B0604020202020204" pitchFamily="34" charset="0"/>
                <a:cs typeface="Helvetica" panose="020B0604020202020204" pitchFamily="34" charset="0"/>
              </a:rPr>
              <a:t> ranges on gas</a:t>
            </a:r>
          </a:p>
          <a:p>
            <a:endParaRPr lang="en-US" sz="2400" dirty="0">
              <a:solidFill>
                <a:schemeClr val="bg1"/>
              </a:solidFill>
              <a:latin typeface="Helvetica" panose="020B0604020202020204" pitchFamily="34" charset="0"/>
              <a:cs typeface="Helvetica" panose="020B0604020202020204" pitchFamily="34" charset="0"/>
            </a:endParaRPr>
          </a:p>
          <a:p>
            <a:r>
              <a:rPr lang="en-US" sz="2400" dirty="0" smtClean="0">
                <a:solidFill>
                  <a:schemeClr val="bg1"/>
                </a:solidFill>
                <a:latin typeface="Helvetica" panose="020B0604020202020204" pitchFamily="34" charset="0"/>
                <a:cs typeface="Helvetica" panose="020B0604020202020204" pitchFamily="34" charset="0"/>
              </a:rPr>
              <a:t>e.g. P10 1 </a:t>
            </a:r>
            <a:r>
              <a:rPr lang="en-US" sz="2400" dirty="0" err="1" smtClean="0">
                <a:solidFill>
                  <a:schemeClr val="bg1"/>
                </a:solidFill>
                <a:latin typeface="Helvetica" panose="020B0604020202020204" pitchFamily="34" charset="0"/>
                <a:cs typeface="Helvetica" panose="020B0604020202020204" pitchFamily="34" charset="0"/>
              </a:rPr>
              <a:t>atm</a:t>
            </a:r>
            <a:endParaRPr lang="en-US" sz="2400" dirty="0" smtClean="0">
              <a:solidFill>
                <a:schemeClr val="bg1"/>
              </a:solidFill>
              <a:latin typeface="Helvetica" panose="020B0604020202020204" pitchFamily="34" charset="0"/>
              <a:cs typeface="Helvetica" panose="020B0604020202020204" pitchFamily="34" charset="0"/>
            </a:endParaRPr>
          </a:p>
          <a:p>
            <a:r>
              <a:rPr lang="en-US" sz="2400" dirty="0" smtClean="0">
                <a:solidFill>
                  <a:schemeClr val="bg1"/>
                </a:solidFill>
                <a:latin typeface="Helvetica" panose="020B0604020202020204" pitchFamily="34" charset="0"/>
                <a:cs typeface="Helvetica" panose="020B0604020202020204" pitchFamily="34" charset="0"/>
              </a:rPr>
              <a:t>Protons 2.7 cm</a:t>
            </a:r>
          </a:p>
          <a:p>
            <a:r>
              <a:rPr lang="en-US" sz="2400" dirty="0" smtClean="0">
                <a:solidFill>
                  <a:schemeClr val="bg1"/>
                </a:solidFill>
                <a:latin typeface="Helvetica" panose="020B0604020202020204" pitchFamily="34" charset="0"/>
                <a:cs typeface="Helvetica" panose="020B0604020202020204" pitchFamily="34" charset="0"/>
              </a:rPr>
              <a:t>Alphas 0.32 cm</a:t>
            </a:r>
            <a:endParaRPr lang="en-US" sz="2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764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23</a:t>
            </a:r>
            <a:r>
              <a:rPr lang="en-US" dirty="0" smtClean="0"/>
              <a:t>Al(</a:t>
            </a:r>
            <a:r>
              <a:rPr lang="en-US" dirty="0" err="1" smtClean="0">
                <a:latin typeface="Symbol" panose="05050102010706020507" pitchFamily="18" charset="2"/>
              </a:rPr>
              <a:t>b</a:t>
            </a:r>
            <a:r>
              <a:rPr lang="en-US" dirty="0" err="1" smtClean="0"/>
              <a:t>p</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9844" y="1156551"/>
            <a:ext cx="7075311" cy="4798200"/>
          </a:xfrm>
        </p:spPr>
      </p:pic>
      <p:sp>
        <p:nvSpPr>
          <p:cNvPr id="6" name="Rectangle 5"/>
          <p:cNvSpPr/>
          <p:nvPr/>
        </p:nvSpPr>
        <p:spPr>
          <a:xfrm rot="16200000">
            <a:off x="6102373" y="3961602"/>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197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7" name="Rectangle 6"/>
          <p:cNvSpPr/>
          <p:nvPr/>
        </p:nvSpPr>
        <p:spPr>
          <a:xfrm rot="16200000">
            <a:off x="8317751" y="3935752"/>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554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 name="Rectangle 7"/>
          <p:cNvSpPr/>
          <p:nvPr/>
        </p:nvSpPr>
        <p:spPr>
          <a:xfrm rot="16200000">
            <a:off x="9924019" y="3684221"/>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828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9" name="TextBox 8"/>
          <p:cNvSpPr txBox="1"/>
          <p:nvPr/>
        </p:nvSpPr>
        <p:spPr>
          <a:xfrm>
            <a:off x="9166303" y="1835783"/>
            <a:ext cx="1538819" cy="646331"/>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a:p>
            <a:r>
              <a:rPr lang="en-US" dirty="0" smtClean="0">
                <a:solidFill>
                  <a:srgbClr val="00FF00"/>
                </a:solidFill>
              </a:rPr>
              <a:t>Betas</a:t>
            </a:r>
            <a:endParaRPr lang="en-US" dirty="0">
              <a:solidFill>
                <a:srgbClr val="00FF00"/>
              </a:solidFill>
            </a:endParaRPr>
          </a:p>
        </p:txBody>
      </p:sp>
      <p:sp>
        <p:nvSpPr>
          <p:cNvPr id="10" name="TextBox 9"/>
          <p:cNvSpPr txBox="1"/>
          <p:nvPr/>
        </p:nvSpPr>
        <p:spPr>
          <a:xfrm>
            <a:off x="702527" y="1835783"/>
            <a:ext cx="3746810" cy="1200329"/>
          </a:xfrm>
          <a:prstGeom prst="rect">
            <a:avLst/>
          </a:prstGeom>
          <a:noFill/>
        </p:spPr>
        <p:txBody>
          <a:bodyPr wrap="square" rtlCol="0">
            <a:spAutoFit/>
          </a:bodyPr>
          <a:lstStyle/>
          <a:p>
            <a:r>
              <a:rPr lang="en-US" sz="2400" dirty="0" smtClean="0">
                <a:solidFill>
                  <a:schemeClr val="bg1"/>
                </a:solidFill>
                <a:latin typeface="Helvetica" panose="020B0604020202020204" pitchFamily="34" charset="0"/>
                <a:cs typeface="Helvetica" panose="020B0604020202020204" pitchFamily="34" charset="0"/>
              </a:rPr>
              <a:t>Background disappears applying Anti-</a:t>
            </a:r>
            <a:r>
              <a:rPr lang="en-US" sz="2400" dirty="0" err="1" smtClean="0">
                <a:solidFill>
                  <a:schemeClr val="bg1"/>
                </a:solidFill>
                <a:latin typeface="Helvetica" panose="020B0604020202020204" pitchFamily="34" charset="0"/>
                <a:cs typeface="Helvetica" panose="020B0604020202020204" pitchFamily="34" charset="0"/>
              </a:rPr>
              <a:t>Coinc</a:t>
            </a:r>
            <a:r>
              <a:rPr lang="en-US" sz="2400" dirty="0" smtClean="0">
                <a:solidFill>
                  <a:schemeClr val="bg1"/>
                </a:solidFill>
                <a:latin typeface="Helvetica" panose="020B0604020202020204" pitchFamily="34" charset="0"/>
                <a:cs typeface="Helvetica" panose="020B0604020202020204" pitchFamily="34" charset="0"/>
              </a:rPr>
              <a:t> for E&gt;150 </a:t>
            </a:r>
            <a:r>
              <a:rPr lang="en-US" sz="2400" dirty="0" err="1" smtClean="0">
                <a:solidFill>
                  <a:schemeClr val="bg1"/>
                </a:solidFill>
                <a:latin typeface="Helvetica" panose="020B0604020202020204" pitchFamily="34" charset="0"/>
                <a:cs typeface="Helvetica" panose="020B0604020202020204" pitchFamily="34" charset="0"/>
              </a:rPr>
              <a:t>keV</a:t>
            </a:r>
            <a:endParaRPr lang="en-US" sz="2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7614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450" t="1262" r="17908" b="43730"/>
          <a:stretch/>
        </p:blipFill>
        <p:spPr>
          <a:xfrm>
            <a:off x="2765503" y="26848"/>
            <a:ext cx="6802244" cy="6146381"/>
          </a:xfrm>
          <a:prstGeom prst="rect">
            <a:avLst/>
          </a:prstGeom>
          <a:solidFill>
            <a:schemeClr val="accent2"/>
          </a:solidFill>
        </p:spPr>
      </p:pic>
      <p:sp>
        <p:nvSpPr>
          <p:cNvPr id="5" name="Oval 4"/>
          <p:cNvSpPr/>
          <p:nvPr/>
        </p:nvSpPr>
        <p:spPr>
          <a:xfrm>
            <a:off x="6311591" y="2241395"/>
            <a:ext cx="624468" cy="97015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66196" y="3099595"/>
            <a:ext cx="735980" cy="747132"/>
          </a:xfrm>
          <a:prstGeom prst="roundRect">
            <a:avLst/>
          </a:prstGeom>
          <a:solidFill>
            <a:schemeClr val="accent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Helvetica" panose="020B0604020202020204" pitchFamily="34" charset="0"/>
                <a:cs typeface="Helvetica" panose="020B0604020202020204" pitchFamily="34" charset="0"/>
              </a:rPr>
              <a:t>30</a:t>
            </a:r>
            <a:r>
              <a:rPr lang="en-US" dirty="0" smtClean="0">
                <a:latin typeface="Helvetica" panose="020B0604020202020204" pitchFamily="34" charset="0"/>
                <a:cs typeface="Helvetica" panose="020B0604020202020204" pitchFamily="34" charset="0"/>
              </a:rPr>
              <a:t>Si</a:t>
            </a:r>
            <a:endParaRPr lang="en-US" dirty="0">
              <a:latin typeface="Helvetica" panose="020B0604020202020204" pitchFamily="34" charset="0"/>
              <a:cs typeface="Helvetica" panose="020B0604020202020204" pitchFamily="34" charset="0"/>
            </a:endParaRPr>
          </a:p>
        </p:txBody>
      </p:sp>
      <p:sp>
        <p:nvSpPr>
          <p:cNvPr id="7" name="Rounded Rectangle 6"/>
          <p:cNvSpPr/>
          <p:nvPr/>
        </p:nvSpPr>
        <p:spPr>
          <a:xfrm>
            <a:off x="5832089" y="3099595"/>
            <a:ext cx="735980" cy="747132"/>
          </a:xfrm>
          <a:prstGeom prst="roundRect">
            <a:avLst/>
          </a:prstGeom>
          <a:solidFill>
            <a:schemeClr val="accent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aseline="30000" dirty="0" smtClean="0">
                <a:latin typeface="Helvetica" panose="020B0604020202020204" pitchFamily="34" charset="0"/>
                <a:cs typeface="Helvetica" panose="020B0604020202020204" pitchFamily="34" charset="0"/>
              </a:rPr>
              <a:t>28</a:t>
            </a:r>
            <a:r>
              <a:rPr lang="en-US" sz="2000" dirty="0" smtClean="0">
                <a:latin typeface="Helvetica" panose="020B0604020202020204" pitchFamily="34" charset="0"/>
                <a:cs typeface="Helvetica" panose="020B0604020202020204" pitchFamily="34" charset="0"/>
              </a:rPr>
              <a:t>Si</a:t>
            </a:r>
            <a:endParaRPr lang="en-US" sz="2000" dirty="0">
              <a:latin typeface="Helvetica" panose="020B0604020202020204" pitchFamily="34" charset="0"/>
              <a:cs typeface="Helvetica" panose="020B0604020202020204" pitchFamily="34" charset="0"/>
            </a:endParaRPr>
          </a:p>
        </p:txBody>
      </p:sp>
      <p:sp>
        <p:nvSpPr>
          <p:cNvPr id="8" name="Rectangle 7"/>
          <p:cNvSpPr/>
          <p:nvPr/>
        </p:nvSpPr>
        <p:spPr>
          <a:xfrm>
            <a:off x="7900303" y="3211551"/>
            <a:ext cx="1667444" cy="523220"/>
          </a:xfrm>
          <a:prstGeom prst="rect">
            <a:avLst/>
          </a:prstGeom>
        </p:spPr>
        <p:txBody>
          <a:bodyPr wrap="none">
            <a:spAutoFit/>
          </a:bodyPr>
          <a:lstStyle/>
          <a:p>
            <a:r>
              <a:rPr lang="en-US" altLang="zh-CN" sz="2800" baseline="30000" dirty="0">
                <a:solidFill>
                  <a:srgbClr val="FF0000"/>
                </a:solidFill>
              </a:rPr>
              <a:t>30</a:t>
            </a:r>
            <a:r>
              <a:rPr lang="en-US" altLang="zh-CN" sz="2800" dirty="0">
                <a:solidFill>
                  <a:srgbClr val="FF0000"/>
                </a:solidFill>
              </a:rPr>
              <a:t>P(</a:t>
            </a:r>
            <a:r>
              <a:rPr lang="en-US" altLang="zh-CN" sz="2800" dirty="0" err="1">
                <a:solidFill>
                  <a:srgbClr val="FF0000"/>
                </a:solidFill>
              </a:rPr>
              <a:t>p</a:t>
            </a:r>
            <a:r>
              <a:rPr lang="en-US" altLang="zh-CN" sz="2800" dirty="0" err="1">
                <a:solidFill>
                  <a:srgbClr val="FF0000"/>
                </a:solidFill>
                <a:latin typeface="Symbol" panose="05050102010706020507" pitchFamily="18" charset="2"/>
              </a:rPr>
              <a:t>,g</a:t>
            </a:r>
            <a:r>
              <a:rPr lang="en-US" altLang="zh-CN" sz="2800" dirty="0">
                <a:solidFill>
                  <a:srgbClr val="FF0000"/>
                </a:solidFill>
              </a:rPr>
              <a:t>)</a:t>
            </a:r>
            <a:r>
              <a:rPr lang="en-US" altLang="zh-CN" sz="2800" baseline="30000" dirty="0">
                <a:solidFill>
                  <a:srgbClr val="FF0000"/>
                </a:solidFill>
              </a:rPr>
              <a:t>31</a:t>
            </a:r>
            <a:r>
              <a:rPr lang="en-US" altLang="zh-CN" sz="2800" dirty="0">
                <a:solidFill>
                  <a:srgbClr val="FF0000"/>
                </a:solidFill>
              </a:rPr>
              <a:t>S</a:t>
            </a:r>
            <a:endParaRPr lang="en-US" sz="2800" dirty="0"/>
          </a:p>
        </p:txBody>
      </p:sp>
    </p:spTree>
    <p:extLst>
      <p:ext uri="{BB962C8B-B14F-4D97-AF65-F5344CB8AC3E}">
        <p14:creationId xmlns:p14="http://schemas.microsoft.com/office/powerpoint/2010/main" val="90254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4669876" y="919162"/>
            <a:ext cx="5522765" cy="4351338"/>
          </a:xfrm>
        </p:spPr>
        <p:txBody>
          <a:bodyPr>
            <a:normAutofit lnSpcReduction="10000"/>
          </a:bodyPr>
          <a:lstStyle/>
          <a:p>
            <a:pPr>
              <a:defRPr/>
            </a:pPr>
            <a:r>
              <a:rPr lang="en-US" sz="2400" dirty="0"/>
              <a:t>White </a:t>
            </a:r>
            <a:r>
              <a:rPr lang="en-US" sz="2400" dirty="0" smtClean="0"/>
              <a:t>dwarf (Novae) or neutron star (type I X-ray </a:t>
            </a:r>
            <a:r>
              <a:rPr lang="en-US" sz="2400" dirty="0" err="1" smtClean="0"/>
              <a:t>burster</a:t>
            </a:r>
            <a:r>
              <a:rPr lang="en-US" sz="2400" dirty="0" smtClean="0"/>
              <a:t>) accreting </a:t>
            </a:r>
            <a:r>
              <a:rPr lang="en-US" sz="2400" dirty="0" smtClean="0"/>
              <a:t>H </a:t>
            </a:r>
            <a:r>
              <a:rPr lang="en-US" sz="2400" dirty="0"/>
              <a:t>from binary </a:t>
            </a:r>
            <a:r>
              <a:rPr lang="en-US" sz="2400" dirty="0" smtClean="0"/>
              <a:t>companion</a:t>
            </a:r>
            <a:endParaRPr lang="en-GB" sz="2400" dirty="0"/>
          </a:p>
          <a:p>
            <a:pPr>
              <a:defRPr/>
            </a:pPr>
            <a:r>
              <a:rPr lang="en-GB" sz="2400" dirty="0"/>
              <a:t>Temperature increases without expansion </a:t>
            </a:r>
          </a:p>
          <a:p>
            <a:pPr>
              <a:defRPr/>
            </a:pPr>
            <a:r>
              <a:rPr lang="en-GB" sz="2400" dirty="0" smtClean="0"/>
              <a:t>Compression</a:t>
            </a:r>
            <a:r>
              <a:rPr lang="en-GB" sz="2400" dirty="0" smtClean="0"/>
              <a:t> ignites thermonuclear runaway at surface and </a:t>
            </a:r>
            <a:r>
              <a:rPr lang="en-GB" sz="2400" dirty="0" err="1" smtClean="0"/>
              <a:t>nucleosynthesis</a:t>
            </a:r>
            <a:endParaRPr lang="en-GB" sz="2400" dirty="0"/>
          </a:p>
          <a:p>
            <a:pPr>
              <a:defRPr/>
            </a:pPr>
            <a:r>
              <a:rPr lang="en-GB" sz="2400" dirty="0"/>
              <a:t>Temperatures </a:t>
            </a:r>
            <a:r>
              <a:rPr lang="en-GB" sz="2400" dirty="0" smtClean="0"/>
              <a:t>up to </a:t>
            </a:r>
            <a:r>
              <a:rPr lang="en-GB" sz="2400" dirty="0"/>
              <a:t>0.4 </a:t>
            </a:r>
            <a:r>
              <a:rPr lang="en-GB" sz="2400" dirty="0" smtClean="0"/>
              <a:t>GK (Novae) and 2 GK (</a:t>
            </a:r>
            <a:r>
              <a:rPr lang="en-US" sz="2400" dirty="0"/>
              <a:t>type I X-ray </a:t>
            </a:r>
            <a:r>
              <a:rPr lang="en-US" sz="2400" dirty="0" smtClean="0"/>
              <a:t>burst</a:t>
            </a:r>
            <a:r>
              <a:rPr lang="en-GB" sz="2400" dirty="0" smtClean="0"/>
              <a:t>)</a:t>
            </a:r>
          </a:p>
          <a:p>
            <a:pPr>
              <a:defRPr/>
            </a:pPr>
            <a:r>
              <a:rPr lang="en-GB" sz="2400" dirty="0"/>
              <a:t>U</a:t>
            </a:r>
            <a:r>
              <a:rPr lang="en-GB" sz="2400" dirty="0" smtClean="0"/>
              <a:t>ncertainties in the reaction rates need to be constrained for modelling</a:t>
            </a:r>
            <a:endParaRPr lang="en-GB" sz="2400" dirty="0"/>
          </a:p>
        </p:txBody>
      </p:sp>
      <p:pic>
        <p:nvPicPr>
          <p:cNvPr id="1026" name="Picture 2" descr="http://www.ph.ed.ac.uk/sites/default/files/x-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02" y="1360449"/>
            <a:ext cx="3984077" cy="288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traviolet image of Nova Cygni 1992. On February 19, 1992, this nova was formed by an explosion triggered by the transfer of gases to the white dwarf from its companion star. (Reproduced by permission of National Aeronautics and Space Admin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641" y="4002624"/>
            <a:ext cx="1898571" cy="1898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34377" y="5923138"/>
            <a:ext cx="3257623" cy="276999"/>
          </a:xfrm>
          <a:prstGeom prst="rect">
            <a:avLst/>
          </a:prstGeom>
        </p:spPr>
        <p:txBody>
          <a:bodyPr wrap="none">
            <a:spAutoFit/>
          </a:bodyPr>
          <a:lstStyle/>
          <a:p>
            <a:pPr>
              <a:defRPr/>
            </a:pPr>
            <a:r>
              <a:rPr lang="en-US" sz="1200" dirty="0">
                <a:solidFill>
                  <a:schemeClr val="bg1"/>
                </a:solidFill>
                <a:latin typeface="Helvetica" panose="020B0604020202020204" pitchFamily="34" charset="0"/>
                <a:cs typeface="Helvetica" panose="020B0604020202020204" pitchFamily="34" charset="0"/>
              </a:rPr>
              <a:t>Nova </a:t>
            </a:r>
            <a:r>
              <a:rPr lang="en-US" sz="1200" dirty="0" err="1">
                <a:solidFill>
                  <a:schemeClr val="bg1"/>
                </a:solidFill>
                <a:latin typeface="Helvetica" panose="020B0604020202020204" pitchFamily="34" charset="0"/>
                <a:cs typeface="Helvetica" panose="020B0604020202020204" pitchFamily="34" charset="0"/>
              </a:rPr>
              <a:t>Cygni</a:t>
            </a:r>
            <a:r>
              <a:rPr lang="en-US" sz="1200" dirty="0">
                <a:solidFill>
                  <a:schemeClr val="bg1"/>
                </a:solidFill>
                <a:latin typeface="Helvetica" panose="020B0604020202020204" pitchFamily="34" charset="0"/>
                <a:cs typeface="Helvetica" panose="020B0604020202020204" pitchFamily="34" charset="0"/>
              </a:rPr>
              <a:t> 1992 (in 1994) NASA, ESA, HST</a:t>
            </a:r>
          </a:p>
        </p:txBody>
      </p:sp>
      <p:sp>
        <p:nvSpPr>
          <p:cNvPr id="6" name="Rectangle 5"/>
          <p:cNvSpPr/>
          <p:nvPr/>
        </p:nvSpPr>
        <p:spPr>
          <a:xfrm>
            <a:off x="551766" y="4260561"/>
            <a:ext cx="3992311" cy="276999"/>
          </a:xfrm>
          <a:prstGeom prst="rect">
            <a:avLst/>
          </a:prstGeom>
        </p:spPr>
        <p:txBody>
          <a:bodyPr wrap="none">
            <a:spAutoFit/>
          </a:bodyPr>
          <a:lstStyle/>
          <a:p>
            <a:r>
              <a:rPr lang="en-US" sz="1200" dirty="0">
                <a:solidFill>
                  <a:schemeClr val="bg1"/>
                </a:solidFill>
                <a:latin typeface="Helvetica" panose="020B0604020202020204" pitchFamily="34" charset="0"/>
                <a:cs typeface="Helvetica" panose="020B0604020202020204" pitchFamily="34" charset="0"/>
              </a:rPr>
              <a:t>Credit: David A. Hardy/</a:t>
            </a:r>
            <a:r>
              <a:rPr lang="en-US" sz="1200" dirty="0">
                <a:solidFill>
                  <a:schemeClr val="bg1"/>
                </a:solidFill>
                <a:latin typeface="Helvetica" panose="020B0604020202020204" pitchFamily="34" charset="0"/>
                <a:cs typeface="Helvetica" panose="020B0604020202020204" pitchFamily="34" charset="0"/>
                <a:hlinkClick r:id="rId5"/>
              </a:rPr>
              <a:t>http://www.astroart.org</a:t>
            </a:r>
            <a:r>
              <a:rPr lang="en-US" sz="1200" dirty="0">
                <a:solidFill>
                  <a:schemeClr val="bg1"/>
                </a:solidFill>
                <a:latin typeface="Helvetica" panose="020B0604020202020204" pitchFamily="34" charset="0"/>
                <a:cs typeface="Helvetica" panose="020B0604020202020204" pitchFamily="34" charset="0"/>
              </a:rPr>
              <a:t> &amp; PPARC</a:t>
            </a:r>
          </a:p>
        </p:txBody>
      </p:sp>
      <p:sp>
        <p:nvSpPr>
          <p:cNvPr id="4" name="Date Placeholder 3"/>
          <p:cNvSpPr>
            <a:spLocks noGrp="1"/>
          </p:cNvSpPr>
          <p:nvPr>
            <p:ph type="dt" sz="half" idx="10"/>
          </p:nvPr>
        </p:nvSpPr>
        <p:spPr/>
        <p:txBody>
          <a:bodyPr/>
          <a:lstStyle/>
          <a:p>
            <a:r>
              <a:rPr lang="en-US" dirty="0" smtClean="0">
                <a:solidFill>
                  <a:srgbClr val="0D2C25"/>
                </a:solidFill>
              </a:rPr>
              <a:t>11</a:t>
            </a:r>
            <a:r>
              <a:rPr lang="en-US" dirty="0" smtClean="0">
                <a:solidFill>
                  <a:srgbClr val="0D2C25"/>
                </a:solidFill>
              </a:rPr>
              <a:t>/20/2014</a:t>
            </a:r>
            <a:endParaRPr lang="en-US" dirty="0">
              <a:solidFill>
                <a:srgbClr val="0D2C25"/>
              </a:solidFill>
            </a:endParaRPr>
          </a:p>
        </p:txBody>
      </p:sp>
      <p:sp>
        <p:nvSpPr>
          <p:cNvPr id="10" name="Footer Placeholder 9"/>
          <p:cNvSpPr>
            <a:spLocks noGrp="1"/>
          </p:cNvSpPr>
          <p:nvPr>
            <p:ph type="ftr" sz="quarter" idx="11"/>
          </p:nvPr>
        </p:nvSpPr>
        <p:spPr/>
        <p:txBody>
          <a:bodyPr/>
          <a:lstStyle/>
          <a:p>
            <a:r>
              <a:rPr lang="en-US" dirty="0" smtClean="0">
                <a:solidFill>
                  <a:srgbClr val="0D2C25"/>
                </a:solidFill>
              </a:rPr>
              <a:t>David Perez Loureiro</a:t>
            </a:r>
            <a:endParaRPr lang="en-US" dirty="0">
              <a:solidFill>
                <a:srgbClr val="0D2C25"/>
              </a:solidFill>
            </a:endParaRPr>
          </a:p>
        </p:txBody>
      </p:sp>
      <p:sp>
        <p:nvSpPr>
          <p:cNvPr id="11" name="Slide Number Placeholder 10"/>
          <p:cNvSpPr>
            <a:spLocks noGrp="1"/>
          </p:cNvSpPr>
          <p:nvPr>
            <p:ph type="sldNum" sz="quarter" idx="12"/>
          </p:nvPr>
        </p:nvSpPr>
        <p:spPr/>
        <p:txBody>
          <a:bodyPr/>
          <a:lstStyle/>
          <a:p>
            <a:fld id="{545F7DD1-236F-4152-9DB8-B205D1383C26}" type="slidenum">
              <a:rPr lang="en-US" smtClean="0">
                <a:solidFill>
                  <a:srgbClr val="0D2C25"/>
                </a:solidFill>
              </a:rPr>
              <a:pPr/>
              <a:t>3</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198391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41" y="-36316"/>
            <a:ext cx="10515600" cy="1325563"/>
          </a:xfrm>
        </p:spPr>
        <p:txBody>
          <a:bodyPr/>
          <a:lstStyle/>
          <a:p>
            <a:r>
              <a:rPr lang="en-US" dirty="0" err="1" smtClean="0"/>
              <a:t>Nucleosynthesis</a:t>
            </a:r>
            <a:r>
              <a:rPr lang="en-US" dirty="0" smtClean="0"/>
              <a:t> in novae</a:t>
            </a:r>
            <a:endParaRPr lang="en-US" dirty="0"/>
          </a:p>
        </p:txBody>
      </p:sp>
      <p:sp>
        <p:nvSpPr>
          <p:cNvPr id="4" name="Content Placeholder 3"/>
          <p:cNvSpPr>
            <a:spLocks noGrp="1"/>
          </p:cNvSpPr>
          <p:nvPr>
            <p:ph sz="half" idx="4294967295"/>
          </p:nvPr>
        </p:nvSpPr>
        <p:spPr>
          <a:xfrm>
            <a:off x="6799263" y="1338263"/>
            <a:ext cx="5392737" cy="3548062"/>
          </a:xfrm>
        </p:spPr>
        <p:txBody>
          <a:bodyPr>
            <a:normAutofit lnSpcReduction="10000"/>
          </a:bodyPr>
          <a:lstStyle/>
          <a:p>
            <a:r>
              <a:rPr lang="en-US" sz="2000" dirty="0" smtClean="0"/>
              <a:t>Proton captures and </a:t>
            </a:r>
            <a:r>
              <a:rPr lang="en-US" sz="2000" dirty="0" smtClean="0">
                <a:latin typeface="Symbol" panose="05050102010706020507" pitchFamily="18" charset="2"/>
              </a:rPr>
              <a:t>b</a:t>
            </a:r>
            <a:r>
              <a:rPr lang="en-US" sz="2000" dirty="0" smtClean="0"/>
              <a:t>-decays</a:t>
            </a:r>
          </a:p>
          <a:p>
            <a:r>
              <a:rPr lang="en-US" altLang="zh-CN" sz="2000" dirty="0" err="1"/>
              <a:t>r</a:t>
            </a:r>
            <a:r>
              <a:rPr lang="en-US" altLang="zh-CN" sz="2000" dirty="0" err="1" smtClean="0"/>
              <a:t>p</a:t>
            </a:r>
            <a:r>
              <a:rPr lang="en-US" altLang="zh-CN" sz="2000" dirty="0" smtClean="0"/>
              <a:t> process in </a:t>
            </a:r>
            <a:r>
              <a:rPr lang="en-US" altLang="zh-CN" sz="2000" dirty="0" err="1" smtClean="0"/>
              <a:t>ONe</a:t>
            </a:r>
            <a:r>
              <a:rPr lang="en-US" altLang="zh-CN" sz="2000" dirty="0" smtClean="0"/>
              <a:t> novae up to A=40</a:t>
            </a:r>
            <a:endParaRPr lang="en-US" altLang="zh-CN" sz="2000" dirty="0" smtClean="0"/>
          </a:p>
          <a:p>
            <a:r>
              <a:rPr lang="en-US" altLang="zh-CN" sz="2000" baseline="30000" dirty="0" smtClean="0">
                <a:solidFill>
                  <a:srgbClr val="FF0000"/>
                </a:solidFill>
              </a:rPr>
              <a:t>30</a:t>
            </a:r>
            <a:r>
              <a:rPr lang="en-US" altLang="zh-CN" sz="2000" dirty="0" smtClean="0">
                <a:solidFill>
                  <a:srgbClr val="FF0000"/>
                </a:solidFill>
              </a:rPr>
              <a:t>P(</a:t>
            </a:r>
            <a:r>
              <a:rPr lang="en-US" altLang="zh-CN" sz="2000" dirty="0" err="1" smtClean="0">
                <a:solidFill>
                  <a:srgbClr val="FF0000"/>
                </a:solidFill>
              </a:rPr>
              <a:t>p</a:t>
            </a:r>
            <a:r>
              <a:rPr lang="en-US" altLang="zh-CN" sz="2000" dirty="0" err="1" smtClean="0">
                <a:solidFill>
                  <a:srgbClr val="FF0000"/>
                </a:solidFill>
                <a:latin typeface="Symbol" panose="05050102010706020507" pitchFamily="18" charset="2"/>
              </a:rPr>
              <a:t>,g</a:t>
            </a:r>
            <a:r>
              <a:rPr lang="en-US" altLang="zh-CN" sz="2000" dirty="0" smtClean="0">
                <a:solidFill>
                  <a:srgbClr val="FF0000"/>
                </a:solidFill>
              </a:rPr>
              <a:t>)</a:t>
            </a:r>
            <a:r>
              <a:rPr lang="en-US" altLang="zh-CN" sz="2000" baseline="30000" dirty="0" smtClean="0">
                <a:solidFill>
                  <a:srgbClr val="FF0000"/>
                </a:solidFill>
              </a:rPr>
              <a:t>31</a:t>
            </a:r>
            <a:r>
              <a:rPr lang="en-US" altLang="zh-CN" sz="2000" dirty="0" smtClean="0">
                <a:solidFill>
                  <a:srgbClr val="FF0000"/>
                </a:solidFill>
              </a:rPr>
              <a:t>S </a:t>
            </a:r>
            <a:r>
              <a:rPr lang="en-US" altLang="zh-CN" sz="2000" dirty="0" smtClean="0"/>
              <a:t>reaction is a potential bottleneck for </a:t>
            </a:r>
            <a:r>
              <a:rPr lang="en-US" altLang="zh-CN" sz="2000" dirty="0" smtClean="0"/>
              <a:t> </a:t>
            </a:r>
            <a:r>
              <a:rPr lang="en-US" altLang="zh-CN" sz="2000" dirty="0" err="1" smtClean="0"/>
              <a:t>nucleosynthesis</a:t>
            </a:r>
            <a:r>
              <a:rPr lang="en-US" altLang="zh-CN" sz="2000" dirty="0" smtClean="0"/>
              <a:t> (t</a:t>
            </a:r>
            <a:r>
              <a:rPr lang="en-US" altLang="zh-CN" sz="2000" b="1" baseline="-25000" dirty="0" smtClean="0"/>
              <a:t>1/2</a:t>
            </a:r>
            <a:r>
              <a:rPr lang="en-US" altLang="zh-CN" sz="2000" dirty="0" smtClean="0"/>
              <a:t>=2.5 </a:t>
            </a:r>
            <a:r>
              <a:rPr lang="en-US" altLang="zh-CN" sz="2000" dirty="0" smtClean="0"/>
              <a:t>min</a:t>
            </a:r>
            <a:r>
              <a:rPr lang="en-US" altLang="zh-CN" sz="2000" dirty="0" smtClean="0"/>
              <a:t>)</a:t>
            </a:r>
          </a:p>
          <a:p>
            <a:r>
              <a:rPr lang="en-US" sz="2000" dirty="0" smtClean="0"/>
              <a:t>Reaction rate needs to be constrained experimentally</a:t>
            </a:r>
            <a:endParaRPr lang="en-US" sz="2000" dirty="0"/>
          </a:p>
          <a:p>
            <a:pPr>
              <a:defRPr/>
            </a:pPr>
            <a:r>
              <a:rPr lang="en-US" sz="2000" dirty="0"/>
              <a:t>Dominated by resonant capture</a:t>
            </a:r>
          </a:p>
          <a:p>
            <a:pPr>
              <a:defRPr/>
            </a:pPr>
            <a:r>
              <a:rPr lang="en-US" sz="2000" dirty="0"/>
              <a:t>Can’t be measured </a:t>
            </a:r>
            <a:r>
              <a:rPr lang="en-US" sz="2000" dirty="0" smtClean="0"/>
              <a:t>directly because of low intensities </a:t>
            </a:r>
            <a:r>
              <a:rPr lang="en-US" sz="2000" dirty="0" smtClean="0"/>
              <a:t>available of </a:t>
            </a:r>
            <a:r>
              <a:rPr lang="en-US" sz="2000" baseline="30000" dirty="0" smtClean="0"/>
              <a:t>30</a:t>
            </a:r>
            <a:r>
              <a:rPr lang="en-US" sz="2000" dirty="0" smtClean="0"/>
              <a:t>P beams</a:t>
            </a:r>
            <a:endParaRPr lang="en-US" sz="2000" dirty="0"/>
          </a:p>
          <a:p>
            <a:r>
              <a:rPr lang="en-US" sz="2000" dirty="0" smtClean="0"/>
              <a:t>Indirect </a:t>
            </a:r>
            <a:r>
              <a:rPr lang="en-US" sz="2000" dirty="0" smtClean="0"/>
              <a:t>methods</a:t>
            </a:r>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pic>
        <p:nvPicPr>
          <p:cNvPr id="231" name="Picture 230"/>
          <p:cNvPicPr>
            <a:picLocks noChangeAspect="1"/>
          </p:cNvPicPr>
          <p:nvPr/>
        </p:nvPicPr>
        <p:blipFill rotWithShape="1">
          <a:blip r:embed="rId3"/>
          <a:srcRect l="1043" t="1262" r="4371" b="2055"/>
          <a:stretch/>
        </p:blipFill>
        <p:spPr>
          <a:xfrm>
            <a:off x="796248" y="977777"/>
            <a:ext cx="5570304" cy="4268830"/>
          </a:xfrm>
          <a:prstGeom prst="rect">
            <a:avLst/>
          </a:prstGeom>
        </p:spPr>
      </p:pic>
      <p:sp>
        <p:nvSpPr>
          <p:cNvPr id="3" name="Rectangle 2"/>
          <p:cNvSpPr/>
          <p:nvPr/>
        </p:nvSpPr>
        <p:spPr>
          <a:xfrm>
            <a:off x="1677930" y="5246607"/>
            <a:ext cx="3256020" cy="338554"/>
          </a:xfrm>
          <a:prstGeom prst="rect">
            <a:avLst/>
          </a:prstGeom>
        </p:spPr>
        <p:txBody>
          <a:bodyPr wrap="none">
            <a:spAutoFit/>
          </a:bodyPr>
          <a:lstStyle/>
          <a:p>
            <a:r>
              <a:rPr lang="en-US" sz="1600" dirty="0">
                <a:solidFill>
                  <a:schemeClr val="bg1"/>
                </a:solidFill>
                <a:latin typeface="Helvetica" panose="020B0604020202020204" pitchFamily="34" charset="0"/>
                <a:cs typeface="Helvetica" panose="020B0604020202020204" pitchFamily="34" charset="0"/>
              </a:rPr>
              <a:t>J. Jose </a:t>
            </a:r>
            <a:r>
              <a:rPr lang="en-US" sz="1600" i="1" dirty="0">
                <a:solidFill>
                  <a:schemeClr val="bg1"/>
                </a:solidFill>
                <a:latin typeface="Helvetica" panose="020B0604020202020204" pitchFamily="34" charset="0"/>
                <a:cs typeface="Helvetica" panose="020B0604020202020204" pitchFamily="34" charset="0"/>
              </a:rPr>
              <a:t>et al., </a:t>
            </a:r>
            <a:r>
              <a:rPr lang="en-US" sz="1600" i="1" dirty="0" err="1" smtClean="0">
                <a:solidFill>
                  <a:schemeClr val="bg1"/>
                </a:solidFill>
                <a:latin typeface="Helvetica" panose="020B0604020202020204" pitchFamily="34" charset="0"/>
                <a:cs typeface="Helvetica" panose="020B0604020202020204" pitchFamily="34" charset="0"/>
              </a:rPr>
              <a:t>ApJ</a:t>
            </a:r>
            <a:r>
              <a:rPr lang="en-US" sz="1600" dirty="0" smtClean="0">
                <a:solidFill>
                  <a:schemeClr val="bg1"/>
                </a:solidFill>
                <a:latin typeface="Helvetica" panose="020B0604020202020204" pitchFamily="34" charset="0"/>
                <a:cs typeface="Helvetica" panose="020B0604020202020204" pitchFamily="34" charset="0"/>
              </a:rPr>
              <a:t> 494,680</a:t>
            </a:r>
            <a:r>
              <a:rPr lang="en-US" sz="1600" dirty="0">
                <a:solidFill>
                  <a:schemeClr val="bg1"/>
                </a:solidFill>
                <a:latin typeface="Helvetica" panose="020B0604020202020204" pitchFamily="34" charset="0"/>
                <a:cs typeface="Helvetica" panose="020B0604020202020204" pitchFamily="34" charset="0"/>
              </a:rPr>
              <a:t>,(1998)</a:t>
            </a:r>
            <a:endParaRPr lang="en-US" sz="1600" dirty="0">
              <a:solidFill>
                <a:schemeClr val="bg1"/>
              </a:solidFill>
            </a:endParaRPr>
          </a:p>
        </p:txBody>
      </p:sp>
      <p:sp>
        <p:nvSpPr>
          <p:cNvPr id="224" name="Oval 223"/>
          <p:cNvSpPr/>
          <p:nvPr/>
        </p:nvSpPr>
        <p:spPr>
          <a:xfrm>
            <a:off x="4267200" y="2044305"/>
            <a:ext cx="342900" cy="5007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5270051" y="2438163"/>
            <a:ext cx="1138453" cy="369332"/>
          </a:xfrm>
          <a:prstGeom prst="rect">
            <a:avLst/>
          </a:prstGeom>
        </p:spPr>
        <p:txBody>
          <a:bodyPr wrap="none">
            <a:spAutoFit/>
          </a:bodyPr>
          <a:lstStyle/>
          <a:p>
            <a:r>
              <a:rPr lang="en-US" altLang="zh-CN" baseline="30000" dirty="0">
                <a:solidFill>
                  <a:srgbClr val="FF0000"/>
                </a:solidFill>
              </a:rPr>
              <a:t>30</a:t>
            </a:r>
            <a:r>
              <a:rPr lang="en-US" altLang="zh-CN" dirty="0">
                <a:solidFill>
                  <a:srgbClr val="FF0000"/>
                </a:solidFill>
              </a:rPr>
              <a:t>P(</a:t>
            </a:r>
            <a:r>
              <a:rPr lang="en-US" altLang="zh-CN" dirty="0" err="1">
                <a:solidFill>
                  <a:srgbClr val="FF0000"/>
                </a:solidFill>
              </a:rPr>
              <a:t>p</a:t>
            </a:r>
            <a:r>
              <a:rPr lang="en-US" altLang="zh-CN" dirty="0" err="1">
                <a:solidFill>
                  <a:srgbClr val="FF0000"/>
                </a:solidFill>
                <a:latin typeface="Symbol" panose="05050102010706020507" pitchFamily="18" charset="2"/>
              </a:rPr>
              <a:t>,g</a:t>
            </a:r>
            <a:r>
              <a:rPr lang="en-US" altLang="zh-CN" dirty="0">
                <a:solidFill>
                  <a:srgbClr val="FF0000"/>
                </a:solidFill>
              </a:rPr>
              <a:t>)</a:t>
            </a:r>
            <a:r>
              <a:rPr lang="en-US" altLang="zh-CN" baseline="30000" dirty="0">
                <a:solidFill>
                  <a:srgbClr val="FF0000"/>
                </a:solidFill>
              </a:rPr>
              <a:t>31</a:t>
            </a:r>
            <a:r>
              <a:rPr lang="en-US" altLang="zh-CN" dirty="0">
                <a:solidFill>
                  <a:srgbClr val="FF0000"/>
                </a:solidFill>
              </a:rPr>
              <a:t>S</a:t>
            </a:r>
            <a:endParaRPr lang="en-US" dirty="0"/>
          </a:p>
        </p:txBody>
      </p:sp>
      <p:cxnSp>
        <p:nvCxnSpPr>
          <p:cNvPr id="234" name="Straight Arrow Connector 233"/>
          <p:cNvCxnSpPr>
            <a:endCxn id="224" idx="6"/>
          </p:cNvCxnSpPr>
          <p:nvPr/>
        </p:nvCxnSpPr>
        <p:spPr>
          <a:xfrm flipH="1" flipV="1">
            <a:off x="4610100" y="2294693"/>
            <a:ext cx="647700" cy="3265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67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Nucleosynthesis</a:t>
            </a:r>
            <a:r>
              <a:rPr lang="en-US" dirty="0" smtClean="0"/>
              <a:t> in novae</a:t>
            </a:r>
            <a:endParaRPr lang="en-US" dirty="0"/>
          </a:p>
        </p:txBody>
      </p:sp>
      <p:sp>
        <p:nvSpPr>
          <p:cNvPr id="4" name="Content Placeholder 3"/>
          <p:cNvSpPr>
            <a:spLocks noGrp="1"/>
          </p:cNvSpPr>
          <p:nvPr>
            <p:ph sz="half" idx="4294967295"/>
          </p:nvPr>
        </p:nvSpPr>
        <p:spPr>
          <a:xfrm>
            <a:off x="793598" y="4600098"/>
            <a:ext cx="5392738" cy="1017588"/>
          </a:xfrm>
        </p:spPr>
        <p:txBody>
          <a:bodyPr>
            <a:normAutofit lnSpcReduction="10000"/>
          </a:bodyPr>
          <a:lstStyle/>
          <a:p>
            <a:r>
              <a:rPr lang="en-US" sz="2000" dirty="0" smtClean="0"/>
              <a:t>Novae as possible origin of pre-solar grains </a:t>
            </a:r>
            <a:r>
              <a:rPr lang="en-US" sz="2000" baseline="30000" dirty="0" smtClean="0"/>
              <a:t>30</a:t>
            </a:r>
            <a:r>
              <a:rPr lang="en-US" sz="2000" dirty="0" smtClean="0"/>
              <a:t>Si/</a:t>
            </a:r>
            <a:r>
              <a:rPr lang="en-US" sz="2000" baseline="30000" dirty="0" smtClean="0"/>
              <a:t>28</a:t>
            </a:r>
            <a:r>
              <a:rPr lang="en-US" sz="2000" dirty="0" smtClean="0"/>
              <a:t>Si</a:t>
            </a:r>
            <a:endParaRPr lang="en-US" sz="2000" dirty="0" smtClean="0"/>
          </a:p>
          <a:p>
            <a:r>
              <a:rPr lang="en-US" altLang="zh-CN" sz="2000" dirty="0" smtClean="0"/>
              <a:t>Novae “thermometers”</a:t>
            </a:r>
            <a:endParaRPr lang="en-US" altLang="zh-CN" sz="2000" dirty="0" smtClean="0"/>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235" name="Rectangle 234"/>
          <p:cNvSpPr/>
          <p:nvPr/>
        </p:nvSpPr>
        <p:spPr>
          <a:xfrm>
            <a:off x="793598" y="3590693"/>
            <a:ext cx="3615246" cy="738664"/>
          </a:xfrm>
          <a:prstGeom prst="rect">
            <a:avLst/>
          </a:prstGeom>
        </p:spPr>
        <p:txBody>
          <a:bodyPr wrap="square">
            <a:spAutoFit/>
          </a:bodyPr>
          <a:lstStyle/>
          <a:p>
            <a:r>
              <a:rPr lang="en-US" sz="1400" dirty="0">
                <a:solidFill>
                  <a:schemeClr val="bg1"/>
                </a:solidFill>
                <a:latin typeface="Helvetica" panose="020B0604020202020204" pitchFamily="34" charset="0"/>
                <a:cs typeface="Helvetica" panose="020B0604020202020204" pitchFamily="34" charset="0"/>
              </a:rPr>
              <a:t>4 </a:t>
            </a:r>
            <a:r>
              <a:rPr lang="en-US" sz="1400" dirty="0">
                <a:solidFill>
                  <a:schemeClr val="bg1"/>
                </a:solidFill>
                <a:latin typeface="Symbol" panose="05050102010706020507" pitchFamily="18" charset="2"/>
                <a:cs typeface="Helvetica" panose="020B0604020202020204" pitchFamily="34" charset="0"/>
              </a:rPr>
              <a:t>m</a:t>
            </a:r>
            <a:r>
              <a:rPr lang="en-US" sz="1400" dirty="0" smtClean="0">
                <a:solidFill>
                  <a:schemeClr val="bg1"/>
                </a:solidFill>
                <a:latin typeface="Helvetica" panose="020B0604020202020204" pitchFamily="34" charset="0"/>
                <a:cs typeface="Helvetica" panose="020B0604020202020204" pitchFamily="34" charset="0"/>
              </a:rPr>
              <a:t>m </a:t>
            </a:r>
            <a:r>
              <a:rPr lang="en-US" sz="1400" dirty="0" err="1">
                <a:solidFill>
                  <a:schemeClr val="bg1"/>
                </a:solidFill>
                <a:latin typeface="Helvetica" panose="020B0604020202020204" pitchFamily="34" charset="0"/>
                <a:cs typeface="Helvetica" panose="020B0604020202020204" pitchFamily="34" charset="0"/>
              </a:rPr>
              <a:t>presolar</a:t>
            </a:r>
            <a:r>
              <a:rPr lang="en-US" sz="1400" dirty="0">
                <a:solidFill>
                  <a:schemeClr val="bg1"/>
                </a:solidFill>
                <a:latin typeface="Helvetica" panose="020B0604020202020204" pitchFamily="34" charset="0"/>
                <a:cs typeface="Helvetica" panose="020B0604020202020204" pitchFamily="34" charset="0"/>
              </a:rPr>
              <a:t> </a:t>
            </a:r>
            <a:r>
              <a:rPr lang="en-US" sz="1400" dirty="0" err="1">
                <a:solidFill>
                  <a:schemeClr val="bg1"/>
                </a:solidFill>
                <a:latin typeface="Helvetica" panose="020B0604020202020204" pitchFamily="34" charset="0"/>
                <a:cs typeface="Helvetica" panose="020B0604020202020204" pitchFamily="34" charset="0"/>
              </a:rPr>
              <a:t>SiC</a:t>
            </a:r>
            <a:r>
              <a:rPr lang="en-US" sz="1400" dirty="0">
                <a:solidFill>
                  <a:schemeClr val="bg1"/>
                </a:solidFill>
                <a:latin typeface="Helvetica" panose="020B0604020202020204" pitchFamily="34" charset="0"/>
                <a:cs typeface="Helvetica" panose="020B0604020202020204" pitchFamily="34" charset="0"/>
              </a:rPr>
              <a:t> crystal from </a:t>
            </a:r>
            <a:r>
              <a:rPr lang="en-US" sz="1400" dirty="0" smtClean="0">
                <a:solidFill>
                  <a:schemeClr val="bg1"/>
                </a:solidFill>
                <a:latin typeface="Helvetica" panose="020B0604020202020204" pitchFamily="34" charset="0"/>
                <a:cs typeface="Helvetica" panose="020B0604020202020204" pitchFamily="34" charset="0"/>
              </a:rPr>
              <a:t>the Murchison </a:t>
            </a:r>
            <a:r>
              <a:rPr lang="en-US" sz="1400" dirty="0">
                <a:solidFill>
                  <a:schemeClr val="bg1"/>
                </a:solidFill>
                <a:latin typeface="Helvetica" panose="020B0604020202020204" pitchFamily="34" charset="0"/>
                <a:cs typeface="Helvetica" panose="020B0604020202020204" pitchFamily="34" charset="0"/>
              </a:rPr>
              <a:t>meteorite</a:t>
            </a:r>
            <a:r>
              <a:rPr lang="en-US" sz="1400" dirty="0" smtClean="0">
                <a:solidFill>
                  <a:schemeClr val="bg1"/>
                </a:solidFill>
                <a:latin typeface="Helvetica" panose="020B0604020202020204" pitchFamily="34" charset="0"/>
                <a:cs typeface="Helvetica" panose="020B0604020202020204" pitchFamily="34" charset="0"/>
              </a:rPr>
              <a:t>. </a:t>
            </a:r>
          </a:p>
          <a:p>
            <a:r>
              <a:rPr lang="en-US" sz="1400" dirty="0" smtClean="0">
                <a:solidFill>
                  <a:schemeClr val="bg1"/>
                </a:solidFill>
                <a:latin typeface="Helvetica" panose="020B0604020202020204" pitchFamily="34" charset="0"/>
                <a:cs typeface="Helvetica" panose="020B0604020202020204" pitchFamily="34" charset="0"/>
              </a:rPr>
              <a:t>Credit: S. Amari</a:t>
            </a:r>
            <a:endParaRPr lang="en-US" sz="1400" dirty="0">
              <a:solidFill>
                <a:schemeClr val="bg1"/>
              </a:solidFill>
              <a:latin typeface="Helvetica" panose="020B0604020202020204" pitchFamily="34" charset="0"/>
              <a:cs typeface="Helvetica" panose="020B0604020202020204" pitchFamily="34" charset="0"/>
            </a:endParaRPr>
          </a:p>
        </p:txBody>
      </p:sp>
      <p:pic>
        <p:nvPicPr>
          <p:cNvPr id="2530" name="Picture 482" descr="SEM micrograph of presolar SiC crystal"/>
          <p:cNvPicPr>
            <a:picLocks noChangeAspect="1" noChangeArrowheads="1"/>
          </p:cNvPicPr>
          <p:nvPr/>
        </p:nvPicPr>
        <p:blipFill rotWithShape="1">
          <a:blip r:embed="rId3">
            <a:extLst>
              <a:ext uri="{28A0092B-C50C-407E-A947-70E740481C1C}">
                <a14:useLocalDpi xmlns:a14="http://schemas.microsoft.com/office/drawing/2010/main" val="0"/>
              </a:ext>
            </a:extLst>
          </a:blip>
          <a:srcRect b="6680"/>
          <a:stretch/>
        </p:blipFill>
        <p:spPr bwMode="auto">
          <a:xfrm>
            <a:off x="793598" y="1074246"/>
            <a:ext cx="3036466" cy="251644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ej.iop.org/images/0004-637X/762/2/105/Full/apj453410f3_l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313" y="965847"/>
            <a:ext cx="4886090" cy="48290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274307" y="5863910"/>
            <a:ext cx="4124095" cy="338554"/>
          </a:xfrm>
          <a:prstGeom prst="rect">
            <a:avLst/>
          </a:prstGeom>
        </p:spPr>
        <p:txBody>
          <a:bodyPr wrap="square">
            <a:spAutoFit/>
          </a:bodyPr>
          <a:lstStyle/>
          <a:p>
            <a:r>
              <a:rPr lang="en-US" sz="1600" dirty="0" smtClean="0">
                <a:solidFill>
                  <a:schemeClr val="bg1"/>
                </a:solidFill>
                <a:latin typeface="Helvetica" panose="020B0604020202020204" pitchFamily="34" charset="0"/>
                <a:cs typeface="Helvetica" panose="020B0604020202020204" pitchFamily="34" charset="0"/>
              </a:rPr>
              <a:t>L. </a:t>
            </a:r>
            <a:r>
              <a:rPr lang="en-US" sz="1600" dirty="0">
                <a:solidFill>
                  <a:schemeClr val="bg1"/>
                </a:solidFill>
                <a:latin typeface="Helvetica" panose="020B0604020202020204" pitchFamily="34" charset="0"/>
                <a:cs typeface="Helvetica" panose="020B0604020202020204" pitchFamily="34" charset="0"/>
              </a:rPr>
              <a:t>N. </a:t>
            </a:r>
            <a:r>
              <a:rPr lang="en-US" sz="1600" dirty="0" err="1">
                <a:solidFill>
                  <a:schemeClr val="bg1"/>
                </a:solidFill>
                <a:latin typeface="Helvetica" panose="020B0604020202020204" pitchFamily="34" charset="0"/>
                <a:cs typeface="Helvetica" panose="020B0604020202020204" pitchFamily="34" charset="0"/>
              </a:rPr>
              <a:t>Downen</a:t>
            </a:r>
            <a:r>
              <a:rPr lang="en-US" sz="1600" dirty="0">
                <a:solidFill>
                  <a:schemeClr val="bg1"/>
                </a:solidFill>
                <a:latin typeface="Helvetica" panose="020B0604020202020204" pitchFamily="34" charset="0"/>
                <a:cs typeface="Helvetica" panose="020B0604020202020204" pitchFamily="34" charset="0"/>
              </a:rPr>
              <a:t> </a:t>
            </a:r>
            <a:r>
              <a:rPr lang="en-US" sz="1600" i="1" dirty="0">
                <a:solidFill>
                  <a:schemeClr val="bg1"/>
                </a:solidFill>
                <a:latin typeface="Helvetica" panose="020B0604020202020204" pitchFamily="34" charset="0"/>
                <a:cs typeface="Helvetica" panose="020B0604020202020204" pitchFamily="34" charset="0"/>
              </a:rPr>
              <a:t>et al.</a:t>
            </a:r>
            <a:r>
              <a:rPr lang="en-US" sz="1600" dirty="0">
                <a:solidFill>
                  <a:schemeClr val="bg1"/>
                </a:solidFill>
                <a:latin typeface="Helvetica" panose="020B0604020202020204" pitchFamily="34" charset="0"/>
                <a:cs typeface="Helvetica" panose="020B0604020202020204" pitchFamily="34" charset="0"/>
              </a:rPr>
              <a:t> </a:t>
            </a:r>
            <a:r>
              <a:rPr lang="en-US" sz="1600" dirty="0" smtClean="0">
                <a:solidFill>
                  <a:schemeClr val="bg1"/>
                </a:solidFill>
                <a:latin typeface="Helvetica" panose="020B0604020202020204" pitchFamily="34" charset="0"/>
                <a:cs typeface="Helvetica" panose="020B0604020202020204" pitchFamily="34" charset="0"/>
              </a:rPr>
              <a:t> </a:t>
            </a:r>
            <a:r>
              <a:rPr lang="en-US" sz="1600" i="1" dirty="0" err="1">
                <a:solidFill>
                  <a:schemeClr val="bg1"/>
                </a:solidFill>
                <a:latin typeface="Helvetica" panose="020B0604020202020204" pitchFamily="34" charset="0"/>
                <a:cs typeface="Helvetica" panose="020B0604020202020204" pitchFamily="34" charset="0"/>
              </a:rPr>
              <a:t>ApJ</a:t>
            </a:r>
            <a:r>
              <a:rPr lang="en-US" sz="1600" dirty="0">
                <a:solidFill>
                  <a:schemeClr val="bg1"/>
                </a:solidFill>
                <a:latin typeface="Helvetica" panose="020B0604020202020204" pitchFamily="34" charset="0"/>
                <a:cs typeface="Helvetica" panose="020B0604020202020204" pitchFamily="34" charset="0"/>
              </a:rPr>
              <a:t> </a:t>
            </a:r>
            <a:r>
              <a:rPr lang="en-US" sz="1600" b="1" dirty="0">
                <a:solidFill>
                  <a:schemeClr val="bg1"/>
                </a:solidFill>
                <a:latin typeface="Helvetica" panose="020B0604020202020204" pitchFamily="34" charset="0"/>
                <a:cs typeface="Helvetica" panose="020B0604020202020204" pitchFamily="34" charset="0"/>
              </a:rPr>
              <a:t>762</a:t>
            </a:r>
            <a:r>
              <a:rPr lang="en-US" sz="1600" dirty="0">
                <a:solidFill>
                  <a:schemeClr val="bg1"/>
                </a:solidFill>
                <a:latin typeface="Helvetica" panose="020B0604020202020204" pitchFamily="34" charset="0"/>
                <a:cs typeface="Helvetica" panose="020B0604020202020204" pitchFamily="34" charset="0"/>
              </a:rPr>
              <a:t> </a:t>
            </a:r>
            <a:r>
              <a:rPr lang="en-US" sz="1600" dirty="0" smtClean="0">
                <a:solidFill>
                  <a:schemeClr val="bg1"/>
                </a:solidFill>
                <a:latin typeface="Helvetica" panose="020B0604020202020204" pitchFamily="34" charset="0"/>
                <a:cs typeface="Helvetica" panose="020B0604020202020204" pitchFamily="34" charset="0"/>
              </a:rPr>
              <a:t>105 (</a:t>
            </a:r>
            <a:r>
              <a:rPr lang="en-US" sz="1600" dirty="0">
                <a:solidFill>
                  <a:schemeClr val="bg1"/>
                </a:solidFill>
                <a:latin typeface="Helvetica" panose="020B0604020202020204" pitchFamily="34" charset="0"/>
                <a:cs typeface="Helvetica" panose="020B0604020202020204" pitchFamily="34" charset="0"/>
              </a:rPr>
              <a:t>2013</a:t>
            </a:r>
            <a:r>
              <a:rPr lang="en-US" sz="1600" dirty="0" smtClean="0">
                <a:solidFill>
                  <a:schemeClr val="bg1"/>
                </a:solidFill>
                <a:latin typeface="Helvetica" panose="020B0604020202020204" pitchFamily="34" charset="0"/>
                <a:cs typeface="Helvetica" panose="020B0604020202020204" pitchFamily="34" charset="0"/>
              </a:rPr>
              <a:t>)</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8141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Nucleosynthesis</a:t>
            </a:r>
            <a:r>
              <a:rPr lang="en-US" dirty="0" smtClean="0"/>
              <a:t> in type I x-ray bursts</a:t>
            </a:r>
            <a:endParaRPr lang="en-US" dirty="0"/>
          </a:p>
        </p:txBody>
      </p:sp>
      <p:sp>
        <p:nvSpPr>
          <p:cNvPr id="4" name="Content Placeholder 3"/>
          <p:cNvSpPr>
            <a:spLocks noGrp="1"/>
          </p:cNvSpPr>
          <p:nvPr>
            <p:ph sz="half" idx="4294967295"/>
          </p:nvPr>
        </p:nvSpPr>
        <p:spPr>
          <a:xfrm>
            <a:off x="6076182" y="1171206"/>
            <a:ext cx="5500687" cy="3549650"/>
          </a:xfrm>
        </p:spPr>
        <p:txBody>
          <a:bodyPr>
            <a:normAutofit/>
          </a:bodyPr>
          <a:lstStyle/>
          <a:p>
            <a:r>
              <a:rPr lang="en-US" altLang="zh-CN" sz="2000" dirty="0" smtClean="0"/>
              <a:t> H/He Burning via standard and “Hot” CNO cycles</a:t>
            </a:r>
            <a:endParaRPr lang="en-US" altLang="zh-CN" sz="2000" dirty="0" smtClean="0"/>
          </a:p>
          <a:p>
            <a:r>
              <a:rPr lang="en-US" altLang="zh-CN" sz="2000" baseline="30000" dirty="0" smtClean="0">
                <a:solidFill>
                  <a:srgbClr val="FF0000"/>
                </a:solidFill>
              </a:rPr>
              <a:t>15</a:t>
            </a:r>
            <a:r>
              <a:rPr lang="en-US" altLang="zh-CN" sz="2000" dirty="0" smtClean="0">
                <a:solidFill>
                  <a:srgbClr val="FF0000"/>
                </a:solidFill>
              </a:rPr>
              <a:t>O(</a:t>
            </a:r>
            <a:r>
              <a:rPr lang="en-US" altLang="zh-CN" sz="2000" dirty="0" err="1" smtClean="0">
                <a:solidFill>
                  <a:srgbClr val="FF0000"/>
                </a:solidFill>
                <a:latin typeface="Symbol" panose="05050102010706020507" pitchFamily="18" charset="2"/>
              </a:rPr>
              <a:t>a,g</a:t>
            </a:r>
            <a:r>
              <a:rPr lang="en-US" altLang="zh-CN" sz="2000" dirty="0" smtClean="0">
                <a:solidFill>
                  <a:srgbClr val="FF0000"/>
                </a:solidFill>
              </a:rPr>
              <a:t>)</a:t>
            </a:r>
            <a:r>
              <a:rPr lang="en-US" altLang="zh-CN" sz="2000" baseline="30000" dirty="0" smtClean="0">
                <a:solidFill>
                  <a:srgbClr val="FF0000"/>
                </a:solidFill>
              </a:rPr>
              <a:t>19</a:t>
            </a:r>
            <a:r>
              <a:rPr lang="en-US" altLang="zh-CN" sz="2000" dirty="0" smtClean="0">
                <a:solidFill>
                  <a:srgbClr val="FF0000"/>
                </a:solidFill>
              </a:rPr>
              <a:t>Ne</a:t>
            </a:r>
            <a:r>
              <a:rPr lang="en-US" altLang="en-US" sz="2000" dirty="0" smtClean="0"/>
              <a:t> </a:t>
            </a:r>
            <a:r>
              <a:rPr lang="en-US" altLang="en-US" sz="2000" dirty="0"/>
              <a:t>is one of the two routes to break out CNO cycles and trigger </a:t>
            </a:r>
            <a:r>
              <a:rPr lang="en-US" altLang="en-US" sz="2000" dirty="0" err="1" smtClean="0"/>
              <a:t>rp</a:t>
            </a:r>
            <a:r>
              <a:rPr lang="en-US" altLang="en-US" sz="2000" dirty="0" smtClean="0"/>
              <a:t>-process in </a:t>
            </a:r>
            <a:r>
              <a:rPr lang="en-US" altLang="en-US" sz="2000" dirty="0" smtClean="0"/>
              <a:t>type I x-ray bursts for </a:t>
            </a:r>
            <a:r>
              <a:rPr lang="en-US" altLang="en-US" sz="2000" dirty="0" err="1" smtClean="0"/>
              <a:t>nucleosynthesis</a:t>
            </a:r>
            <a:r>
              <a:rPr lang="en-US" altLang="en-US" sz="2000" dirty="0" smtClean="0"/>
              <a:t> of A&gt;20 nuclides</a:t>
            </a:r>
            <a:endParaRPr lang="en-US" altLang="en-US" sz="2000" dirty="0"/>
          </a:p>
          <a:p>
            <a:pPr>
              <a:defRPr/>
            </a:pPr>
            <a:r>
              <a:rPr lang="en-US" sz="2000" dirty="0" smtClean="0"/>
              <a:t>Can’t </a:t>
            </a:r>
            <a:r>
              <a:rPr lang="en-US" sz="2000" dirty="0"/>
              <a:t>be measured </a:t>
            </a:r>
            <a:r>
              <a:rPr lang="en-US" sz="2000" dirty="0" smtClean="0"/>
              <a:t>directly either </a:t>
            </a:r>
            <a:r>
              <a:rPr lang="en-US" sz="2000" dirty="0" smtClean="0"/>
              <a:t>because of low intensities </a:t>
            </a:r>
            <a:r>
              <a:rPr lang="en-US" sz="2000" dirty="0" smtClean="0"/>
              <a:t>available of ISOL  </a:t>
            </a:r>
            <a:r>
              <a:rPr lang="en-US" sz="2000" baseline="30000" dirty="0" smtClean="0"/>
              <a:t>15</a:t>
            </a:r>
            <a:r>
              <a:rPr lang="en-US" sz="2000" dirty="0" smtClean="0"/>
              <a:t>O beams</a:t>
            </a:r>
          </a:p>
          <a:p>
            <a:pPr>
              <a:defRPr/>
            </a:pPr>
            <a:r>
              <a:rPr lang="en-US" sz="2000" dirty="0" smtClean="0"/>
              <a:t>Energies of future reaccelerated  fragmented beams much higher than the energies required (~150 </a:t>
            </a:r>
            <a:r>
              <a:rPr lang="en-US" sz="2000" dirty="0" err="1" smtClean="0"/>
              <a:t>keV</a:t>
            </a:r>
            <a:r>
              <a:rPr lang="en-US" sz="2000" dirty="0" smtClean="0"/>
              <a:t>)</a:t>
            </a:r>
            <a:endParaRPr lang="en-US" sz="2000" dirty="0"/>
          </a:p>
          <a:p>
            <a:endParaRPr lang="en-US" sz="2000" dirty="0" smtClean="0"/>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grpSp>
        <p:nvGrpSpPr>
          <p:cNvPr id="5" name="Group 231"/>
          <p:cNvGrpSpPr>
            <a:grpSpLocks/>
          </p:cNvGrpSpPr>
          <p:nvPr/>
        </p:nvGrpSpPr>
        <p:grpSpPr bwMode="auto">
          <a:xfrm>
            <a:off x="784986" y="1704834"/>
            <a:ext cx="4167489" cy="3027310"/>
            <a:chOff x="2627" y="1600"/>
            <a:chExt cx="2839" cy="2100"/>
          </a:xfrm>
        </p:grpSpPr>
        <p:sp>
          <p:nvSpPr>
            <p:cNvPr id="6" name="AutoShape 24"/>
            <p:cNvSpPr>
              <a:spLocks noChangeAspect="1" noChangeArrowheads="1" noTextEdit="1"/>
            </p:cNvSpPr>
            <p:nvPr/>
          </p:nvSpPr>
          <p:spPr bwMode="auto">
            <a:xfrm>
              <a:off x="2899" y="1708"/>
              <a:ext cx="2212"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26"/>
            <p:cNvSpPr>
              <a:spLocks noChangeArrowheads="1"/>
            </p:cNvSpPr>
            <p:nvPr/>
          </p:nvSpPr>
          <p:spPr bwMode="auto">
            <a:xfrm>
              <a:off x="3326"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27"/>
            <p:cNvSpPr>
              <a:spLocks/>
            </p:cNvSpPr>
            <p:nvPr/>
          </p:nvSpPr>
          <p:spPr bwMode="auto">
            <a:xfrm>
              <a:off x="3317" y="2802"/>
              <a:ext cx="19"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8"/>
            <p:cNvSpPr>
              <a:spLocks/>
            </p:cNvSpPr>
            <p:nvPr/>
          </p:nvSpPr>
          <p:spPr bwMode="auto">
            <a:xfrm>
              <a:off x="3326" y="2802"/>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9"/>
            <p:cNvSpPr>
              <a:spLocks/>
            </p:cNvSpPr>
            <p:nvPr/>
          </p:nvSpPr>
          <p:spPr bwMode="auto">
            <a:xfrm>
              <a:off x="3465" y="2814"/>
              <a:ext cx="19" cy="193"/>
            </a:xfrm>
            <a:custGeom>
              <a:avLst/>
              <a:gdLst>
                <a:gd name="T0" fmla="*/ 73 w 147"/>
                <a:gd name="T1" fmla="*/ 1161 h 1161"/>
                <a:gd name="T2" fmla="*/ 147 w 147"/>
                <a:gd name="T3" fmla="*/ 1093 h 1161"/>
                <a:gd name="T4" fmla="*/ 147 w 147"/>
                <a:gd name="T5" fmla="*/ 0 h 1161"/>
                <a:gd name="T6" fmla="*/ 0 w 147"/>
                <a:gd name="T7" fmla="*/ 0 h 1161"/>
                <a:gd name="T8" fmla="*/ 0 w 147"/>
                <a:gd name="T9" fmla="*/ 1093 h 1161"/>
                <a:gd name="T10" fmla="*/ 73 w 147"/>
                <a:gd name="T11" fmla="*/ 1161 h 1161"/>
                <a:gd name="T12" fmla="*/ 73 w 147"/>
                <a:gd name="T13" fmla="*/ 1161 h 1161"/>
                <a:gd name="T14" fmla="*/ 147 w 147"/>
                <a:gd name="T15" fmla="*/ 1161 h 1161"/>
                <a:gd name="T16" fmla="*/ 147 w 147"/>
                <a:gd name="T17" fmla="*/ 1093 h 1161"/>
                <a:gd name="T18" fmla="*/ 73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3" y="1161"/>
                  </a:moveTo>
                  <a:lnTo>
                    <a:pt x="147" y="1093"/>
                  </a:lnTo>
                  <a:lnTo>
                    <a:pt x="147" y="0"/>
                  </a:lnTo>
                  <a:lnTo>
                    <a:pt x="0" y="0"/>
                  </a:lnTo>
                  <a:lnTo>
                    <a:pt x="0" y="1093"/>
                  </a:lnTo>
                  <a:lnTo>
                    <a:pt x="73" y="1161"/>
                  </a:lnTo>
                  <a:lnTo>
                    <a:pt x="73" y="1161"/>
                  </a:lnTo>
                  <a:lnTo>
                    <a:pt x="147" y="1161"/>
                  </a:lnTo>
                  <a:lnTo>
                    <a:pt x="147" y="1093"/>
                  </a:lnTo>
                  <a:lnTo>
                    <a:pt x="73"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0"/>
            <p:cNvSpPr>
              <a:spLocks/>
            </p:cNvSpPr>
            <p:nvPr/>
          </p:nvSpPr>
          <p:spPr bwMode="auto">
            <a:xfrm>
              <a:off x="3317"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31"/>
            <p:cNvSpPr>
              <a:spLocks noChangeArrowheads="1"/>
            </p:cNvSpPr>
            <p:nvPr/>
          </p:nvSpPr>
          <p:spPr bwMode="auto">
            <a:xfrm>
              <a:off x="3474"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32"/>
            <p:cNvSpPr>
              <a:spLocks/>
            </p:cNvSpPr>
            <p:nvPr/>
          </p:nvSpPr>
          <p:spPr bwMode="auto">
            <a:xfrm>
              <a:off x="3465" y="2802"/>
              <a:ext cx="19" cy="194"/>
            </a:xfrm>
            <a:custGeom>
              <a:avLst/>
              <a:gdLst>
                <a:gd name="T0" fmla="*/ 73 w 147"/>
                <a:gd name="T1" fmla="*/ 0 h 1162"/>
                <a:gd name="T2" fmla="*/ 0 w 147"/>
                <a:gd name="T3" fmla="*/ 69 h 1162"/>
                <a:gd name="T4" fmla="*/ 0 w 147"/>
                <a:gd name="T5" fmla="*/ 1162 h 1162"/>
                <a:gd name="T6" fmla="*/ 147 w 147"/>
                <a:gd name="T7" fmla="*/ 1162 h 1162"/>
                <a:gd name="T8" fmla="*/ 147 w 147"/>
                <a:gd name="T9" fmla="*/ 69 h 1162"/>
                <a:gd name="T10" fmla="*/ 73 w 147"/>
                <a:gd name="T11" fmla="*/ 0 h 1162"/>
                <a:gd name="T12" fmla="*/ 73 w 147"/>
                <a:gd name="T13" fmla="*/ 0 h 1162"/>
                <a:gd name="T14" fmla="*/ 0 w 147"/>
                <a:gd name="T15" fmla="*/ 0 h 1162"/>
                <a:gd name="T16" fmla="*/ 0 w 147"/>
                <a:gd name="T17" fmla="*/ 69 h 1162"/>
                <a:gd name="T18" fmla="*/ 73 w 147"/>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2">
                  <a:moveTo>
                    <a:pt x="73" y="0"/>
                  </a:moveTo>
                  <a:lnTo>
                    <a:pt x="0" y="69"/>
                  </a:lnTo>
                  <a:lnTo>
                    <a:pt x="0" y="1162"/>
                  </a:lnTo>
                  <a:lnTo>
                    <a:pt x="147" y="1162"/>
                  </a:lnTo>
                  <a:lnTo>
                    <a:pt x="147" y="69"/>
                  </a:lnTo>
                  <a:lnTo>
                    <a:pt x="73" y="0"/>
                  </a:lnTo>
                  <a:lnTo>
                    <a:pt x="73" y="0"/>
                  </a:lnTo>
                  <a:lnTo>
                    <a:pt x="0" y="0"/>
                  </a:lnTo>
                  <a:lnTo>
                    <a:pt x="0" y="69"/>
                  </a:lnTo>
                  <a:lnTo>
                    <a:pt x="73"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3"/>
            <p:cNvSpPr>
              <a:spLocks/>
            </p:cNvSpPr>
            <p:nvPr/>
          </p:nvSpPr>
          <p:spPr bwMode="auto">
            <a:xfrm>
              <a:off x="3474" y="2802"/>
              <a:ext cx="157" cy="23"/>
            </a:xfrm>
            <a:custGeom>
              <a:avLst/>
              <a:gdLst>
                <a:gd name="T0" fmla="*/ 1258 w 1258"/>
                <a:gd name="T1" fmla="*/ 69 h 137"/>
                <a:gd name="T2" fmla="*/ 1183 w 1258"/>
                <a:gd name="T3" fmla="*/ 0 h 137"/>
                <a:gd name="T4" fmla="*/ 0 w 1258"/>
                <a:gd name="T5" fmla="*/ 0 h 137"/>
                <a:gd name="T6" fmla="*/ 0 w 1258"/>
                <a:gd name="T7" fmla="*/ 137 h 137"/>
                <a:gd name="T8" fmla="*/ 1183 w 1258"/>
                <a:gd name="T9" fmla="*/ 137 h 137"/>
                <a:gd name="T10" fmla="*/ 1258 w 1258"/>
                <a:gd name="T11" fmla="*/ 69 h 137"/>
                <a:gd name="T12" fmla="*/ 1258 w 1258"/>
                <a:gd name="T13" fmla="*/ 69 h 137"/>
                <a:gd name="T14" fmla="*/ 1258 w 1258"/>
                <a:gd name="T15" fmla="*/ 0 h 137"/>
                <a:gd name="T16" fmla="*/ 1183 w 1258"/>
                <a:gd name="T17" fmla="*/ 0 h 137"/>
                <a:gd name="T18" fmla="*/ 1258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1258" y="69"/>
                  </a:moveTo>
                  <a:lnTo>
                    <a:pt x="1183" y="0"/>
                  </a:lnTo>
                  <a:lnTo>
                    <a:pt x="0" y="0"/>
                  </a:lnTo>
                  <a:lnTo>
                    <a:pt x="0" y="137"/>
                  </a:lnTo>
                  <a:lnTo>
                    <a:pt x="1183" y="137"/>
                  </a:lnTo>
                  <a:lnTo>
                    <a:pt x="1258" y="69"/>
                  </a:lnTo>
                  <a:lnTo>
                    <a:pt x="1258" y="69"/>
                  </a:lnTo>
                  <a:lnTo>
                    <a:pt x="1258" y="0"/>
                  </a:lnTo>
                  <a:lnTo>
                    <a:pt x="1183" y="0"/>
                  </a:lnTo>
                  <a:lnTo>
                    <a:pt x="125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4"/>
            <p:cNvSpPr>
              <a:spLocks/>
            </p:cNvSpPr>
            <p:nvPr/>
          </p:nvSpPr>
          <p:spPr bwMode="auto">
            <a:xfrm>
              <a:off x="3613" y="2814"/>
              <a:ext cx="18" cy="193"/>
            </a:xfrm>
            <a:custGeom>
              <a:avLst/>
              <a:gdLst>
                <a:gd name="T0" fmla="*/ 74 w 149"/>
                <a:gd name="T1" fmla="*/ 1161 h 1161"/>
                <a:gd name="T2" fmla="*/ 149 w 149"/>
                <a:gd name="T3" fmla="*/ 1093 h 1161"/>
                <a:gd name="T4" fmla="*/ 149 w 149"/>
                <a:gd name="T5" fmla="*/ 0 h 1161"/>
                <a:gd name="T6" fmla="*/ 0 w 149"/>
                <a:gd name="T7" fmla="*/ 0 h 1161"/>
                <a:gd name="T8" fmla="*/ 0 w 149"/>
                <a:gd name="T9" fmla="*/ 1093 h 1161"/>
                <a:gd name="T10" fmla="*/ 74 w 149"/>
                <a:gd name="T11" fmla="*/ 1161 h 1161"/>
                <a:gd name="T12" fmla="*/ 74 w 149"/>
                <a:gd name="T13" fmla="*/ 1161 h 1161"/>
                <a:gd name="T14" fmla="*/ 149 w 149"/>
                <a:gd name="T15" fmla="*/ 1161 h 1161"/>
                <a:gd name="T16" fmla="*/ 149 w 149"/>
                <a:gd name="T17" fmla="*/ 1093 h 1161"/>
                <a:gd name="T18" fmla="*/ 74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1161"/>
                  </a:moveTo>
                  <a:lnTo>
                    <a:pt x="149" y="1093"/>
                  </a:lnTo>
                  <a:lnTo>
                    <a:pt x="149" y="0"/>
                  </a:lnTo>
                  <a:lnTo>
                    <a:pt x="0" y="0"/>
                  </a:lnTo>
                  <a:lnTo>
                    <a:pt x="0" y="1093"/>
                  </a:lnTo>
                  <a:lnTo>
                    <a:pt x="74" y="1161"/>
                  </a:lnTo>
                  <a:lnTo>
                    <a:pt x="74" y="1161"/>
                  </a:lnTo>
                  <a:lnTo>
                    <a:pt x="149" y="1161"/>
                  </a:lnTo>
                  <a:lnTo>
                    <a:pt x="149"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5"/>
            <p:cNvSpPr>
              <a:spLocks/>
            </p:cNvSpPr>
            <p:nvPr/>
          </p:nvSpPr>
          <p:spPr bwMode="auto">
            <a:xfrm>
              <a:off x="3465" y="2984"/>
              <a:ext cx="157" cy="23"/>
            </a:xfrm>
            <a:custGeom>
              <a:avLst/>
              <a:gdLst>
                <a:gd name="T0" fmla="*/ 0 w 1256"/>
                <a:gd name="T1" fmla="*/ 68 h 136"/>
                <a:gd name="T2" fmla="*/ 73 w 1256"/>
                <a:gd name="T3" fmla="*/ 136 h 136"/>
                <a:gd name="T4" fmla="*/ 1256 w 1256"/>
                <a:gd name="T5" fmla="*/ 136 h 136"/>
                <a:gd name="T6" fmla="*/ 1256 w 1256"/>
                <a:gd name="T7" fmla="*/ 0 h 136"/>
                <a:gd name="T8" fmla="*/ 73 w 1256"/>
                <a:gd name="T9" fmla="*/ 0 h 136"/>
                <a:gd name="T10" fmla="*/ 0 w 1256"/>
                <a:gd name="T11" fmla="*/ 68 h 136"/>
                <a:gd name="T12" fmla="*/ 0 w 1256"/>
                <a:gd name="T13" fmla="*/ 68 h 136"/>
                <a:gd name="T14" fmla="*/ 0 w 1256"/>
                <a:gd name="T15" fmla="*/ 136 h 136"/>
                <a:gd name="T16" fmla="*/ 73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3" y="136"/>
                  </a:lnTo>
                  <a:lnTo>
                    <a:pt x="1256" y="136"/>
                  </a:lnTo>
                  <a:lnTo>
                    <a:pt x="1256" y="0"/>
                  </a:lnTo>
                  <a:lnTo>
                    <a:pt x="73" y="0"/>
                  </a:lnTo>
                  <a:lnTo>
                    <a:pt x="0" y="68"/>
                  </a:lnTo>
                  <a:lnTo>
                    <a:pt x="0" y="68"/>
                  </a:lnTo>
                  <a:lnTo>
                    <a:pt x="0" y="136"/>
                  </a:lnTo>
                  <a:lnTo>
                    <a:pt x="73"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36"/>
            <p:cNvSpPr>
              <a:spLocks noChangeArrowheads="1"/>
            </p:cNvSpPr>
            <p:nvPr/>
          </p:nvSpPr>
          <p:spPr bwMode="auto">
            <a:xfrm>
              <a:off x="3622"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7"/>
            <p:cNvSpPr>
              <a:spLocks/>
            </p:cNvSpPr>
            <p:nvPr/>
          </p:nvSpPr>
          <p:spPr bwMode="auto">
            <a:xfrm>
              <a:off x="3613" y="2802"/>
              <a:ext cx="18" cy="194"/>
            </a:xfrm>
            <a:custGeom>
              <a:avLst/>
              <a:gdLst>
                <a:gd name="T0" fmla="*/ 74 w 149"/>
                <a:gd name="T1" fmla="*/ 0 h 1162"/>
                <a:gd name="T2" fmla="*/ 0 w 149"/>
                <a:gd name="T3" fmla="*/ 69 h 1162"/>
                <a:gd name="T4" fmla="*/ 0 w 149"/>
                <a:gd name="T5" fmla="*/ 1162 h 1162"/>
                <a:gd name="T6" fmla="*/ 149 w 149"/>
                <a:gd name="T7" fmla="*/ 1162 h 1162"/>
                <a:gd name="T8" fmla="*/ 149 w 149"/>
                <a:gd name="T9" fmla="*/ 69 h 1162"/>
                <a:gd name="T10" fmla="*/ 74 w 149"/>
                <a:gd name="T11" fmla="*/ 0 h 1162"/>
                <a:gd name="T12" fmla="*/ 74 w 149"/>
                <a:gd name="T13" fmla="*/ 0 h 1162"/>
                <a:gd name="T14" fmla="*/ 0 w 149"/>
                <a:gd name="T15" fmla="*/ 0 h 1162"/>
                <a:gd name="T16" fmla="*/ 0 w 149"/>
                <a:gd name="T17" fmla="*/ 69 h 1162"/>
                <a:gd name="T18" fmla="*/ 74 w 149"/>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4" y="0"/>
                  </a:moveTo>
                  <a:lnTo>
                    <a:pt x="0" y="69"/>
                  </a:lnTo>
                  <a:lnTo>
                    <a:pt x="0" y="1162"/>
                  </a:lnTo>
                  <a:lnTo>
                    <a:pt x="149" y="1162"/>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8"/>
            <p:cNvSpPr>
              <a:spLocks/>
            </p:cNvSpPr>
            <p:nvPr/>
          </p:nvSpPr>
          <p:spPr bwMode="auto">
            <a:xfrm>
              <a:off x="3622" y="2802"/>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9"/>
            <p:cNvSpPr>
              <a:spLocks/>
            </p:cNvSpPr>
            <p:nvPr/>
          </p:nvSpPr>
          <p:spPr bwMode="auto">
            <a:xfrm>
              <a:off x="3761"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p:cNvSpPr>
              <a:spLocks/>
            </p:cNvSpPr>
            <p:nvPr/>
          </p:nvSpPr>
          <p:spPr bwMode="auto">
            <a:xfrm>
              <a:off x="3613" y="2984"/>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41"/>
            <p:cNvSpPr>
              <a:spLocks noChangeArrowheads="1"/>
            </p:cNvSpPr>
            <p:nvPr/>
          </p:nvSpPr>
          <p:spPr bwMode="auto">
            <a:xfrm>
              <a:off x="3770"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42"/>
            <p:cNvSpPr>
              <a:spLocks/>
            </p:cNvSpPr>
            <p:nvPr/>
          </p:nvSpPr>
          <p:spPr bwMode="auto">
            <a:xfrm>
              <a:off x="3761"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p:cNvSpPr>
              <a:spLocks/>
            </p:cNvSpPr>
            <p:nvPr/>
          </p:nvSpPr>
          <p:spPr bwMode="auto">
            <a:xfrm>
              <a:off x="3770"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p:cNvSpPr>
              <a:spLocks/>
            </p:cNvSpPr>
            <p:nvPr/>
          </p:nvSpPr>
          <p:spPr bwMode="auto">
            <a:xfrm>
              <a:off x="3909"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5"/>
            <p:cNvSpPr>
              <a:spLocks/>
            </p:cNvSpPr>
            <p:nvPr/>
          </p:nvSpPr>
          <p:spPr bwMode="auto">
            <a:xfrm>
              <a:off x="3761"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6"/>
            <p:cNvSpPr>
              <a:spLocks noChangeArrowheads="1"/>
            </p:cNvSpPr>
            <p:nvPr/>
          </p:nvSpPr>
          <p:spPr bwMode="auto">
            <a:xfrm>
              <a:off x="3918"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Freeform 47"/>
            <p:cNvSpPr>
              <a:spLocks/>
            </p:cNvSpPr>
            <p:nvPr/>
          </p:nvSpPr>
          <p:spPr bwMode="auto">
            <a:xfrm>
              <a:off x="3909"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8"/>
            <p:cNvSpPr>
              <a:spLocks/>
            </p:cNvSpPr>
            <p:nvPr/>
          </p:nvSpPr>
          <p:spPr bwMode="auto">
            <a:xfrm>
              <a:off x="3918" y="2802"/>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9"/>
            <p:cNvSpPr>
              <a:spLocks/>
            </p:cNvSpPr>
            <p:nvPr/>
          </p:nvSpPr>
          <p:spPr bwMode="auto">
            <a:xfrm>
              <a:off x="4056" y="2814"/>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0"/>
            <p:cNvSpPr>
              <a:spLocks/>
            </p:cNvSpPr>
            <p:nvPr/>
          </p:nvSpPr>
          <p:spPr bwMode="auto">
            <a:xfrm>
              <a:off x="3909" y="2984"/>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Rectangle 51"/>
            <p:cNvSpPr>
              <a:spLocks noChangeArrowheads="1"/>
            </p:cNvSpPr>
            <p:nvPr/>
          </p:nvSpPr>
          <p:spPr bwMode="auto">
            <a:xfrm>
              <a:off x="4066" y="2814"/>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52"/>
            <p:cNvSpPr>
              <a:spLocks/>
            </p:cNvSpPr>
            <p:nvPr/>
          </p:nvSpPr>
          <p:spPr bwMode="auto">
            <a:xfrm>
              <a:off x="4056" y="2802"/>
              <a:ext cx="19" cy="194"/>
            </a:xfrm>
            <a:custGeom>
              <a:avLst/>
              <a:gdLst>
                <a:gd name="T0" fmla="*/ 75 w 148"/>
                <a:gd name="T1" fmla="*/ 0 h 1162"/>
                <a:gd name="T2" fmla="*/ 0 w 148"/>
                <a:gd name="T3" fmla="*/ 69 h 1162"/>
                <a:gd name="T4" fmla="*/ 0 w 148"/>
                <a:gd name="T5" fmla="*/ 1162 h 1162"/>
                <a:gd name="T6" fmla="*/ 148 w 148"/>
                <a:gd name="T7" fmla="*/ 1162 h 1162"/>
                <a:gd name="T8" fmla="*/ 148 w 148"/>
                <a:gd name="T9" fmla="*/ 69 h 1162"/>
                <a:gd name="T10" fmla="*/ 75 w 148"/>
                <a:gd name="T11" fmla="*/ 0 h 1162"/>
                <a:gd name="T12" fmla="*/ 75 w 148"/>
                <a:gd name="T13" fmla="*/ 0 h 1162"/>
                <a:gd name="T14" fmla="*/ 0 w 148"/>
                <a:gd name="T15" fmla="*/ 0 h 1162"/>
                <a:gd name="T16" fmla="*/ 0 w 148"/>
                <a:gd name="T17" fmla="*/ 69 h 1162"/>
                <a:gd name="T18" fmla="*/ 75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5" y="0"/>
                  </a:moveTo>
                  <a:lnTo>
                    <a:pt x="0" y="69"/>
                  </a:lnTo>
                  <a:lnTo>
                    <a:pt x="0" y="1162"/>
                  </a:lnTo>
                  <a:lnTo>
                    <a:pt x="148" y="1162"/>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3"/>
            <p:cNvSpPr>
              <a:spLocks/>
            </p:cNvSpPr>
            <p:nvPr/>
          </p:nvSpPr>
          <p:spPr bwMode="auto">
            <a:xfrm>
              <a:off x="4066"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4"/>
            <p:cNvSpPr>
              <a:spLocks/>
            </p:cNvSpPr>
            <p:nvPr/>
          </p:nvSpPr>
          <p:spPr bwMode="auto">
            <a:xfrm>
              <a:off x="4204" y="2814"/>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5"/>
            <p:cNvSpPr>
              <a:spLocks/>
            </p:cNvSpPr>
            <p:nvPr/>
          </p:nvSpPr>
          <p:spPr bwMode="auto">
            <a:xfrm>
              <a:off x="4056" y="2984"/>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Rectangle 56"/>
            <p:cNvSpPr>
              <a:spLocks noChangeArrowheads="1"/>
            </p:cNvSpPr>
            <p:nvPr/>
          </p:nvSpPr>
          <p:spPr bwMode="auto">
            <a:xfrm>
              <a:off x="3622"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Freeform 57"/>
            <p:cNvSpPr>
              <a:spLocks/>
            </p:cNvSpPr>
            <p:nvPr/>
          </p:nvSpPr>
          <p:spPr bwMode="auto">
            <a:xfrm>
              <a:off x="3613" y="2620"/>
              <a:ext cx="18" cy="194"/>
            </a:xfrm>
            <a:custGeom>
              <a:avLst/>
              <a:gdLst>
                <a:gd name="T0" fmla="*/ 74 w 149"/>
                <a:gd name="T1" fmla="*/ 0 h 1161"/>
                <a:gd name="T2" fmla="*/ 0 w 149"/>
                <a:gd name="T3" fmla="*/ 69 h 1161"/>
                <a:gd name="T4" fmla="*/ 0 w 149"/>
                <a:gd name="T5" fmla="*/ 1161 h 1161"/>
                <a:gd name="T6" fmla="*/ 149 w 149"/>
                <a:gd name="T7" fmla="*/ 1161 h 1161"/>
                <a:gd name="T8" fmla="*/ 149 w 149"/>
                <a:gd name="T9" fmla="*/ 69 h 1161"/>
                <a:gd name="T10" fmla="*/ 74 w 149"/>
                <a:gd name="T11" fmla="*/ 0 h 1161"/>
                <a:gd name="T12" fmla="*/ 74 w 149"/>
                <a:gd name="T13" fmla="*/ 0 h 1161"/>
                <a:gd name="T14" fmla="*/ 0 w 149"/>
                <a:gd name="T15" fmla="*/ 0 h 1161"/>
                <a:gd name="T16" fmla="*/ 0 w 149"/>
                <a:gd name="T17" fmla="*/ 69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9"/>
                  </a:lnTo>
                  <a:lnTo>
                    <a:pt x="0" y="1161"/>
                  </a:lnTo>
                  <a:lnTo>
                    <a:pt x="149" y="1161"/>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8"/>
            <p:cNvSpPr>
              <a:spLocks/>
            </p:cNvSpPr>
            <p:nvPr/>
          </p:nvSpPr>
          <p:spPr bwMode="auto">
            <a:xfrm>
              <a:off x="3622" y="2620"/>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9"/>
            <p:cNvSpPr>
              <a:spLocks/>
            </p:cNvSpPr>
            <p:nvPr/>
          </p:nvSpPr>
          <p:spPr bwMode="auto">
            <a:xfrm>
              <a:off x="3761"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0"/>
            <p:cNvSpPr>
              <a:spLocks/>
            </p:cNvSpPr>
            <p:nvPr/>
          </p:nvSpPr>
          <p:spPr bwMode="auto">
            <a:xfrm>
              <a:off x="3613" y="2802"/>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61"/>
            <p:cNvSpPr>
              <a:spLocks noChangeArrowheads="1"/>
            </p:cNvSpPr>
            <p:nvPr/>
          </p:nvSpPr>
          <p:spPr bwMode="auto">
            <a:xfrm>
              <a:off x="3770"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Freeform 62"/>
            <p:cNvSpPr>
              <a:spLocks/>
            </p:cNvSpPr>
            <p:nvPr/>
          </p:nvSpPr>
          <p:spPr bwMode="auto">
            <a:xfrm>
              <a:off x="3761"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3"/>
            <p:cNvSpPr>
              <a:spLocks/>
            </p:cNvSpPr>
            <p:nvPr/>
          </p:nvSpPr>
          <p:spPr bwMode="auto">
            <a:xfrm>
              <a:off x="3770"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4"/>
            <p:cNvSpPr>
              <a:spLocks/>
            </p:cNvSpPr>
            <p:nvPr/>
          </p:nvSpPr>
          <p:spPr bwMode="auto">
            <a:xfrm>
              <a:off x="3909"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5"/>
            <p:cNvSpPr>
              <a:spLocks/>
            </p:cNvSpPr>
            <p:nvPr/>
          </p:nvSpPr>
          <p:spPr bwMode="auto">
            <a:xfrm>
              <a:off x="3761" y="2802"/>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66"/>
            <p:cNvSpPr>
              <a:spLocks noChangeArrowheads="1"/>
            </p:cNvSpPr>
            <p:nvPr/>
          </p:nvSpPr>
          <p:spPr bwMode="auto">
            <a:xfrm>
              <a:off x="3918" y="2632"/>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Freeform 67"/>
            <p:cNvSpPr>
              <a:spLocks/>
            </p:cNvSpPr>
            <p:nvPr/>
          </p:nvSpPr>
          <p:spPr bwMode="auto">
            <a:xfrm>
              <a:off x="3909"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8"/>
            <p:cNvSpPr>
              <a:spLocks/>
            </p:cNvSpPr>
            <p:nvPr/>
          </p:nvSpPr>
          <p:spPr bwMode="auto">
            <a:xfrm>
              <a:off x="3918" y="2620"/>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9"/>
            <p:cNvSpPr>
              <a:spLocks/>
            </p:cNvSpPr>
            <p:nvPr/>
          </p:nvSpPr>
          <p:spPr bwMode="auto">
            <a:xfrm>
              <a:off x="4056" y="2632"/>
              <a:ext cx="19" cy="193"/>
            </a:xfrm>
            <a:custGeom>
              <a:avLst/>
              <a:gdLst>
                <a:gd name="T0" fmla="*/ 75 w 148"/>
                <a:gd name="T1" fmla="*/ 1160 h 1160"/>
                <a:gd name="T2" fmla="*/ 148 w 148"/>
                <a:gd name="T3" fmla="*/ 1092 h 1160"/>
                <a:gd name="T4" fmla="*/ 148 w 148"/>
                <a:gd name="T5" fmla="*/ 0 h 1160"/>
                <a:gd name="T6" fmla="*/ 0 w 148"/>
                <a:gd name="T7" fmla="*/ 0 h 1160"/>
                <a:gd name="T8" fmla="*/ 0 w 148"/>
                <a:gd name="T9" fmla="*/ 1092 h 1160"/>
                <a:gd name="T10" fmla="*/ 75 w 148"/>
                <a:gd name="T11" fmla="*/ 1160 h 1160"/>
                <a:gd name="T12" fmla="*/ 75 w 148"/>
                <a:gd name="T13" fmla="*/ 1160 h 1160"/>
                <a:gd name="T14" fmla="*/ 148 w 148"/>
                <a:gd name="T15" fmla="*/ 1160 h 1160"/>
                <a:gd name="T16" fmla="*/ 148 w 148"/>
                <a:gd name="T17" fmla="*/ 1092 h 1160"/>
                <a:gd name="T18" fmla="*/ 75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5" y="1160"/>
                  </a:moveTo>
                  <a:lnTo>
                    <a:pt x="148" y="1092"/>
                  </a:lnTo>
                  <a:lnTo>
                    <a:pt x="148" y="0"/>
                  </a:lnTo>
                  <a:lnTo>
                    <a:pt x="0" y="0"/>
                  </a:lnTo>
                  <a:lnTo>
                    <a:pt x="0" y="1092"/>
                  </a:lnTo>
                  <a:lnTo>
                    <a:pt x="75" y="1160"/>
                  </a:lnTo>
                  <a:lnTo>
                    <a:pt x="75" y="1160"/>
                  </a:lnTo>
                  <a:lnTo>
                    <a:pt x="148" y="1160"/>
                  </a:lnTo>
                  <a:lnTo>
                    <a:pt x="148" y="1092"/>
                  </a:lnTo>
                  <a:lnTo>
                    <a:pt x="75"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0"/>
            <p:cNvSpPr>
              <a:spLocks/>
            </p:cNvSpPr>
            <p:nvPr/>
          </p:nvSpPr>
          <p:spPr bwMode="auto">
            <a:xfrm>
              <a:off x="3909" y="2802"/>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Rectangle 71"/>
            <p:cNvSpPr>
              <a:spLocks noChangeArrowheads="1"/>
            </p:cNvSpPr>
            <p:nvPr/>
          </p:nvSpPr>
          <p:spPr bwMode="auto">
            <a:xfrm>
              <a:off x="4066" y="2632"/>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Freeform 72"/>
            <p:cNvSpPr>
              <a:spLocks/>
            </p:cNvSpPr>
            <p:nvPr/>
          </p:nvSpPr>
          <p:spPr bwMode="auto">
            <a:xfrm>
              <a:off x="4056" y="2620"/>
              <a:ext cx="19" cy="194"/>
            </a:xfrm>
            <a:custGeom>
              <a:avLst/>
              <a:gdLst>
                <a:gd name="T0" fmla="*/ 75 w 148"/>
                <a:gd name="T1" fmla="*/ 0 h 1161"/>
                <a:gd name="T2" fmla="*/ 0 w 148"/>
                <a:gd name="T3" fmla="*/ 69 h 1161"/>
                <a:gd name="T4" fmla="*/ 0 w 148"/>
                <a:gd name="T5" fmla="*/ 1161 h 1161"/>
                <a:gd name="T6" fmla="*/ 148 w 148"/>
                <a:gd name="T7" fmla="*/ 1161 h 1161"/>
                <a:gd name="T8" fmla="*/ 148 w 148"/>
                <a:gd name="T9" fmla="*/ 69 h 1161"/>
                <a:gd name="T10" fmla="*/ 75 w 148"/>
                <a:gd name="T11" fmla="*/ 0 h 1161"/>
                <a:gd name="T12" fmla="*/ 75 w 148"/>
                <a:gd name="T13" fmla="*/ 0 h 1161"/>
                <a:gd name="T14" fmla="*/ 0 w 148"/>
                <a:gd name="T15" fmla="*/ 0 h 1161"/>
                <a:gd name="T16" fmla="*/ 0 w 148"/>
                <a:gd name="T17" fmla="*/ 69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9"/>
                  </a:lnTo>
                  <a:lnTo>
                    <a:pt x="0" y="1161"/>
                  </a:lnTo>
                  <a:lnTo>
                    <a:pt x="148" y="1161"/>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3"/>
            <p:cNvSpPr>
              <a:spLocks/>
            </p:cNvSpPr>
            <p:nvPr/>
          </p:nvSpPr>
          <p:spPr bwMode="auto">
            <a:xfrm>
              <a:off x="4066"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4"/>
            <p:cNvSpPr>
              <a:spLocks/>
            </p:cNvSpPr>
            <p:nvPr/>
          </p:nvSpPr>
          <p:spPr bwMode="auto">
            <a:xfrm>
              <a:off x="4204" y="2632"/>
              <a:ext cx="19"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5"/>
            <p:cNvSpPr>
              <a:spLocks/>
            </p:cNvSpPr>
            <p:nvPr/>
          </p:nvSpPr>
          <p:spPr bwMode="auto">
            <a:xfrm>
              <a:off x="4056" y="2802"/>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76"/>
            <p:cNvSpPr>
              <a:spLocks noChangeArrowheads="1"/>
            </p:cNvSpPr>
            <p:nvPr/>
          </p:nvSpPr>
          <p:spPr bwMode="auto">
            <a:xfrm>
              <a:off x="3622"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77"/>
            <p:cNvSpPr>
              <a:spLocks/>
            </p:cNvSpPr>
            <p:nvPr/>
          </p:nvSpPr>
          <p:spPr bwMode="auto">
            <a:xfrm>
              <a:off x="3613" y="2438"/>
              <a:ext cx="18" cy="194"/>
            </a:xfrm>
            <a:custGeom>
              <a:avLst/>
              <a:gdLst>
                <a:gd name="T0" fmla="*/ 74 w 149"/>
                <a:gd name="T1" fmla="*/ 0 h 1161"/>
                <a:gd name="T2" fmla="*/ 0 w 149"/>
                <a:gd name="T3" fmla="*/ 68 h 1161"/>
                <a:gd name="T4" fmla="*/ 0 w 149"/>
                <a:gd name="T5" fmla="*/ 1161 h 1161"/>
                <a:gd name="T6" fmla="*/ 149 w 149"/>
                <a:gd name="T7" fmla="*/ 1161 h 1161"/>
                <a:gd name="T8" fmla="*/ 149 w 149"/>
                <a:gd name="T9" fmla="*/ 68 h 1161"/>
                <a:gd name="T10" fmla="*/ 74 w 149"/>
                <a:gd name="T11" fmla="*/ 0 h 1161"/>
                <a:gd name="T12" fmla="*/ 74 w 149"/>
                <a:gd name="T13" fmla="*/ 0 h 1161"/>
                <a:gd name="T14" fmla="*/ 0 w 149"/>
                <a:gd name="T15" fmla="*/ 0 h 1161"/>
                <a:gd name="T16" fmla="*/ 0 w 149"/>
                <a:gd name="T17" fmla="*/ 68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8"/>
                  </a:lnTo>
                  <a:lnTo>
                    <a:pt x="0" y="1161"/>
                  </a:lnTo>
                  <a:lnTo>
                    <a:pt x="149" y="1161"/>
                  </a:lnTo>
                  <a:lnTo>
                    <a:pt x="149"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78"/>
            <p:cNvSpPr>
              <a:spLocks/>
            </p:cNvSpPr>
            <p:nvPr/>
          </p:nvSpPr>
          <p:spPr bwMode="auto">
            <a:xfrm>
              <a:off x="3622" y="243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9"/>
            <p:cNvSpPr>
              <a:spLocks/>
            </p:cNvSpPr>
            <p:nvPr/>
          </p:nvSpPr>
          <p:spPr bwMode="auto">
            <a:xfrm>
              <a:off x="3761"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0"/>
            <p:cNvSpPr>
              <a:spLocks/>
            </p:cNvSpPr>
            <p:nvPr/>
          </p:nvSpPr>
          <p:spPr bwMode="auto">
            <a:xfrm>
              <a:off x="3613" y="262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Rectangle 81"/>
            <p:cNvSpPr>
              <a:spLocks noChangeArrowheads="1"/>
            </p:cNvSpPr>
            <p:nvPr/>
          </p:nvSpPr>
          <p:spPr bwMode="auto">
            <a:xfrm>
              <a:off x="3770"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82"/>
            <p:cNvSpPr>
              <a:spLocks/>
            </p:cNvSpPr>
            <p:nvPr/>
          </p:nvSpPr>
          <p:spPr bwMode="auto">
            <a:xfrm>
              <a:off x="3761"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3"/>
            <p:cNvSpPr>
              <a:spLocks/>
            </p:cNvSpPr>
            <p:nvPr/>
          </p:nvSpPr>
          <p:spPr bwMode="auto">
            <a:xfrm>
              <a:off x="3770"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4"/>
            <p:cNvSpPr>
              <a:spLocks/>
            </p:cNvSpPr>
            <p:nvPr/>
          </p:nvSpPr>
          <p:spPr bwMode="auto">
            <a:xfrm>
              <a:off x="3909"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5"/>
            <p:cNvSpPr>
              <a:spLocks/>
            </p:cNvSpPr>
            <p:nvPr/>
          </p:nvSpPr>
          <p:spPr bwMode="auto">
            <a:xfrm>
              <a:off x="3761"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86"/>
            <p:cNvSpPr>
              <a:spLocks noChangeArrowheads="1"/>
            </p:cNvSpPr>
            <p:nvPr/>
          </p:nvSpPr>
          <p:spPr bwMode="auto">
            <a:xfrm>
              <a:off x="3918"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87"/>
            <p:cNvSpPr>
              <a:spLocks/>
            </p:cNvSpPr>
            <p:nvPr/>
          </p:nvSpPr>
          <p:spPr bwMode="auto">
            <a:xfrm>
              <a:off x="3909"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8"/>
            <p:cNvSpPr>
              <a:spLocks/>
            </p:cNvSpPr>
            <p:nvPr/>
          </p:nvSpPr>
          <p:spPr bwMode="auto">
            <a:xfrm>
              <a:off x="3918" y="2438"/>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9"/>
            <p:cNvSpPr>
              <a:spLocks/>
            </p:cNvSpPr>
            <p:nvPr/>
          </p:nvSpPr>
          <p:spPr bwMode="auto">
            <a:xfrm>
              <a:off x="4056" y="2450"/>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0"/>
            <p:cNvSpPr>
              <a:spLocks/>
            </p:cNvSpPr>
            <p:nvPr/>
          </p:nvSpPr>
          <p:spPr bwMode="auto">
            <a:xfrm>
              <a:off x="3909" y="2620"/>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Rectangle 91"/>
            <p:cNvSpPr>
              <a:spLocks noChangeArrowheads="1"/>
            </p:cNvSpPr>
            <p:nvPr/>
          </p:nvSpPr>
          <p:spPr bwMode="auto">
            <a:xfrm>
              <a:off x="4066" y="2450"/>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Freeform 92"/>
            <p:cNvSpPr>
              <a:spLocks/>
            </p:cNvSpPr>
            <p:nvPr/>
          </p:nvSpPr>
          <p:spPr bwMode="auto">
            <a:xfrm>
              <a:off x="4056" y="2438"/>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3"/>
            <p:cNvSpPr>
              <a:spLocks/>
            </p:cNvSpPr>
            <p:nvPr/>
          </p:nvSpPr>
          <p:spPr bwMode="auto">
            <a:xfrm>
              <a:off x="4066"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4"/>
            <p:cNvSpPr>
              <a:spLocks/>
            </p:cNvSpPr>
            <p:nvPr/>
          </p:nvSpPr>
          <p:spPr bwMode="auto">
            <a:xfrm>
              <a:off x="4204"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
            <p:cNvSpPr>
              <a:spLocks/>
            </p:cNvSpPr>
            <p:nvPr/>
          </p:nvSpPr>
          <p:spPr bwMode="auto">
            <a:xfrm>
              <a:off x="4056" y="262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Rectangle 96"/>
            <p:cNvSpPr>
              <a:spLocks noChangeArrowheads="1"/>
            </p:cNvSpPr>
            <p:nvPr/>
          </p:nvSpPr>
          <p:spPr bwMode="auto">
            <a:xfrm>
              <a:off x="4213" y="2450"/>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 name="Freeform 97"/>
            <p:cNvSpPr>
              <a:spLocks/>
            </p:cNvSpPr>
            <p:nvPr/>
          </p:nvSpPr>
          <p:spPr bwMode="auto">
            <a:xfrm>
              <a:off x="4204"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8"/>
            <p:cNvSpPr>
              <a:spLocks/>
            </p:cNvSpPr>
            <p:nvPr/>
          </p:nvSpPr>
          <p:spPr bwMode="auto">
            <a:xfrm>
              <a:off x="4213" y="243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99"/>
            <p:cNvSpPr>
              <a:spLocks/>
            </p:cNvSpPr>
            <p:nvPr/>
          </p:nvSpPr>
          <p:spPr bwMode="auto">
            <a:xfrm>
              <a:off x="4352"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0"/>
            <p:cNvSpPr>
              <a:spLocks/>
            </p:cNvSpPr>
            <p:nvPr/>
          </p:nvSpPr>
          <p:spPr bwMode="auto">
            <a:xfrm>
              <a:off x="4204"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Rectangle 101"/>
            <p:cNvSpPr>
              <a:spLocks noChangeArrowheads="1"/>
            </p:cNvSpPr>
            <p:nvPr/>
          </p:nvSpPr>
          <p:spPr bwMode="auto">
            <a:xfrm>
              <a:off x="4361" y="2450"/>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Freeform 102"/>
            <p:cNvSpPr>
              <a:spLocks/>
            </p:cNvSpPr>
            <p:nvPr/>
          </p:nvSpPr>
          <p:spPr bwMode="auto">
            <a:xfrm>
              <a:off x="4352"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3"/>
            <p:cNvSpPr>
              <a:spLocks/>
            </p:cNvSpPr>
            <p:nvPr/>
          </p:nvSpPr>
          <p:spPr bwMode="auto">
            <a:xfrm>
              <a:off x="4361" y="243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4"/>
            <p:cNvSpPr>
              <a:spLocks/>
            </p:cNvSpPr>
            <p:nvPr/>
          </p:nvSpPr>
          <p:spPr bwMode="auto">
            <a:xfrm>
              <a:off x="4501" y="2450"/>
              <a:ext cx="19" cy="193"/>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5"/>
            <p:cNvSpPr>
              <a:spLocks/>
            </p:cNvSpPr>
            <p:nvPr/>
          </p:nvSpPr>
          <p:spPr bwMode="auto">
            <a:xfrm>
              <a:off x="4352" y="262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Rectangle 106"/>
            <p:cNvSpPr>
              <a:spLocks noChangeArrowheads="1"/>
            </p:cNvSpPr>
            <p:nvPr/>
          </p:nvSpPr>
          <p:spPr bwMode="auto">
            <a:xfrm>
              <a:off x="4066" y="2267"/>
              <a:ext cx="147"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 name="Freeform 107"/>
            <p:cNvSpPr>
              <a:spLocks/>
            </p:cNvSpPr>
            <p:nvPr/>
          </p:nvSpPr>
          <p:spPr bwMode="auto">
            <a:xfrm>
              <a:off x="4056" y="2256"/>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08"/>
            <p:cNvSpPr>
              <a:spLocks/>
            </p:cNvSpPr>
            <p:nvPr/>
          </p:nvSpPr>
          <p:spPr bwMode="auto">
            <a:xfrm>
              <a:off x="4066" y="2256"/>
              <a:ext cx="157"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09"/>
            <p:cNvSpPr>
              <a:spLocks/>
            </p:cNvSpPr>
            <p:nvPr/>
          </p:nvSpPr>
          <p:spPr bwMode="auto">
            <a:xfrm>
              <a:off x="4204"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0"/>
            <p:cNvSpPr>
              <a:spLocks/>
            </p:cNvSpPr>
            <p:nvPr/>
          </p:nvSpPr>
          <p:spPr bwMode="auto">
            <a:xfrm>
              <a:off x="4056" y="2438"/>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Rectangle 111"/>
            <p:cNvSpPr>
              <a:spLocks noChangeArrowheads="1"/>
            </p:cNvSpPr>
            <p:nvPr/>
          </p:nvSpPr>
          <p:spPr bwMode="auto">
            <a:xfrm>
              <a:off x="4213" y="2267"/>
              <a:ext cx="148"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 name="Freeform 112"/>
            <p:cNvSpPr>
              <a:spLocks/>
            </p:cNvSpPr>
            <p:nvPr/>
          </p:nvSpPr>
          <p:spPr bwMode="auto">
            <a:xfrm>
              <a:off x="4204"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3"/>
            <p:cNvSpPr>
              <a:spLocks/>
            </p:cNvSpPr>
            <p:nvPr/>
          </p:nvSpPr>
          <p:spPr bwMode="auto">
            <a:xfrm>
              <a:off x="4213" y="2256"/>
              <a:ext cx="158"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4"/>
            <p:cNvSpPr>
              <a:spLocks/>
            </p:cNvSpPr>
            <p:nvPr/>
          </p:nvSpPr>
          <p:spPr bwMode="auto">
            <a:xfrm>
              <a:off x="4352"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5"/>
            <p:cNvSpPr>
              <a:spLocks/>
            </p:cNvSpPr>
            <p:nvPr/>
          </p:nvSpPr>
          <p:spPr bwMode="auto">
            <a:xfrm>
              <a:off x="4204" y="2438"/>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16"/>
            <p:cNvSpPr>
              <a:spLocks noChangeArrowheads="1"/>
            </p:cNvSpPr>
            <p:nvPr/>
          </p:nvSpPr>
          <p:spPr bwMode="auto">
            <a:xfrm>
              <a:off x="4361" y="2267"/>
              <a:ext cx="149" cy="183"/>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 name="Freeform 117"/>
            <p:cNvSpPr>
              <a:spLocks/>
            </p:cNvSpPr>
            <p:nvPr/>
          </p:nvSpPr>
          <p:spPr bwMode="auto">
            <a:xfrm>
              <a:off x="4352"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18"/>
            <p:cNvSpPr>
              <a:spLocks/>
            </p:cNvSpPr>
            <p:nvPr/>
          </p:nvSpPr>
          <p:spPr bwMode="auto">
            <a:xfrm>
              <a:off x="4361" y="2256"/>
              <a:ext cx="159" cy="23"/>
            </a:xfrm>
            <a:custGeom>
              <a:avLst/>
              <a:gdLst>
                <a:gd name="T0" fmla="*/ 1268 w 1268"/>
                <a:gd name="T1" fmla="*/ 68 h 136"/>
                <a:gd name="T2" fmla="*/ 1194 w 1268"/>
                <a:gd name="T3" fmla="*/ 0 h 136"/>
                <a:gd name="T4" fmla="*/ 0 w 1268"/>
                <a:gd name="T5" fmla="*/ 0 h 136"/>
                <a:gd name="T6" fmla="*/ 0 w 1268"/>
                <a:gd name="T7" fmla="*/ 136 h 136"/>
                <a:gd name="T8" fmla="*/ 1194 w 1268"/>
                <a:gd name="T9" fmla="*/ 136 h 136"/>
                <a:gd name="T10" fmla="*/ 1268 w 1268"/>
                <a:gd name="T11" fmla="*/ 68 h 136"/>
                <a:gd name="T12" fmla="*/ 1268 w 1268"/>
                <a:gd name="T13" fmla="*/ 68 h 136"/>
                <a:gd name="T14" fmla="*/ 1268 w 1268"/>
                <a:gd name="T15" fmla="*/ 0 h 136"/>
                <a:gd name="T16" fmla="*/ 1194 w 1268"/>
                <a:gd name="T17" fmla="*/ 0 h 136"/>
                <a:gd name="T18" fmla="*/ 1268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1268" y="68"/>
                  </a:moveTo>
                  <a:lnTo>
                    <a:pt x="1194" y="0"/>
                  </a:lnTo>
                  <a:lnTo>
                    <a:pt x="0" y="0"/>
                  </a:lnTo>
                  <a:lnTo>
                    <a:pt x="0" y="136"/>
                  </a:lnTo>
                  <a:lnTo>
                    <a:pt x="1194" y="136"/>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19"/>
            <p:cNvSpPr>
              <a:spLocks/>
            </p:cNvSpPr>
            <p:nvPr/>
          </p:nvSpPr>
          <p:spPr bwMode="auto">
            <a:xfrm>
              <a:off x="4501" y="2267"/>
              <a:ext cx="19" cy="194"/>
            </a:xfrm>
            <a:custGeom>
              <a:avLst/>
              <a:gdLst>
                <a:gd name="T0" fmla="*/ 75 w 149"/>
                <a:gd name="T1" fmla="*/ 1162 h 1162"/>
                <a:gd name="T2" fmla="*/ 149 w 149"/>
                <a:gd name="T3" fmla="*/ 1093 h 1162"/>
                <a:gd name="T4" fmla="*/ 149 w 149"/>
                <a:gd name="T5" fmla="*/ 0 h 1162"/>
                <a:gd name="T6" fmla="*/ 0 w 149"/>
                <a:gd name="T7" fmla="*/ 0 h 1162"/>
                <a:gd name="T8" fmla="*/ 0 w 149"/>
                <a:gd name="T9" fmla="*/ 1093 h 1162"/>
                <a:gd name="T10" fmla="*/ 75 w 149"/>
                <a:gd name="T11" fmla="*/ 1162 h 1162"/>
                <a:gd name="T12" fmla="*/ 75 w 149"/>
                <a:gd name="T13" fmla="*/ 1162 h 1162"/>
                <a:gd name="T14" fmla="*/ 149 w 149"/>
                <a:gd name="T15" fmla="*/ 1162 h 1162"/>
                <a:gd name="T16" fmla="*/ 149 w 149"/>
                <a:gd name="T17" fmla="*/ 1093 h 1162"/>
                <a:gd name="T18" fmla="*/ 75 w 149"/>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5" y="1162"/>
                  </a:moveTo>
                  <a:lnTo>
                    <a:pt x="149" y="1093"/>
                  </a:lnTo>
                  <a:lnTo>
                    <a:pt x="149" y="0"/>
                  </a:lnTo>
                  <a:lnTo>
                    <a:pt x="0" y="0"/>
                  </a:lnTo>
                  <a:lnTo>
                    <a:pt x="0" y="1093"/>
                  </a:lnTo>
                  <a:lnTo>
                    <a:pt x="75" y="1162"/>
                  </a:lnTo>
                  <a:lnTo>
                    <a:pt x="75" y="1162"/>
                  </a:lnTo>
                  <a:lnTo>
                    <a:pt x="149" y="1162"/>
                  </a:lnTo>
                  <a:lnTo>
                    <a:pt x="149" y="1093"/>
                  </a:lnTo>
                  <a:lnTo>
                    <a:pt x="75"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0"/>
            <p:cNvSpPr>
              <a:spLocks/>
            </p:cNvSpPr>
            <p:nvPr/>
          </p:nvSpPr>
          <p:spPr bwMode="auto">
            <a:xfrm>
              <a:off x="4352" y="2438"/>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Rectangle 121"/>
            <p:cNvSpPr>
              <a:spLocks noChangeArrowheads="1"/>
            </p:cNvSpPr>
            <p:nvPr/>
          </p:nvSpPr>
          <p:spPr bwMode="auto">
            <a:xfrm>
              <a:off x="3918"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Freeform 122"/>
            <p:cNvSpPr>
              <a:spLocks/>
            </p:cNvSpPr>
            <p:nvPr/>
          </p:nvSpPr>
          <p:spPr bwMode="auto">
            <a:xfrm>
              <a:off x="390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3"/>
            <p:cNvSpPr>
              <a:spLocks/>
            </p:cNvSpPr>
            <p:nvPr/>
          </p:nvSpPr>
          <p:spPr bwMode="auto">
            <a:xfrm>
              <a:off x="3918" y="2074"/>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
            <p:cNvSpPr>
              <a:spLocks/>
            </p:cNvSpPr>
            <p:nvPr/>
          </p:nvSpPr>
          <p:spPr bwMode="auto">
            <a:xfrm>
              <a:off x="4056" y="2085"/>
              <a:ext cx="19" cy="194"/>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5"/>
            <p:cNvSpPr>
              <a:spLocks/>
            </p:cNvSpPr>
            <p:nvPr/>
          </p:nvSpPr>
          <p:spPr bwMode="auto">
            <a:xfrm>
              <a:off x="3909" y="2256"/>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Rectangle 126"/>
            <p:cNvSpPr>
              <a:spLocks noChangeArrowheads="1"/>
            </p:cNvSpPr>
            <p:nvPr/>
          </p:nvSpPr>
          <p:spPr bwMode="auto">
            <a:xfrm>
              <a:off x="4066" y="2085"/>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Freeform 127"/>
            <p:cNvSpPr>
              <a:spLocks/>
            </p:cNvSpPr>
            <p:nvPr/>
          </p:nvSpPr>
          <p:spPr bwMode="auto">
            <a:xfrm>
              <a:off x="4056" y="2074"/>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8"/>
            <p:cNvSpPr>
              <a:spLocks/>
            </p:cNvSpPr>
            <p:nvPr/>
          </p:nvSpPr>
          <p:spPr bwMode="auto">
            <a:xfrm>
              <a:off x="4066"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29"/>
            <p:cNvSpPr>
              <a:spLocks/>
            </p:cNvSpPr>
            <p:nvPr/>
          </p:nvSpPr>
          <p:spPr bwMode="auto">
            <a:xfrm>
              <a:off x="4204"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0"/>
            <p:cNvSpPr>
              <a:spLocks/>
            </p:cNvSpPr>
            <p:nvPr/>
          </p:nvSpPr>
          <p:spPr bwMode="auto">
            <a:xfrm>
              <a:off x="4056"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Rectangle 131"/>
            <p:cNvSpPr>
              <a:spLocks noChangeArrowheads="1"/>
            </p:cNvSpPr>
            <p:nvPr/>
          </p:nvSpPr>
          <p:spPr bwMode="auto">
            <a:xfrm>
              <a:off x="4213"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Freeform 132"/>
            <p:cNvSpPr>
              <a:spLocks/>
            </p:cNvSpPr>
            <p:nvPr/>
          </p:nvSpPr>
          <p:spPr bwMode="auto">
            <a:xfrm>
              <a:off x="4204"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3"/>
            <p:cNvSpPr>
              <a:spLocks/>
            </p:cNvSpPr>
            <p:nvPr/>
          </p:nvSpPr>
          <p:spPr bwMode="auto">
            <a:xfrm>
              <a:off x="4213" y="2074"/>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4"/>
            <p:cNvSpPr>
              <a:spLocks/>
            </p:cNvSpPr>
            <p:nvPr/>
          </p:nvSpPr>
          <p:spPr bwMode="auto">
            <a:xfrm>
              <a:off x="4352"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5"/>
            <p:cNvSpPr>
              <a:spLocks/>
            </p:cNvSpPr>
            <p:nvPr/>
          </p:nvSpPr>
          <p:spPr bwMode="auto">
            <a:xfrm>
              <a:off x="4204" y="2256"/>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136"/>
            <p:cNvSpPr>
              <a:spLocks noChangeArrowheads="1"/>
            </p:cNvSpPr>
            <p:nvPr/>
          </p:nvSpPr>
          <p:spPr bwMode="auto">
            <a:xfrm>
              <a:off x="4361" y="2085"/>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137"/>
            <p:cNvSpPr>
              <a:spLocks/>
            </p:cNvSpPr>
            <p:nvPr/>
          </p:nvSpPr>
          <p:spPr bwMode="auto">
            <a:xfrm>
              <a:off x="4352"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38"/>
            <p:cNvSpPr>
              <a:spLocks/>
            </p:cNvSpPr>
            <p:nvPr/>
          </p:nvSpPr>
          <p:spPr bwMode="auto">
            <a:xfrm>
              <a:off x="4361" y="2074"/>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39"/>
            <p:cNvSpPr>
              <a:spLocks/>
            </p:cNvSpPr>
            <p:nvPr/>
          </p:nvSpPr>
          <p:spPr bwMode="auto">
            <a:xfrm>
              <a:off x="4501" y="2085"/>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0"/>
            <p:cNvSpPr>
              <a:spLocks/>
            </p:cNvSpPr>
            <p:nvPr/>
          </p:nvSpPr>
          <p:spPr bwMode="auto">
            <a:xfrm>
              <a:off x="4352" y="2256"/>
              <a:ext cx="158" cy="23"/>
            </a:xfrm>
            <a:custGeom>
              <a:avLst/>
              <a:gdLst>
                <a:gd name="T0" fmla="*/ 0 w 1268"/>
                <a:gd name="T1" fmla="*/ 68 h 136"/>
                <a:gd name="T2" fmla="*/ 74 w 1268"/>
                <a:gd name="T3" fmla="*/ 136 h 136"/>
                <a:gd name="T4" fmla="*/ 1268 w 1268"/>
                <a:gd name="T5" fmla="*/ 136 h 136"/>
                <a:gd name="T6" fmla="*/ 1268 w 1268"/>
                <a:gd name="T7" fmla="*/ 0 h 136"/>
                <a:gd name="T8" fmla="*/ 74 w 1268"/>
                <a:gd name="T9" fmla="*/ 0 h 136"/>
                <a:gd name="T10" fmla="*/ 0 w 1268"/>
                <a:gd name="T11" fmla="*/ 68 h 136"/>
                <a:gd name="T12" fmla="*/ 0 w 1268"/>
                <a:gd name="T13" fmla="*/ 68 h 136"/>
                <a:gd name="T14" fmla="*/ 0 w 1268"/>
                <a:gd name="T15" fmla="*/ 136 h 136"/>
                <a:gd name="T16" fmla="*/ 74 w 1268"/>
                <a:gd name="T17" fmla="*/ 136 h 136"/>
                <a:gd name="T18" fmla="*/ 0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0" y="68"/>
                  </a:moveTo>
                  <a:lnTo>
                    <a:pt x="74" y="136"/>
                  </a:lnTo>
                  <a:lnTo>
                    <a:pt x="1268" y="136"/>
                  </a:lnTo>
                  <a:lnTo>
                    <a:pt x="126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141"/>
            <p:cNvSpPr>
              <a:spLocks noChangeArrowheads="1"/>
            </p:cNvSpPr>
            <p:nvPr/>
          </p:nvSpPr>
          <p:spPr bwMode="auto">
            <a:xfrm>
              <a:off x="4510"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Freeform 142"/>
            <p:cNvSpPr>
              <a:spLocks/>
            </p:cNvSpPr>
            <p:nvPr/>
          </p:nvSpPr>
          <p:spPr bwMode="auto">
            <a:xfrm>
              <a:off x="4501" y="2074"/>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3"/>
            <p:cNvSpPr>
              <a:spLocks/>
            </p:cNvSpPr>
            <p:nvPr/>
          </p:nvSpPr>
          <p:spPr bwMode="auto">
            <a:xfrm>
              <a:off x="4510"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4"/>
            <p:cNvSpPr>
              <a:spLocks/>
            </p:cNvSpPr>
            <p:nvPr/>
          </p:nvSpPr>
          <p:spPr bwMode="auto">
            <a:xfrm>
              <a:off x="4649" y="2085"/>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5"/>
            <p:cNvSpPr>
              <a:spLocks/>
            </p:cNvSpPr>
            <p:nvPr/>
          </p:nvSpPr>
          <p:spPr bwMode="auto">
            <a:xfrm>
              <a:off x="4501"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146"/>
            <p:cNvSpPr>
              <a:spLocks noChangeArrowheads="1"/>
            </p:cNvSpPr>
            <p:nvPr/>
          </p:nvSpPr>
          <p:spPr bwMode="auto">
            <a:xfrm>
              <a:off x="4658"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Freeform 147"/>
            <p:cNvSpPr>
              <a:spLocks/>
            </p:cNvSpPr>
            <p:nvPr/>
          </p:nvSpPr>
          <p:spPr bwMode="auto">
            <a:xfrm>
              <a:off x="464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8"/>
            <p:cNvSpPr>
              <a:spLocks/>
            </p:cNvSpPr>
            <p:nvPr/>
          </p:nvSpPr>
          <p:spPr bwMode="auto">
            <a:xfrm>
              <a:off x="4658" y="2074"/>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9"/>
            <p:cNvSpPr>
              <a:spLocks/>
            </p:cNvSpPr>
            <p:nvPr/>
          </p:nvSpPr>
          <p:spPr bwMode="auto">
            <a:xfrm>
              <a:off x="4797" y="2085"/>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0"/>
            <p:cNvSpPr>
              <a:spLocks/>
            </p:cNvSpPr>
            <p:nvPr/>
          </p:nvSpPr>
          <p:spPr bwMode="auto">
            <a:xfrm>
              <a:off x="4649" y="2256"/>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2"/>
            <p:cNvSpPr>
              <a:spLocks/>
            </p:cNvSpPr>
            <p:nvPr/>
          </p:nvSpPr>
          <p:spPr bwMode="auto">
            <a:xfrm>
              <a:off x="4797" y="2074"/>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Rectangle 156"/>
            <p:cNvSpPr>
              <a:spLocks noChangeArrowheads="1"/>
            </p:cNvSpPr>
            <p:nvPr/>
          </p:nvSpPr>
          <p:spPr bwMode="auto">
            <a:xfrm>
              <a:off x="4213"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Freeform 157"/>
            <p:cNvSpPr>
              <a:spLocks/>
            </p:cNvSpPr>
            <p:nvPr/>
          </p:nvSpPr>
          <p:spPr bwMode="auto">
            <a:xfrm>
              <a:off x="4204"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8"/>
            <p:cNvSpPr>
              <a:spLocks/>
            </p:cNvSpPr>
            <p:nvPr/>
          </p:nvSpPr>
          <p:spPr bwMode="auto">
            <a:xfrm>
              <a:off x="4213" y="1890"/>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9"/>
            <p:cNvSpPr>
              <a:spLocks/>
            </p:cNvSpPr>
            <p:nvPr/>
          </p:nvSpPr>
          <p:spPr bwMode="auto">
            <a:xfrm>
              <a:off x="4352" y="1901"/>
              <a:ext cx="19"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60"/>
            <p:cNvSpPr>
              <a:spLocks/>
            </p:cNvSpPr>
            <p:nvPr/>
          </p:nvSpPr>
          <p:spPr bwMode="auto">
            <a:xfrm>
              <a:off x="4204" y="2074"/>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Rectangle 161"/>
            <p:cNvSpPr>
              <a:spLocks noChangeArrowheads="1"/>
            </p:cNvSpPr>
            <p:nvPr/>
          </p:nvSpPr>
          <p:spPr bwMode="auto">
            <a:xfrm>
              <a:off x="4361" y="1901"/>
              <a:ext cx="149"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Freeform 162"/>
            <p:cNvSpPr>
              <a:spLocks/>
            </p:cNvSpPr>
            <p:nvPr/>
          </p:nvSpPr>
          <p:spPr bwMode="auto">
            <a:xfrm>
              <a:off x="4352"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3"/>
            <p:cNvSpPr>
              <a:spLocks/>
            </p:cNvSpPr>
            <p:nvPr/>
          </p:nvSpPr>
          <p:spPr bwMode="auto">
            <a:xfrm>
              <a:off x="4361" y="1890"/>
              <a:ext cx="159" cy="23"/>
            </a:xfrm>
            <a:custGeom>
              <a:avLst/>
              <a:gdLst>
                <a:gd name="T0" fmla="*/ 1268 w 1268"/>
                <a:gd name="T1" fmla="*/ 69 h 137"/>
                <a:gd name="T2" fmla="*/ 1194 w 1268"/>
                <a:gd name="T3" fmla="*/ 0 h 137"/>
                <a:gd name="T4" fmla="*/ 0 w 1268"/>
                <a:gd name="T5" fmla="*/ 0 h 137"/>
                <a:gd name="T6" fmla="*/ 0 w 1268"/>
                <a:gd name="T7" fmla="*/ 137 h 137"/>
                <a:gd name="T8" fmla="*/ 1194 w 1268"/>
                <a:gd name="T9" fmla="*/ 137 h 137"/>
                <a:gd name="T10" fmla="*/ 1268 w 1268"/>
                <a:gd name="T11" fmla="*/ 69 h 137"/>
                <a:gd name="T12" fmla="*/ 1268 w 1268"/>
                <a:gd name="T13" fmla="*/ 69 h 137"/>
                <a:gd name="T14" fmla="*/ 1268 w 1268"/>
                <a:gd name="T15" fmla="*/ 0 h 137"/>
                <a:gd name="T16" fmla="*/ 1194 w 1268"/>
                <a:gd name="T17" fmla="*/ 0 h 137"/>
                <a:gd name="T18" fmla="*/ 1268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9"/>
                  </a:moveTo>
                  <a:lnTo>
                    <a:pt x="1194" y="0"/>
                  </a:lnTo>
                  <a:lnTo>
                    <a:pt x="0" y="0"/>
                  </a:lnTo>
                  <a:lnTo>
                    <a:pt x="0" y="137"/>
                  </a:lnTo>
                  <a:lnTo>
                    <a:pt x="1194" y="137"/>
                  </a:lnTo>
                  <a:lnTo>
                    <a:pt x="1268" y="69"/>
                  </a:lnTo>
                  <a:lnTo>
                    <a:pt x="1268" y="69"/>
                  </a:lnTo>
                  <a:lnTo>
                    <a:pt x="1268" y="0"/>
                  </a:lnTo>
                  <a:lnTo>
                    <a:pt x="1194" y="0"/>
                  </a:lnTo>
                  <a:lnTo>
                    <a:pt x="126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4"/>
            <p:cNvSpPr>
              <a:spLocks/>
            </p:cNvSpPr>
            <p:nvPr/>
          </p:nvSpPr>
          <p:spPr bwMode="auto">
            <a:xfrm>
              <a:off x="4501" y="1901"/>
              <a:ext cx="19" cy="196"/>
            </a:xfrm>
            <a:custGeom>
              <a:avLst/>
              <a:gdLst>
                <a:gd name="T0" fmla="*/ 75 w 149"/>
                <a:gd name="T1" fmla="*/ 1171 h 1171"/>
                <a:gd name="T2" fmla="*/ 149 w 149"/>
                <a:gd name="T3" fmla="*/ 1102 h 1171"/>
                <a:gd name="T4" fmla="*/ 149 w 149"/>
                <a:gd name="T5" fmla="*/ 0 h 1171"/>
                <a:gd name="T6" fmla="*/ 0 w 149"/>
                <a:gd name="T7" fmla="*/ 0 h 1171"/>
                <a:gd name="T8" fmla="*/ 0 w 149"/>
                <a:gd name="T9" fmla="*/ 1102 h 1171"/>
                <a:gd name="T10" fmla="*/ 75 w 149"/>
                <a:gd name="T11" fmla="*/ 1171 h 1171"/>
                <a:gd name="T12" fmla="*/ 75 w 149"/>
                <a:gd name="T13" fmla="*/ 1171 h 1171"/>
                <a:gd name="T14" fmla="*/ 149 w 149"/>
                <a:gd name="T15" fmla="*/ 1171 h 1171"/>
                <a:gd name="T16" fmla="*/ 149 w 149"/>
                <a:gd name="T17" fmla="*/ 1102 h 1171"/>
                <a:gd name="T18" fmla="*/ 75 w 149"/>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1171"/>
                  </a:moveTo>
                  <a:lnTo>
                    <a:pt x="149" y="1102"/>
                  </a:lnTo>
                  <a:lnTo>
                    <a:pt x="149" y="0"/>
                  </a:lnTo>
                  <a:lnTo>
                    <a:pt x="0" y="0"/>
                  </a:lnTo>
                  <a:lnTo>
                    <a:pt x="0" y="1102"/>
                  </a:lnTo>
                  <a:lnTo>
                    <a:pt x="75" y="1171"/>
                  </a:lnTo>
                  <a:lnTo>
                    <a:pt x="75" y="1171"/>
                  </a:lnTo>
                  <a:lnTo>
                    <a:pt x="149" y="1171"/>
                  </a:lnTo>
                  <a:lnTo>
                    <a:pt x="149" y="1102"/>
                  </a:lnTo>
                  <a:lnTo>
                    <a:pt x="75"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5"/>
            <p:cNvSpPr>
              <a:spLocks/>
            </p:cNvSpPr>
            <p:nvPr/>
          </p:nvSpPr>
          <p:spPr bwMode="auto">
            <a:xfrm>
              <a:off x="4352" y="2074"/>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Rectangle 166"/>
            <p:cNvSpPr>
              <a:spLocks noChangeArrowheads="1"/>
            </p:cNvSpPr>
            <p:nvPr/>
          </p:nvSpPr>
          <p:spPr bwMode="auto">
            <a:xfrm>
              <a:off x="4510"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 name="Freeform 167"/>
            <p:cNvSpPr>
              <a:spLocks/>
            </p:cNvSpPr>
            <p:nvPr/>
          </p:nvSpPr>
          <p:spPr bwMode="auto">
            <a:xfrm>
              <a:off x="4501" y="1890"/>
              <a:ext cx="19" cy="195"/>
            </a:xfrm>
            <a:custGeom>
              <a:avLst/>
              <a:gdLst>
                <a:gd name="T0" fmla="*/ 75 w 149"/>
                <a:gd name="T1" fmla="*/ 0 h 1171"/>
                <a:gd name="T2" fmla="*/ 0 w 149"/>
                <a:gd name="T3" fmla="*/ 69 h 1171"/>
                <a:gd name="T4" fmla="*/ 0 w 149"/>
                <a:gd name="T5" fmla="*/ 1171 h 1171"/>
                <a:gd name="T6" fmla="*/ 149 w 149"/>
                <a:gd name="T7" fmla="*/ 1171 h 1171"/>
                <a:gd name="T8" fmla="*/ 149 w 149"/>
                <a:gd name="T9" fmla="*/ 69 h 1171"/>
                <a:gd name="T10" fmla="*/ 75 w 149"/>
                <a:gd name="T11" fmla="*/ 0 h 1171"/>
                <a:gd name="T12" fmla="*/ 75 w 149"/>
                <a:gd name="T13" fmla="*/ 0 h 1171"/>
                <a:gd name="T14" fmla="*/ 0 w 149"/>
                <a:gd name="T15" fmla="*/ 0 h 1171"/>
                <a:gd name="T16" fmla="*/ 0 w 149"/>
                <a:gd name="T17" fmla="*/ 69 h 1171"/>
                <a:gd name="T18" fmla="*/ 75 w 149"/>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0"/>
                  </a:moveTo>
                  <a:lnTo>
                    <a:pt x="0" y="69"/>
                  </a:lnTo>
                  <a:lnTo>
                    <a:pt x="0" y="1171"/>
                  </a:lnTo>
                  <a:lnTo>
                    <a:pt x="149" y="1171"/>
                  </a:lnTo>
                  <a:lnTo>
                    <a:pt x="149"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8"/>
            <p:cNvSpPr>
              <a:spLocks/>
            </p:cNvSpPr>
            <p:nvPr/>
          </p:nvSpPr>
          <p:spPr bwMode="auto">
            <a:xfrm>
              <a:off x="4510" y="189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9"/>
            <p:cNvSpPr>
              <a:spLocks/>
            </p:cNvSpPr>
            <p:nvPr/>
          </p:nvSpPr>
          <p:spPr bwMode="auto">
            <a:xfrm>
              <a:off x="4649" y="1901"/>
              <a:ext cx="18"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70"/>
            <p:cNvSpPr>
              <a:spLocks/>
            </p:cNvSpPr>
            <p:nvPr/>
          </p:nvSpPr>
          <p:spPr bwMode="auto">
            <a:xfrm>
              <a:off x="4501" y="2074"/>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Rectangle 171"/>
            <p:cNvSpPr>
              <a:spLocks noChangeArrowheads="1"/>
            </p:cNvSpPr>
            <p:nvPr/>
          </p:nvSpPr>
          <p:spPr bwMode="auto">
            <a:xfrm>
              <a:off x="4658" y="1901"/>
              <a:ext cx="148" cy="184"/>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Freeform 172"/>
            <p:cNvSpPr>
              <a:spLocks/>
            </p:cNvSpPr>
            <p:nvPr/>
          </p:nvSpPr>
          <p:spPr bwMode="auto">
            <a:xfrm>
              <a:off x="4649" y="1890"/>
              <a:ext cx="18"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3"/>
            <p:cNvSpPr>
              <a:spLocks/>
            </p:cNvSpPr>
            <p:nvPr/>
          </p:nvSpPr>
          <p:spPr bwMode="auto">
            <a:xfrm>
              <a:off x="4658" y="1890"/>
              <a:ext cx="157" cy="23"/>
            </a:xfrm>
            <a:custGeom>
              <a:avLst/>
              <a:gdLst>
                <a:gd name="T0" fmla="*/ 1256 w 1256"/>
                <a:gd name="T1" fmla="*/ 69 h 137"/>
                <a:gd name="T2" fmla="*/ 1183 w 1256"/>
                <a:gd name="T3" fmla="*/ 0 h 137"/>
                <a:gd name="T4" fmla="*/ 0 w 1256"/>
                <a:gd name="T5" fmla="*/ 0 h 137"/>
                <a:gd name="T6" fmla="*/ 0 w 1256"/>
                <a:gd name="T7" fmla="*/ 137 h 137"/>
                <a:gd name="T8" fmla="*/ 1183 w 1256"/>
                <a:gd name="T9" fmla="*/ 137 h 137"/>
                <a:gd name="T10" fmla="*/ 1256 w 1256"/>
                <a:gd name="T11" fmla="*/ 69 h 137"/>
                <a:gd name="T12" fmla="*/ 1256 w 1256"/>
                <a:gd name="T13" fmla="*/ 69 h 137"/>
                <a:gd name="T14" fmla="*/ 1256 w 1256"/>
                <a:gd name="T15" fmla="*/ 0 h 137"/>
                <a:gd name="T16" fmla="*/ 1183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3" y="0"/>
                  </a:lnTo>
                  <a:lnTo>
                    <a:pt x="0" y="0"/>
                  </a:lnTo>
                  <a:lnTo>
                    <a:pt x="0" y="137"/>
                  </a:lnTo>
                  <a:lnTo>
                    <a:pt x="1183" y="137"/>
                  </a:lnTo>
                  <a:lnTo>
                    <a:pt x="1256" y="69"/>
                  </a:lnTo>
                  <a:lnTo>
                    <a:pt x="1256" y="69"/>
                  </a:lnTo>
                  <a:lnTo>
                    <a:pt x="1256" y="0"/>
                  </a:lnTo>
                  <a:lnTo>
                    <a:pt x="1183"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4"/>
            <p:cNvSpPr>
              <a:spLocks/>
            </p:cNvSpPr>
            <p:nvPr/>
          </p:nvSpPr>
          <p:spPr bwMode="auto">
            <a:xfrm>
              <a:off x="4797" y="1901"/>
              <a:ext cx="18" cy="196"/>
            </a:xfrm>
            <a:custGeom>
              <a:avLst/>
              <a:gdLst>
                <a:gd name="T0" fmla="*/ 74 w 147"/>
                <a:gd name="T1" fmla="*/ 1171 h 1171"/>
                <a:gd name="T2" fmla="*/ 147 w 147"/>
                <a:gd name="T3" fmla="*/ 1102 h 1171"/>
                <a:gd name="T4" fmla="*/ 147 w 147"/>
                <a:gd name="T5" fmla="*/ 0 h 1171"/>
                <a:gd name="T6" fmla="*/ 0 w 147"/>
                <a:gd name="T7" fmla="*/ 0 h 1171"/>
                <a:gd name="T8" fmla="*/ 0 w 147"/>
                <a:gd name="T9" fmla="*/ 1102 h 1171"/>
                <a:gd name="T10" fmla="*/ 74 w 147"/>
                <a:gd name="T11" fmla="*/ 1171 h 1171"/>
                <a:gd name="T12" fmla="*/ 74 w 147"/>
                <a:gd name="T13" fmla="*/ 1171 h 1171"/>
                <a:gd name="T14" fmla="*/ 147 w 147"/>
                <a:gd name="T15" fmla="*/ 1171 h 1171"/>
                <a:gd name="T16" fmla="*/ 147 w 147"/>
                <a:gd name="T17" fmla="*/ 1102 h 1171"/>
                <a:gd name="T18" fmla="*/ 74 w 147"/>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71">
                  <a:moveTo>
                    <a:pt x="74" y="1171"/>
                  </a:moveTo>
                  <a:lnTo>
                    <a:pt x="147" y="1102"/>
                  </a:lnTo>
                  <a:lnTo>
                    <a:pt x="147" y="0"/>
                  </a:lnTo>
                  <a:lnTo>
                    <a:pt x="0" y="0"/>
                  </a:lnTo>
                  <a:lnTo>
                    <a:pt x="0" y="1102"/>
                  </a:lnTo>
                  <a:lnTo>
                    <a:pt x="74" y="1171"/>
                  </a:lnTo>
                  <a:lnTo>
                    <a:pt x="74" y="1171"/>
                  </a:lnTo>
                  <a:lnTo>
                    <a:pt x="147" y="1171"/>
                  </a:lnTo>
                  <a:lnTo>
                    <a:pt x="147"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5"/>
            <p:cNvSpPr>
              <a:spLocks/>
            </p:cNvSpPr>
            <p:nvPr/>
          </p:nvSpPr>
          <p:spPr bwMode="auto">
            <a:xfrm>
              <a:off x="4649" y="2074"/>
              <a:ext cx="157" cy="23"/>
            </a:xfrm>
            <a:custGeom>
              <a:avLst/>
              <a:gdLst>
                <a:gd name="T0" fmla="*/ 0 w 1257"/>
                <a:gd name="T1" fmla="*/ 68 h 137"/>
                <a:gd name="T2" fmla="*/ 74 w 1257"/>
                <a:gd name="T3" fmla="*/ 137 h 137"/>
                <a:gd name="T4" fmla="*/ 1257 w 1257"/>
                <a:gd name="T5" fmla="*/ 137 h 137"/>
                <a:gd name="T6" fmla="*/ 1257 w 1257"/>
                <a:gd name="T7" fmla="*/ 0 h 137"/>
                <a:gd name="T8" fmla="*/ 74 w 1257"/>
                <a:gd name="T9" fmla="*/ 0 h 137"/>
                <a:gd name="T10" fmla="*/ 0 w 1257"/>
                <a:gd name="T11" fmla="*/ 68 h 137"/>
                <a:gd name="T12" fmla="*/ 0 w 1257"/>
                <a:gd name="T13" fmla="*/ 68 h 137"/>
                <a:gd name="T14" fmla="*/ 0 w 1257"/>
                <a:gd name="T15" fmla="*/ 137 h 137"/>
                <a:gd name="T16" fmla="*/ 74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4" y="137"/>
                  </a:lnTo>
                  <a:lnTo>
                    <a:pt x="1257" y="137"/>
                  </a:lnTo>
                  <a:lnTo>
                    <a:pt x="1257"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Rectangle 176"/>
            <p:cNvSpPr>
              <a:spLocks noChangeArrowheads="1"/>
            </p:cNvSpPr>
            <p:nvPr/>
          </p:nvSpPr>
          <p:spPr bwMode="auto">
            <a:xfrm>
              <a:off x="4066" y="1719"/>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 name="Freeform 177"/>
            <p:cNvSpPr>
              <a:spLocks/>
            </p:cNvSpPr>
            <p:nvPr/>
          </p:nvSpPr>
          <p:spPr bwMode="auto">
            <a:xfrm>
              <a:off x="4056" y="1708"/>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8"/>
            <p:cNvSpPr>
              <a:spLocks/>
            </p:cNvSpPr>
            <p:nvPr/>
          </p:nvSpPr>
          <p:spPr bwMode="auto">
            <a:xfrm>
              <a:off x="4066"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9"/>
            <p:cNvSpPr>
              <a:spLocks/>
            </p:cNvSpPr>
            <p:nvPr/>
          </p:nvSpPr>
          <p:spPr bwMode="auto">
            <a:xfrm>
              <a:off x="4204"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80"/>
            <p:cNvSpPr>
              <a:spLocks/>
            </p:cNvSpPr>
            <p:nvPr/>
          </p:nvSpPr>
          <p:spPr bwMode="auto">
            <a:xfrm>
              <a:off x="4056"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Rectangle 181"/>
            <p:cNvSpPr>
              <a:spLocks noChangeArrowheads="1"/>
            </p:cNvSpPr>
            <p:nvPr/>
          </p:nvSpPr>
          <p:spPr bwMode="auto">
            <a:xfrm>
              <a:off x="4213"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9" name="Freeform 182"/>
            <p:cNvSpPr>
              <a:spLocks/>
            </p:cNvSpPr>
            <p:nvPr/>
          </p:nvSpPr>
          <p:spPr bwMode="auto">
            <a:xfrm>
              <a:off x="4204"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3"/>
            <p:cNvSpPr>
              <a:spLocks/>
            </p:cNvSpPr>
            <p:nvPr/>
          </p:nvSpPr>
          <p:spPr bwMode="auto">
            <a:xfrm>
              <a:off x="4213" y="170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4"/>
            <p:cNvSpPr>
              <a:spLocks/>
            </p:cNvSpPr>
            <p:nvPr/>
          </p:nvSpPr>
          <p:spPr bwMode="auto">
            <a:xfrm>
              <a:off x="435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5"/>
            <p:cNvSpPr>
              <a:spLocks/>
            </p:cNvSpPr>
            <p:nvPr/>
          </p:nvSpPr>
          <p:spPr bwMode="auto">
            <a:xfrm>
              <a:off x="4204" y="189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Rectangle 186"/>
            <p:cNvSpPr>
              <a:spLocks noChangeArrowheads="1"/>
            </p:cNvSpPr>
            <p:nvPr/>
          </p:nvSpPr>
          <p:spPr bwMode="auto">
            <a:xfrm>
              <a:off x="4361" y="1719"/>
              <a:ext cx="149"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 name="Freeform 187"/>
            <p:cNvSpPr>
              <a:spLocks/>
            </p:cNvSpPr>
            <p:nvPr/>
          </p:nvSpPr>
          <p:spPr bwMode="auto">
            <a:xfrm>
              <a:off x="4352"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8"/>
            <p:cNvSpPr>
              <a:spLocks/>
            </p:cNvSpPr>
            <p:nvPr/>
          </p:nvSpPr>
          <p:spPr bwMode="auto">
            <a:xfrm>
              <a:off x="4361" y="170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9"/>
            <p:cNvSpPr>
              <a:spLocks/>
            </p:cNvSpPr>
            <p:nvPr/>
          </p:nvSpPr>
          <p:spPr bwMode="auto">
            <a:xfrm>
              <a:off x="4501" y="1719"/>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90"/>
            <p:cNvSpPr>
              <a:spLocks/>
            </p:cNvSpPr>
            <p:nvPr/>
          </p:nvSpPr>
          <p:spPr bwMode="auto">
            <a:xfrm>
              <a:off x="4352" y="189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Rectangle 191"/>
            <p:cNvSpPr>
              <a:spLocks noChangeArrowheads="1"/>
            </p:cNvSpPr>
            <p:nvPr/>
          </p:nvSpPr>
          <p:spPr bwMode="auto">
            <a:xfrm>
              <a:off x="4510"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Freeform 192"/>
            <p:cNvSpPr>
              <a:spLocks/>
            </p:cNvSpPr>
            <p:nvPr/>
          </p:nvSpPr>
          <p:spPr bwMode="auto">
            <a:xfrm>
              <a:off x="4501" y="1708"/>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3"/>
            <p:cNvSpPr>
              <a:spLocks/>
            </p:cNvSpPr>
            <p:nvPr/>
          </p:nvSpPr>
          <p:spPr bwMode="auto">
            <a:xfrm>
              <a:off x="4510"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4"/>
            <p:cNvSpPr>
              <a:spLocks/>
            </p:cNvSpPr>
            <p:nvPr/>
          </p:nvSpPr>
          <p:spPr bwMode="auto">
            <a:xfrm>
              <a:off x="4649" y="1719"/>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5"/>
            <p:cNvSpPr>
              <a:spLocks/>
            </p:cNvSpPr>
            <p:nvPr/>
          </p:nvSpPr>
          <p:spPr bwMode="auto">
            <a:xfrm>
              <a:off x="4501"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Rectangle 196"/>
            <p:cNvSpPr>
              <a:spLocks noChangeArrowheads="1"/>
            </p:cNvSpPr>
            <p:nvPr/>
          </p:nvSpPr>
          <p:spPr bwMode="auto">
            <a:xfrm>
              <a:off x="4658"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 name="Freeform 197"/>
            <p:cNvSpPr>
              <a:spLocks/>
            </p:cNvSpPr>
            <p:nvPr/>
          </p:nvSpPr>
          <p:spPr bwMode="auto">
            <a:xfrm>
              <a:off x="4649" y="1708"/>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8"/>
            <p:cNvSpPr>
              <a:spLocks/>
            </p:cNvSpPr>
            <p:nvPr/>
          </p:nvSpPr>
          <p:spPr bwMode="auto">
            <a:xfrm>
              <a:off x="4658" y="1708"/>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9"/>
            <p:cNvSpPr>
              <a:spLocks/>
            </p:cNvSpPr>
            <p:nvPr/>
          </p:nvSpPr>
          <p:spPr bwMode="auto">
            <a:xfrm>
              <a:off x="4797" y="1719"/>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00"/>
            <p:cNvSpPr>
              <a:spLocks/>
            </p:cNvSpPr>
            <p:nvPr/>
          </p:nvSpPr>
          <p:spPr bwMode="auto">
            <a:xfrm>
              <a:off x="4649"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Rectangle 201"/>
            <p:cNvSpPr>
              <a:spLocks noChangeArrowheads="1"/>
            </p:cNvSpPr>
            <p:nvPr/>
          </p:nvSpPr>
          <p:spPr bwMode="auto">
            <a:xfrm>
              <a:off x="4806"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Freeform 202"/>
            <p:cNvSpPr>
              <a:spLocks/>
            </p:cNvSpPr>
            <p:nvPr/>
          </p:nvSpPr>
          <p:spPr bwMode="auto">
            <a:xfrm>
              <a:off x="4797" y="1708"/>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3"/>
            <p:cNvSpPr>
              <a:spLocks/>
            </p:cNvSpPr>
            <p:nvPr/>
          </p:nvSpPr>
          <p:spPr bwMode="auto">
            <a:xfrm>
              <a:off x="4806" y="170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4"/>
            <p:cNvSpPr>
              <a:spLocks/>
            </p:cNvSpPr>
            <p:nvPr/>
          </p:nvSpPr>
          <p:spPr bwMode="auto">
            <a:xfrm>
              <a:off x="4945" y="1719"/>
              <a:ext cx="18"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5"/>
            <p:cNvSpPr>
              <a:spLocks/>
            </p:cNvSpPr>
            <p:nvPr/>
          </p:nvSpPr>
          <p:spPr bwMode="auto">
            <a:xfrm>
              <a:off x="4797"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Rectangle 206"/>
            <p:cNvSpPr>
              <a:spLocks noChangeArrowheads="1"/>
            </p:cNvSpPr>
            <p:nvPr/>
          </p:nvSpPr>
          <p:spPr bwMode="auto">
            <a:xfrm>
              <a:off x="4954"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Freeform 207"/>
            <p:cNvSpPr>
              <a:spLocks/>
            </p:cNvSpPr>
            <p:nvPr/>
          </p:nvSpPr>
          <p:spPr bwMode="auto">
            <a:xfrm>
              <a:off x="4945" y="1708"/>
              <a:ext cx="18"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8"/>
            <p:cNvSpPr>
              <a:spLocks/>
            </p:cNvSpPr>
            <p:nvPr/>
          </p:nvSpPr>
          <p:spPr bwMode="auto">
            <a:xfrm>
              <a:off x="4954"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9"/>
            <p:cNvSpPr>
              <a:spLocks/>
            </p:cNvSpPr>
            <p:nvPr/>
          </p:nvSpPr>
          <p:spPr bwMode="auto">
            <a:xfrm>
              <a:off x="509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0"/>
            <p:cNvSpPr>
              <a:spLocks/>
            </p:cNvSpPr>
            <p:nvPr/>
          </p:nvSpPr>
          <p:spPr bwMode="auto">
            <a:xfrm>
              <a:off x="4945"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Rectangle 211"/>
            <p:cNvSpPr>
              <a:spLocks noChangeArrowheads="1"/>
            </p:cNvSpPr>
            <p:nvPr/>
          </p:nvSpPr>
          <p:spPr bwMode="auto">
            <a:xfrm>
              <a:off x="3345"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3</a:t>
              </a:r>
            </a:p>
          </p:txBody>
        </p:sp>
        <p:sp>
          <p:nvSpPr>
            <p:cNvPr id="189" name="Rectangle 212"/>
            <p:cNvSpPr>
              <a:spLocks noChangeArrowheads="1"/>
            </p:cNvSpPr>
            <p:nvPr/>
          </p:nvSpPr>
          <p:spPr bwMode="auto">
            <a:xfrm>
              <a:off x="3493"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4</a:t>
              </a:r>
              <a:endParaRPr lang="en-US" altLang="en-US" sz="1600" dirty="0">
                <a:solidFill>
                  <a:schemeClr val="bg1"/>
                </a:solidFill>
              </a:endParaRPr>
            </a:p>
          </p:txBody>
        </p:sp>
        <p:sp>
          <p:nvSpPr>
            <p:cNvPr id="190" name="Rectangle 213"/>
            <p:cNvSpPr>
              <a:spLocks noChangeArrowheads="1"/>
            </p:cNvSpPr>
            <p:nvPr/>
          </p:nvSpPr>
          <p:spPr bwMode="auto">
            <a:xfrm>
              <a:off x="3641"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5</a:t>
              </a:r>
              <a:endParaRPr lang="en-US" altLang="en-US" sz="1600">
                <a:solidFill>
                  <a:schemeClr val="bg1"/>
                </a:solidFill>
              </a:endParaRPr>
            </a:p>
          </p:txBody>
        </p:sp>
        <p:sp>
          <p:nvSpPr>
            <p:cNvPr id="191" name="Rectangle 214"/>
            <p:cNvSpPr>
              <a:spLocks noChangeArrowheads="1"/>
            </p:cNvSpPr>
            <p:nvPr/>
          </p:nvSpPr>
          <p:spPr bwMode="auto">
            <a:xfrm>
              <a:off x="3789"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6</a:t>
              </a:r>
              <a:endParaRPr lang="en-US" altLang="en-US" sz="1600">
                <a:solidFill>
                  <a:schemeClr val="bg1"/>
                </a:solidFill>
              </a:endParaRPr>
            </a:p>
          </p:txBody>
        </p:sp>
        <p:sp>
          <p:nvSpPr>
            <p:cNvPr id="192" name="Rectangle 215"/>
            <p:cNvSpPr>
              <a:spLocks noChangeArrowheads="1"/>
            </p:cNvSpPr>
            <p:nvPr/>
          </p:nvSpPr>
          <p:spPr bwMode="auto">
            <a:xfrm>
              <a:off x="3936"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7</a:t>
              </a:r>
              <a:endParaRPr lang="en-US" altLang="en-US" sz="1600" dirty="0">
                <a:solidFill>
                  <a:schemeClr val="bg1"/>
                </a:solidFill>
              </a:endParaRPr>
            </a:p>
          </p:txBody>
        </p:sp>
        <p:sp>
          <p:nvSpPr>
            <p:cNvPr id="193" name="Rectangle 216"/>
            <p:cNvSpPr>
              <a:spLocks noChangeArrowheads="1"/>
            </p:cNvSpPr>
            <p:nvPr/>
          </p:nvSpPr>
          <p:spPr bwMode="auto">
            <a:xfrm>
              <a:off x="4084"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8</a:t>
              </a:r>
              <a:endParaRPr lang="en-US" altLang="en-US" sz="1600">
                <a:solidFill>
                  <a:schemeClr val="bg1"/>
                </a:solidFill>
              </a:endParaRPr>
            </a:p>
          </p:txBody>
        </p:sp>
        <p:sp>
          <p:nvSpPr>
            <p:cNvPr id="194" name="Rectangle 217"/>
            <p:cNvSpPr>
              <a:spLocks noChangeArrowheads="1"/>
            </p:cNvSpPr>
            <p:nvPr/>
          </p:nvSpPr>
          <p:spPr bwMode="auto">
            <a:xfrm>
              <a:off x="4272" y="2640"/>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9</a:t>
              </a:r>
              <a:endParaRPr lang="en-US" altLang="en-US" sz="1600">
                <a:solidFill>
                  <a:schemeClr val="bg1"/>
                </a:solidFill>
              </a:endParaRPr>
            </a:p>
          </p:txBody>
        </p:sp>
        <p:sp>
          <p:nvSpPr>
            <p:cNvPr id="195" name="Rectangle 218"/>
            <p:cNvSpPr>
              <a:spLocks noChangeArrowheads="1"/>
            </p:cNvSpPr>
            <p:nvPr/>
          </p:nvSpPr>
          <p:spPr bwMode="auto">
            <a:xfrm>
              <a:off x="4368" y="264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10</a:t>
              </a:r>
              <a:endParaRPr lang="en-US" altLang="en-US" sz="1600">
                <a:solidFill>
                  <a:schemeClr val="bg1"/>
                </a:solidFill>
              </a:endParaRPr>
            </a:p>
          </p:txBody>
        </p:sp>
        <p:sp>
          <p:nvSpPr>
            <p:cNvPr id="196" name="Rectangle 219"/>
            <p:cNvSpPr>
              <a:spLocks noChangeArrowheads="1"/>
            </p:cNvSpPr>
            <p:nvPr/>
          </p:nvSpPr>
          <p:spPr bwMode="auto">
            <a:xfrm>
              <a:off x="4528" y="2260"/>
              <a:ext cx="14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11</a:t>
              </a:r>
              <a:endParaRPr lang="en-US" altLang="en-US" sz="1600">
                <a:solidFill>
                  <a:schemeClr val="bg1"/>
                </a:solidFill>
              </a:endParaRPr>
            </a:p>
          </p:txBody>
        </p:sp>
        <p:sp>
          <p:nvSpPr>
            <p:cNvPr id="197" name="Rectangle 220"/>
            <p:cNvSpPr>
              <a:spLocks noChangeArrowheads="1"/>
            </p:cNvSpPr>
            <p:nvPr/>
          </p:nvSpPr>
          <p:spPr bwMode="auto">
            <a:xfrm>
              <a:off x="4677" y="226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12</a:t>
              </a:r>
              <a:endParaRPr lang="en-US" altLang="en-US" sz="1600">
                <a:solidFill>
                  <a:schemeClr val="bg1"/>
                </a:solidFill>
              </a:endParaRPr>
            </a:p>
          </p:txBody>
        </p:sp>
        <p:sp>
          <p:nvSpPr>
            <p:cNvPr id="198" name="Rectangle 221"/>
            <p:cNvSpPr>
              <a:spLocks noChangeArrowheads="1"/>
            </p:cNvSpPr>
            <p:nvPr/>
          </p:nvSpPr>
          <p:spPr bwMode="auto">
            <a:xfrm>
              <a:off x="4800" y="192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13</a:t>
              </a:r>
              <a:endParaRPr lang="en-US" altLang="en-US" sz="1600">
                <a:solidFill>
                  <a:schemeClr val="bg1"/>
                </a:solidFill>
              </a:endParaRPr>
            </a:p>
          </p:txBody>
        </p:sp>
        <p:sp>
          <p:nvSpPr>
            <p:cNvPr id="199" name="Rectangle 222"/>
            <p:cNvSpPr>
              <a:spLocks noChangeArrowheads="1"/>
            </p:cNvSpPr>
            <p:nvPr/>
          </p:nvSpPr>
          <p:spPr bwMode="auto">
            <a:xfrm>
              <a:off x="4992" y="192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14</a:t>
              </a:r>
              <a:endParaRPr lang="en-US" altLang="en-US" sz="1600">
                <a:solidFill>
                  <a:schemeClr val="bg1"/>
                </a:solidFill>
              </a:endParaRPr>
            </a:p>
          </p:txBody>
        </p:sp>
        <p:sp>
          <p:nvSpPr>
            <p:cNvPr id="200" name="Rectangle 223"/>
            <p:cNvSpPr>
              <a:spLocks noChangeArrowheads="1"/>
            </p:cNvSpPr>
            <p:nvPr/>
          </p:nvSpPr>
          <p:spPr bwMode="auto">
            <a:xfrm>
              <a:off x="2863" y="2806"/>
              <a:ext cx="3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 C (6)</a:t>
              </a:r>
              <a:endParaRPr lang="en-US" altLang="en-US" sz="1600">
                <a:solidFill>
                  <a:schemeClr val="bg1"/>
                </a:solidFill>
              </a:endParaRPr>
            </a:p>
          </p:txBody>
        </p:sp>
        <p:sp>
          <p:nvSpPr>
            <p:cNvPr id="201" name="Rectangle 224"/>
            <p:cNvSpPr>
              <a:spLocks noChangeArrowheads="1"/>
            </p:cNvSpPr>
            <p:nvPr/>
          </p:nvSpPr>
          <p:spPr bwMode="auto">
            <a:xfrm>
              <a:off x="3120" y="2592"/>
              <a:ext cx="3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 N (7)</a:t>
              </a:r>
              <a:endParaRPr lang="en-US" altLang="en-US" sz="1600" dirty="0">
                <a:solidFill>
                  <a:schemeClr val="bg1"/>
                </a:solidFill>
              </a:endParaRPr>
            </a:p>
          </p:txBody>
        </p:sp>
        <p:sp>
          <p:nvSpPr>
            <p:cNvPr id="202" name="Rectangle 225"/>
            <p:cNvSpPr>
              <a:spLocks noChangeArrowheads="1"/>
            </p:cNvSpPr>
            <p:nvPr/>
          </p:nvSpPr>
          <p:spPr bwMode="auto">
            <a:xfrm>
              <a:off x="3120" y="2448"/>
              <a:ext cx="35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 O (8)</a:t>
              </a:r>
              <a:endParaRPr lang="en-US" altLang="en-US" sz="1600" dirty="0">
                <a:solidFill>
                  <a:schemeClr val="bg1"/>
                </a:solidFill>
              </a:endParaRPr>
            </a:p>
          </p:txBody>
        </p:sp>
        <p:sp>
          <p:nvSpPr>
            <p:cNvPr id="203" name="Rectangle 227"/>
            <p:cNvSpPr>
              <a:spLocks noChangeArrowheads="1"/>
            </p:cNvSpPr>
            <p:nvPr/>
          </p:nvSpPr>
          <p:spPr bwMode="auto">
            <a:xfrm>
              <a:off x="3312" y="2256"/>
              <a:ext cx="33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 F (9)</a:t>
              </a:r>
              <a:endParaRPr lang="en-US" altLang="en-US" sz="1600">
                <a:solidFill>
                  <a:schemeClr val="bg1"/>
                </a:solidFill>
              </a:endParaRPr>
            </a:p>
          </p:txBody>
        </p:sp>
        <p:sp>
          <p:nvSpPr>
            <p:cNvPr id="204" name="Rectangle 228"/>
            <p:cNvSpPr>
              <a:spLocks noChangeArrowheads="1"/>
            </p:cNvSpPr>
            <p:nvPr/>
          </p:nvSpPr>
          <p:spPr bwMode="auto">
            <a:xfrm>
              <a:off x="3312" y="2064"/>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Ne (10)</a:t>
              </a:r>
              <a:endParaRPr lang="en-US" altLang="en-US" sz="1600">
                <a:solidFill>
                  <a:schemeClr val="bg1"/>
                </a:solidFill>
              </a:endParaRPr>
            </a:p>
          </p:txBody>
        </p:sp>
        <p:sp>
          <p:nvSpPr>
            <p:cNvPr id="205" name="Rectangle 229"/>
            <p:cNvSpPr>
              <a:spLocks noChangeArrowheads="1"/>
            </p:cNvSpPr>
            <p:nvPr/>
          </p:nvSpPr>
          <p:spPr bwMode="auto">
            <a:xfrm>
              <a:off x="3552" y="1872"/>
              <a:ext cx="45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Na (11)</a:t>
              </a:r>
              <a:endParaRPr lang="en-US" altLang="en-US" sz="1600">
                <a:solidFill>
                  <a:schemeClr val="bg1"/>
                </a:solidFill>
              </a:endParaRPr>
            </a:p>
          </p:txBody>
        </p:sp>
        <p:sp>
          <p:nvSpPr>
            <p:cNvPr id="206" name="Rectangle 230"/>
            <p:cNvSpPr>
              <a:spLocks noChangeArrowheads="1"/>
            </p:cNvSpPr>
            <p:nvPr/>
          </p:nvSpPr>
          <p:spPr bwMode="auto">
            <a:xfrm>
              <a:off x="3552" y="1728"/>
              <a:ext cx="48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Mg (12)</a:t>
              </a:r>
              <a:endParaRPr lang="en-US" altLang="en-US" sz="1600">
                <a:solidFill>
                  <a:schemeClr val="bg1"/>
                </a:solidFill>
              </a:endParaRPr>
            </a:p>
          </p:txBody>
        </p:sp>
        <p:sp>
          <p:nvSpPr>
            <p:cNvPr id="207" name="Freeform 7"/>
            <p:cNvSpPr>
              <a:spLocks/>
            </p:cNvSpPr>
            <p:nvPr/>
          </p:nvSpPr>
          <p:spPr bwMode="auto">
            <a:xfrm>
              <a:off x="3838" y="2167"/>
              <a:ext cx="454" cy="369"/>
            </a:xfrm>
            <a:custGeom>
              <a:avLst/>
              <a:gdLst>
                <a:gd name="T0" fmla="*/ 0 w 659"/>
                <a:gd name="T1" fmla="*/ 436 h 436"/>
                <a:gd name="T2" fmla="*/ 431 w 659"/>
                <a:gd name="T3" fmla="*/ 218 h 436"/>
                <a:gd name="T4" fmla="*/ 431 w 659"/>
                <a:gd name="T5" fmla="*/ 0 h 436"/>
                <a:gd name="T6" fmla="*/ 659 w 659"/>
                <a:gd name="T7" fmla="*/ 233 h 436"/>
                <a:gd name="T8" fmla="*/ 229 w 659"/>
                <a:gd name="T9" fmla="*/ 436 h 436"/>
              </a:gdLst>
              <a:ahLst/>
              <a:cxnLst>
                <a:cxn ang="0">
                  <a:pos x="T0" y="T1"/>
                </a:cxn>
                <a:cxn ang="0">
                  <a:pos x="T2" y="T3"/>
                </a:cxn>
                <a:cxn ang="0">
                  <a:pos x="T4" y="T5"/>
                </a:cxn>
                <a:cxn ang="0">
                  <a:pos x="T6" y="T7"/>
                </a:cxn>
                <a:cxn ang="0">
                  <a:pos x="T8" y="T9"/>
                </a:cxn>
              </a:cxnLst>
              <a:rect l="0" t="0" r="r" b="b"/>
              <a:pathLst>
                <a:path w="659" h="436">
                  <a:moveTo>
                    <a:pt x="0" y="436"/>
                  </a:moveTo>
                  <a:lnTo>
                    <a:pt x="431" y="218"/>
                  </a:lnTo>
                  <a:lnTo>
                    <a:pt x="431" y="0"/>
                  </a:lnTo>
                  <a:lnTo>
                    <a:pt x="659" y="233"/>
                  </a:lnTo>
                  <a:lnTo>
                    <a:pt x="229" y="436"/>
                  </a:lnTo>
                </a:path>
              </a:pathLst>
            </a:custGeom>
            <a:noFill/>
            <a:ln w="381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8"/>
            <p:cNvSpPr>
              <a:spLocks noChangeShapeType="1"/>
            </p:cNvSpPr>
            <p:nvPr/>
          </p:nvSpPr>
          <p:spPr bwMode="auto">
            <a:xfrm flipV="1">
              <a:off x="3846" y="2527"/>
              <a:ext cx="0" cy="36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Line 9"/>
            <p:cNvSpPr>
              <a:spLocks noChangeShapeType="1"/>
            </p:cNvSpPr>
            <p:nvPr/>
          </p:nvSpPr>
          <p:spPr bwMode="auto">
            <a:xfrm flipH="1">
              <a:off x="3860" y="2738"/>
              <a:ext cx="289" cy="154"/>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Line 10"/>
            <p:cNvSpPr>
              <a:spLocks noChangeShapeType="1"/>
            </p:cNvSpPr>
            <p:nvPr/>
          </p:nvSpPr>
          <p:spPr bwMode="auto">
            <a:xfrm flipV="1">
              <a:off x="3665" y="2892"/>
              <a:ext cx="182" cy="342"/>
            </a:xfrm>
            <a:prstGeom prst="line">
              <a:avLst/>
            </a:prstGeom>
            <a:noFill/>
            <a:ln w="19050">
              <a:solidFill>
                <a:schemeClr val="accent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Text Box 11"/>
            <p:cNvSpPr txBox="1">
              <a:spLocks noChangeArrowheads="1"/>
            </p:cNvSpPr>
            <p:nvPr/>
          </p:nvSpPr>
          <p:spPr bwMode="auto">
            <a:xfrm>
              <a:off x="3565" y="3200"/>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solidFill>
                    <a:srgbClr val="0070C0"/>
                  </a:solidFill>
                  <a:latin typeface="Arial" panose="020B0604020202020204" pitchFamily="34" charset="0"/>
                </a:rPr>
                <a:t>3</a:t>
              </a:r>
              <a:r>
                <a:rPr lang="en-US" altLang="zh-CN" sz="1600" b="1" dirty="0">
                  <a:solidFill>
                    <a:srgbClr val="0070C0"/>
                  </a:solidFill>
                  <a:latin typeface="Symbol" panose="05050102010706020507" pitchFamily="18" charset="2"/>
                </a:rPr>
                <a:t>a</a:t>
              </a:r>
              <a:r>
                <a:rPr lang="en-US" altLang="zh-CN" sz="1600" b="1" dirty="0">
                  <a:solidFill>
                    <a:srgbClr val="0070C0"/>
                  </a:solidFill>
                  <a:latin typeface="Arial" panose="020B0604020202020204" pitchFamily="34" charset="0"/>
                </a:rPr>
                <a:t> process</a:t>
              </a:r>
            </a:p>
          </p:txBody>
        </p:sp>
        <p:sp>
          <p:nvSpPr>
            <p:cNvPr id="212" name="Line 12"/>
            <p:cNvSpPr>
              <a:spLocks noChangeShapeType="1"/>
            </p:cNvSpPr>
            <p:nvPr/>
          </p:nvSpPr>
          <p:spPr bwMode="auto">
            <a:xfrm>
              <a:off x="4009" y="2530"/>
              <a:ext cx="135" cy="19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Line 13"/>
            <p:cNvSpPr>
              <a:spLocks noChangeShapeType="1"/>
            </p:cNvSpPr>
            <p:nvPr/>
          </p:nvSpPr>
          <p:spPr bwMode="auto">
            <a:xfrm flipV="1">
              <a:off x="3994" y="2167"/>
              <a:ext cx="311" cy="37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Text Box 14"/>
            <p:cNvSpPr txBox="1">
              <a:spLocks noChangeArrowheads="1"/>
            </p:cNvSpPr>
            <p:nvPr/>
          </p:nvSpPr>
          <p:spPr bwMode="auto">
            <a:xfrm>
              <a:off x="4556" y="2834"/>
              <a:ext cx="9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baseline="30000" dirty="0">
                  <a:solidFill>
                    <a:srgbClr val="FF0000"/>
                  </a:solidFill>
                  <a:latin typeface="Arial" panose="020B0604020202020204" pitchFamily="34" charset="0"/>
                </a:rPr>
                <a:t>15</a:t>
              </a:r>
              <a:r>
                <a:rPr lang="en-US" altLang="zh-CN" b="1" dirty="0">
                  <a:solidFill>
                    <a:srgbClr val="FF0000"/>
                  </a:solidFill>
                  <a:latin typeface="Arial" panose="020B0604020202020204" pitchFamily="34" charset="0"/>
                </a:rPr>
                <a:t>O(</a:t>
              </a:r>
              <a:r>
                <a:rPr lang="en-US" altLang="zh-CN" b="1" dirty="0" err="1">
                  <a:solidFill>
                    <a:srgbClr val="FF0000"/>
                  </a:solidFill>
                  <a:latin typeface="Symbol" panose="05050102010706020507" pitchFamily="18" charset="2"/>
                </a:rPr>
                <a:t>a</a:t>
              </a:r>
              <a:r>
                <a:rPr lang="en-US" altLang="zh-CN" b="1" dirty="0" err="1">
                  <a:solidFill>
                    <a:srgbClr val="FF0000"/>
                  </a:solidFill>
                  <a:latin typeface="Arial" panose="020B0604020202020204" pitchFamily="34" charset="0"/>
                </a:rPr>
                <a:t>,</a:t>
              </a:r>
              <a:r>
                <a:rPr lang="en-US" altLang="zh-CN" b="1" dirty="0" err="1">
                  <a:solidFill>
                    <a:srgbClr val="FF0000"/>
                  </a:solidFill>
                  <a:latin typeface="Symbol" panose="05050102010706020507" pitchFamily="18" charset="2"/>
                </a:rPr>
                <a:t>g</a:t>
              </a:r>
              <a:r>
                <a:rPr lang="en-US" altLang="zh-CN" b="1" dirty="0">
                  <a:solidFill>
                    <a:srgbClr val="FF0000"/>
                  </a:solidFill>
                  <a:latin typeface="Arial" panose="020B0604020202020204" pitchFamily="34" charset="0"/>
                </a:rPr>
                <a:t>)</a:t>
              </a:r>
              <a:r>
                <a:rPr lang="en-US" altLang="zh-CN" b="1" baseline="30000" dirty="0">
                  <a:solidFill>
                    <a:srgbClr val="FF0000"/>
                  </a:solidFill>
                  <a:latin typeface="Arial" panose="020B0604020202020204" pitchFamily="34" charset="0"/>
                </a:rPr>
                <a:t>19</a:t>
              </a:r>
              <a:r>
                <a:rPr lang="en-US" altLang="zh-CN" b="1" dirty="0">
                  <a:solidFill>
                    <a:srgbClr val="FF0000"/>
                  </a:solidFill>
                  <a:latin typeface="Arial" panose="020B0604020202020204" pitchFamily="34" charset="0"/>
                </a:rPr>
                <a:t>Ne</a:t>
              </a:r>
              <a:endParaRPr lang="en-US" altLang="zh-CN" b="1" baseline="30000" dirty="0">
                <a:solidFill>
                  <a:srgbClr val="FF0000"/>
                </a:solidFill>
                <a:latin typeface="Arial" panose="020B0604020202020204" pitchFamily="34" charset="0"/>
              </a:endParaRPr>
            </a:p>
          </p:txBody>
        </p:sp>
        <p:sp>
          <p:nvSpPr>
            <p:cNvPr id="215" name="Freeform 15"/>
            <p:cNvSpPr>
              <a:spLocks/>
            </p:cNvSpPr>
            <p:nvPr/>
          </p:nvSpPr>
          <p:spPr bwMode="auto">
            <a:xfrm>
              <a:off x="4300" y="1793"/>
              <a:ext cx="114" cy="353"/>
            </a:xfrm>
            <a:custGeom>
              <a:avLst/>
              <a:gdLst>
                <a:gd name="T0" fmla="*/ 0 w 202"/>
                <a:gd name="T1" fmla="*/ 417 h 417"/>
                <a:gd name="T2" fmla="*/ 0 w 202"/>
                <a:gd name="T3" fmla="*/ 0 h 417"/>
                <a:gd name="T4" fmla="*/ 202 w 202"/>
                <a:gd name="T5" fmla="*/ 239 h 417"/>
                <a:gd name="T6" fmla="*/ 202 w 202"/>
                <a:gd name="T7" fmla="*/ 0 h 417"/>
              </a:gdLst>
              <a:ahLst/>
              <a:cxnLst>
                <a:cxn ang="0">
                  <a:pos x="T0" y="T1"/>
                </a:cxn>
                <a:cxn ang="0">
                  <a:pos x="T2" y="T3"/>
                </a:cxn>
                <a:cxn ang="0">
                  <a:pos x="T4" y="T5"/>
                </a:cxn>
                <a:cxn ang="0">
                  <a:pos x="T6" y="T7"/>
                </a:cxn>
              </a:cxnLst>
              <a:rect l="0" t="0" r="r" b="b"/>
              <a:pathLst>
                <a:path w="202" h="417">
                  <a:moveTo>
                    <a:pt x="0" y="417"/>
                  </a:moveTo>
                  <a:lnTo>
                    <a:pt x="0" y="0"/>
                  </a:lnTo>
                  <a:lnTo>
                    <a:pt x="202" y="239"/>
                  </a:lnTo>
                  <a:lnTo>
                    <a:pt x="202" y="0"/>
                  </a:lnTo>
                </a:path>
              </a:pathLst>
            </a:custGeom>
            <a:noFill/>
            <a:ln w="38100" cmpd="sng">
              <a:solidFill>
                <a:srgbClr val="FF0000"/>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16"/>
            <p:cNvSpPr>
              <a:spLocks noChangeShapeType="1"/>
            </p:cNvSpPr>
            <p:nvPr/>
          </p:nvSpPr>
          <p:spPr bwMode="auto">
            <a:xfrm flipV="1">
              <a:off x="4414" y="1600"/>
              <a:ext cx="0" cy="19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Line 17"/>
            <p:cNvSpPr>
              <a:spLocks noChangeShapeType="1"/>
            </p:cNvSpPr>
            <p:nvPr/>
          </p:nvSpPr>
          <p:spPr bwMode="auto">
            <a:xfrm flipV="1">
              <a:off x="4136" y="1994"/>
              <a:ext cx="329" cy="172"/>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19"/>
            <p:cNvSpPr>
              <a:spLocks noChangeShapeType="1"/>
            </p:cNvSpPr>
            <p:nvPr/>
          </p:nvSpPr>
          <p:spPr bwMode="auto">
            <a:xfrm flipH="1" flipV="1">
              <a:off x="4465" y="1600"/>
              <a:ext cx="0" cy="407"/>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0"/>
            <p:cNvSpPr>
              <a:spLocks noChangeShapeType="1"/>
            </p:cNvSpPr>
            <p:nvPr/>
          </p:nvSpPr>
          <p:spPr bwMode="auto">
            <a:xfrm>
              <a:off x="2853" y="3457"/>
              <a:ext cx="228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1"/>
            <p:cNvSpPr>
              <a:spLocks noChangeShapeType="1"/>
            </p:cNvSpPr>
            <p:nvPr/>
          </p:nvSpPr>
          <p:spPr bwMode="auto">
            <a:xfrm flipV="1">
              <a:off x="2853" y="1749"/>
              <a:ext cx="0" cy="170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Text Box 22"/>
            <p:cNvSpPr txBox="1">
              <a:spLocks noChangeArrowheads="1"/>
            </p:cNvSpPr>
            <p:nvPr/>
          </p:nvSpPr>
          <p:spPr bwMode="auto">
            <a:xfrm>
              <a:off x="3763" y="3444"/>
              <a:ext cx="128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bg1"/>
                  </a:solidFill>
                  <a:latin typeface="Arial" panose="020B0604020202020204" pitchFamily="34" charset="0"/>
                </a:rPr>
                <a:t>Neutron Number</a:t>
              </a:r>
            </a:p>
          </p:txBody>
        </p:sp>
        <p:sp>
          <p:nvSpPr>
            <p:cNvPr id="223" name="Text Box 23"/>
            <p:cNvSpPr txBox="1">
              <a:spLocks noChangeArrowheads="1"/>
            </p:cNvSpPr>
            <p:nvPr/>
          </p:nvSpPr>
          <p:spPr bwMode="auto">
            <a:xfrm rot="10800000">
              <a:off x="2627" y="1926"/>
              <a:ext cx="314" cy="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dirty="0">
                  <a:solidFill>
                    <a:schemeClr val="bg1"/>
                  </a:solidFill>
                  <a:latin typeface="Arial" panose="020B0604020202020204" pitchFamily="34" charset="0"/>
                </a:rPr>
                <a:t>Proton Number</a:t>
              </a:r>
            </a:p>
          </p:txBody>
        </p:sp>
      </p:grpSp>
      <p:sp>
        <p:nvSpPr>
          <p:cNvPr id="226" name="Text Box 14"/>
          <p:cNvSpPr txBox="1">
            <a:spLocks noChangeArrowheads="1"/>
          </p:cNvSpPr>
          <p:nvPr/>
        </p:nvSpPr>
        <p:spPr bwMode="auto">
          <a:xfrm>
            <a:off x="3606014" y="3227626"/>
            <a:ext cx="1890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solidFill>
                  <a:srgbClr val="00FF00"/>
                </a:solidFill>
                <a:latin typeface="Arial" panose="020B0604020202020204" pitchFamily="34" charset="0"/>
              </a:rPr>
              <a:t>HOT CNO cycle</a:t>
            </a:r>
            <a:endParaRPr lang="en-US" altLang="zh-CN" b="1" dirty="0">
              <a:solidFill>
                <a:srgbClr val="00FF00"/>
              </a:solidFill>
              <a:latin typeface="Arial" panose="020B0604020202020204" pitchFamily="34" charset="0"/>
            </a:endParaRPr>
          </a:p>
        </p:txBody>
      </p:sp>
      <p:pic>
        <p:nvPicPr>
          <p:cNvPr id="10247" name="Picture 7" descr="http://npg.york.ac.uk/images/astro_curr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09" y="1292444"/>
            <a:ext cx="4638266" cy="4548371"/>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http://www2.astro.psu.edu/users/niel/astro485/lectures/lecture19-overhead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38" t="31351"/>
          <a:stretch/>
        </p:blipFill>
        <p:spPr bwMode="auto">
          <a:xfrm>
            <a:off x="8565444" y="3945934"/>
            <a:ext cx="3036091" cy="272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6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900" y="1562100"/>
            <a:ext cx="4635500" cy="4203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Indirect measurements</a:t>
            </a:r>
            <a:endParaRPr lang="en-US" dirty="0"/>
          </a:p>
        </p:txBody>
      </p:sp>
      <p:sp>
        <p:nvSpPr>
          <p:cNvPr id="4" name="Content Placeholder 3"/>
          <p:cNvSpPr>
            <a:spLocks noGrp="1"/>
          </p:cNvSpPr>
          <p:nvPr>
            <p:ph sz="half" idx="4294967295"/>
          </p:nvPr>
        </p:nvSpPr>
        <p:spPr>
          <a:xfrm>
            <a:off x="6550025" y="1450975"/>
            <a:ext cx="5641975" cy="2682875"/>
          </a:xfrm>
        </p:spPr>
        <p:txBody>
          <a:bodyPr>
            <a:normAutofit/>
          </a:bodyPr>
          <a:lstStyle/>
          <a:p>
            <a:r>
              <a:rPr lang="en-US" sz="2400" dirty="0">
                <a:latin typeface="Symbol" panose="05050102010706020507" pitchFamily="18" charset="2"/>
              </a:rPr>
              <a:t>b</a:t>
            </a:r>
            <a:r>
              <a:rPr lang="en-US" sz="2400" dirty="0" smtClean="0"/>
              <a:t>-delayed particle and </a:t>
            </a:r>
            <a:r>
              <a:rPr lang="en-US" sz="2400" dirty="0" smtClean="0">
                <a:latin typeface="Symbol" panose="05050102010706020507" pitchFamily="18" charset="2"/>
              </a:rPr>
              <a:t>g</a:t>
            </a:r>
            <a:r>
              <a:rPr lang="en-US" sz="2400" dirty="0" smtClean="0"/>
              <a:t> emission</a:t>
            </a:r>
          </a:p>
          <a:p>
            <a:r>
              <a:rPr lang="en-US" sz="2400" dirty="0" smtClean="0"/>
              <a:t>Excited stated of the nucleus of interest populated in beta-decay of </a:t>
            </a:r>
            <a:r>
              <a:rPr lang="en-US" sz="2400" dirty="0" smtClean="0"/>
              <a:t>precursor over the particle emission threshold</a:t>
            </a:r>
            <a:endParaRPr lang="en-US" sz="2400" dirty="0" smtClean="0"/>
          </a:p>
          <a:p>
            <a:r>
              <a:rPr lang="en-US" sz="2400" dirty="0" smtClean="0"/>
              <a:t>Need to measure </a:t>
            </a:r>
            <a:r>
              <a:rPr lang="en-US" sz="2400" dirty="0" err="1" smtClean="0"/>
              <a:t>E</a:t>
            </a:r>
            <a:r>
              <a:rPr lang="en-US" sz="2400" baseline="-25000" dirty="0" err="1" smtClean="0"/>
              <a:t>r</a:t>
            </a:r>
            <a:r>
              <a:rPr lang="en-US" sz="2400" dirty="0" err="1" smtClean="0"/>
              <a:t>,</a:t>
            </a:r>
            <a:r>
              <a:rPr lang="en-US" sz="2400" dirty="0" err="1" smtClean="0">
                <a:latin typeface="Symbol" panose="05050102010706020507" pitchFamily="18" charset="2"/>
              </a:rPr>
              <a:t>G</a:t>
            </a:r>
            <a:r>
              <a:rPr lang="en-US" sz="2400" baseline="-25000" dirty="0" err="1" smtClean="0">
                <a:latin typeface="Symbol" panose="05050102010706020507" pitchFamily="18" charset="2"/>
              </a:rPr>
              <a:t>g</a:t>
            </a:r>
            <a:r>
              <a:rPr lang="en-US" sz="2400" dirty="0" err="1" smtClean="0"/>
              <a:t>,</a:t>
            </a:r>
            <a:r>
              <a:rPr lang="en-US" sz="2400" dirty="0" err="1" smtClean="0">
                <a:latin typeface="Symbol" panose="05050102010706020507" pitchFamily="18" charset="2"/>
              </a:rPr>
              <a:t>G</a:t>
            </a:r>
            <a:r>
              <a:rPr lang="en-US" sz="2400" baseline="-25000" dirty="0" err="1" smtClean="0"/>
              <a:t>p</a:t>
            </a:r>
            <a:r>
              <a:rPr lang="en-US" sz="2400" dirty="0" smtClean="0">
                <a:latin typeface="Symbol" panose="05050102010706020507" pitchFamily="18" charset="2"/>
              </a:rPr>
              <a:t> </a:t>
            </a:r>
            <a:r>
              <a:rPr lang="en-US" sz="2400" dirty="0" smtClean="0"/>
              <a:t>and J</a:t>
            </a:r>
            <a:r>
              <a:rPr lang="en-US" sz="2400" baseline="-25000" dirty="0" smtClean="0"/>
              <a:t>r</a:t>
            </a:r>
          </a:p>
        </p:txBody>
      </p:sp>
      <p:sp>
        <p:nvSpPr>
          <p:cNvPr id="7" name="Date Placeholder 6"/>
          <p:cNvSpPr>
            <a:spLocks noGrp="1"/>
          </p:cNvSpPr>
          <p:nvPr>
            <p:ph type="dt" sz="half" idx="4294967295"/>
          </p:nvPr>
        </p:nvSpPr>
        <p:spPr>
          <a:xfrm>
            <a:off x="0" y="6356350"/>
            <a:ext cx="2743200" cy="365125"/>
          </a:xfrm>
        </p:spPr>
        <p:txBody>
          <a:bodyPr/>
          <a:lstStyle/>
          <a:p>
            <a:r>
              <a:rPr lang="en-US" smtClean="0"/>
              <a:t>04/25/2014</a:t>
            </a:r>
            <a:endParaRPr lang="en-US" dirty="0"/>
          </a:p>
        </p:txBody>
      </p:sp>
      <p:graphicFrame>
        <p:nvGraphicFramePr>
          <p:cNvPr id="45" name="Object 2"/>
          <p:cNvGraphicFramePr>
            <a:graphicFrameLocks noChangeAspect="1"/>
          </p:cNvGraphicFramePr>
          <p:nvPr>
            <p:extLst>
              <p:ext uri="{D42A27DB-BD31-4B8C-83A1-F6EECF244321}">
                <p14:modId xmlns:p14="http://schemas.microsoft.com/office/powerpoint/2010/main" val="3978599922"/>
              </p:ext>
            </p:extLst>
          </p:nvPr>
        </p:nvGraphicFramePr>
        <p:xfrm>
          <a:off x="7220813" y="5143497"/>
          <a:ext cx="4106901" cy="1040933"/>
        </p:xfrm>
        <a:graphic>
          <a:graphicData uri="http://schemas.openxmlformats.org/presentationml/2006/ole">
            <mc:AlternateContent xmlns:mc="http://schemas.openxmlformats.org/markup-compatibility/2006">
              <mc:Choice xmlns:v="urn:schemas-microsoft-com:vml" Requires="v">
                <p:oleObj spid="_x0000_s9516" name="Equation" r:id="rId3" imgW="1854000" imgH="469800" progId="Equation.3">
                  <p:embed/>
                </p:oleObj>
              </mc:Choice>
              <mc:Fallback>
                <p:oleObj name="Equation" r:id="rId3" imgW="1854000" imgH="469800" progId="Equation.3">
                  <p:embed/>
                  <p:pic>
                    <p:nvPicPr>
                      <p:cNvPr id="0" name=""/>
                      <p:cNvPicPr>
                        <a:picLocks noChangeAspect="1" noChangeArrowheads="1"/>
                      </p:cNvPicPr>
                      <p:nvPr/>
                    </p:nvPicPr>
                    <p:blipFill>
                      <a:blip r:embed="rId4"/>
                      <a:srcRect/>
                      <a:stretch>
                        <a:fillRect/>
                      </a:stretch>
                    </p:blipFill>
                    <p:spPr bwMode="auto">
                      <a:xfrm>
                        <a:off x="7220813" y="5143497"/>
                        <a:ext cx="4106901" cy="1040933"/>
                      </a:xfrm>
                      <a:prstGeom prst="rect">
                        <a:avLst/>
                      </a:prstGeom>
                      <a:solidFill>
                        <a:schemeClr val="bg1"/>
                      </a:solidFill>
                      <a:extLst/>
                    </p:spPr>
                  </p:pic>
                </p:oleObj>
              </mc:Fallback>
            </mc:AlternateContent>
          </a:graphicData>
        </a:graphic>
      </p:graphicFrame>
      <p:graphicFrame>
        <p:nvGraphicFramePr>
          <p:cNvPr id="28" name="Object 6"/>
          <p:cNvGraphicFramePr>
            <a:graphicFrameLocks noChangeAspect="1"/>
          </p:cNvGraphicFramePr>
          <p:nvPr>
            <p:extLst>
              <p:ext uri="{D42A27DB-BD31-4B8C-83A1-F6EECF244321}">
                <p14:modId xmlns:p14="http://schemas.microsoft.com/office/powerpoint/2010/main" val="1894660160"/>
              </p:ext>
            </p:extLst>
          </p:nvPr>
        </p:nvGraphicFramePr>
        <p:xfrm>
          <a:off x="6489227" y="3995116"/>
          <a:ext cx="3941531" cy="551814"/>
        </p:xfrm>
        <a:graphic>
          <a:graphicData uri="http://schemas.openxmlformats.org/presentationml/2006/ole">
            <mc:AlternateContent xmlns:mc="http://schemas.openxmlformats.org/markup-compatibility/2006">
              <mc:Choice xmlns:v="urn:schemas-microsoft-com:vml" Requires="v">
                <p:oleObj spid="_x0000_s9517" name="Equation" r:id="rId5" imgW="1714320" imgH="228600" progId="Equation.3">
                  <p:embed/>
                </p:oleObj>
              </mc:Choice>
              <mc:Fallback>
                <p:oleObj name="Equation" r:id="rId5" imgW="1714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227" y="3995116"/>
                        <a:ext cx="3941531" cy="551814"/>
                      </a:xfrm>
                      <a:prstGeom prst="rect">
                        <a:avLst/>
                      </a:prstGeom>
                      <a:solidFill>
                        <a:schemeClr val="bg1"/>
                      </a:solidFill>
                      <a:ln>
                        <a:noFill/>
                      </a:ln>
                      <a:effectLst/>
                    </p:spPr>
                  </p:pic>
                </p:oleObj>
              </mc:Fallback>
            </mc:AlternateContent>
          </a:graphicData>
        </a:graphic>
      </p:graphicFrame>
      <p:grpSp>
        <p:nvGrpSpPr>
          <p:cNvPr id="29" name="Group 28"/>
          <p:cNvGrpSpPr/>
          <p:nvPr/>
        </p:nvGrpSpPr>
        <p:grpSpPr>
          <a:xfrm>
            <a:off x="1290539" y="1690691"/>
            <a:ext cx="4289897" cy="3714416"/>
            <a:chOff x="376111" y="13283382"/>
            <a:chExt cx="4289897" cy="3714416"/>
          </a:xfrm>
        </p:grpSpPr>
        <p:sp>
          <p:nvSpPr>
            <p:cNvPr id="31" name="TextBox 30"/>
            <p:cNvSpPr txBox="1"/>
            <p:nvPr/>
          </p:nvSpPr>
          <p:spPr>
            <a:xfrm>
              <a:off x="2241559" y="16474578"/>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Y</a:t>
              </a:r>
            </a:p>
          </p:txBody>
        </p:sp>
        <p:grpSp>
          <p:nvGrpSpPr>
            <p:cNvPr id="32" name="Group 31"/>
            <p:cNvGrpSpPr/>
            <p:nvPr/>
          </p:nvGrpSpPr>
          <p:grpSpPr>
            <a:xfrm>
              <a:off x="376111" y="13283382"/>
              <a:ext cx="4289897" cy="3158886"/>
              <a:chOff x="376111" y="13283382"/>
              <a:chExt cx="4289897" cy="3158886"/>
            </a:xfrm>
          </p:grpSpPr>
          <p:cxnSp>
            <p:nvCxnSpPr>
              <p:cNvPr id="33" name="Straight Connector 32"/>
              <p:cNvCxnSpPr/>
              <p:nvPr/>
            </p:nvCxnSpPr>
            <p:spPr>
              <a:xfrm>
                <a:off x="3418000" y="13475434"/>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6111" y="1418510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45518" y="16339439"/>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5219" y="1498072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9324" y="147285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48991" y="13429948"/>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X</a:t>
                </a:r>
              </a:p>
            </p:txBody>
          </p:sp>
          <p:cxnSp>
            <p:nvCxnSpPr>
              <p:cNvPr id="42" name="Straight Connector 41"/>
              <p:cNvCxnSpPr/>
              <p:nvPr/>
            </p:nvCxnSpPr>
            <p:spPr>
              <a:xfrm>
                <a:off x="1929324" y="15781863"/>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4005" y="1451903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0785" y="14980720"/>
                <a:ext cx="1424702"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A-1</a:t>
                </a:r>
                <a:r>
                  <a:rPr lang="en-US" sz="2800" dirty="0">
                    <a:latin typeface="Helvetica" panose="020B0604020202020204" pitchFamily="34" charset="0"/>
                    <a:cs typeface="Helvetica" panose="020B0604020202020204" pitchFamily="34" charset="0"/>
                  </a:rPr>
                  <a:t>Z+p</a:t>
                </a:r>
              </a:p>
            </p:txBody>
          </p:sp>
          <p:cxnSp>
            <p:nvCxnSpPr>
              <p:cNvPr id="47" name="Straight Arrow Connector 46"/>
              <p:cNvCxnSpPr/>
              <p:nvPr/>
            </p:nvCxnSpPr>
            <p:spPr>
              <a:xfrm flipH="1">
                <a:off x="3177333" y="13506682"/>
                <a:ext cx="238064" cy="1244124"/>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27010" y="14707056"/>
                <a:ext cx="324122" cy="2909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625464" y="14053056"/>
                <a:ext cx="320054" cy="4724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619647" y="14046547"/>
                <a:ext cx="319484" cy="9341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31381" y="1404172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100429" y="13506682"/>
                <a:ext cx="314969" cy="54084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31053" y="13283382"/>
                <a:ext cx="2347" cy="5003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894" y="13313445"/>
                <a:ext cx="412595" cy="523220"/>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E</a:t>
                </a:r>
              </a:p>
            </p:txBody>
          </p:sp>
          <p:sp>
            <p:nvSpPr>
              <p:cNvPr id="55" name="TextBox 54"/>
              <p:cNvSpPr txBox="1"/>
              <p:nvPr/>
            </p:nvSpPr>
            <p:spPr>
              <a:xfrm>
                <a:off x="2895084" y="14318270"/>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2</a:t>
                </a:r>
                <a:endParaRPr lang="en-US" sz="2000" baseline="30000" dirty="0">
                  <a:solidFill>
                    <a:srgbClr val="00FFFF"/>
                  </a:solidFill>
                </a:endParaRPr>
              </a:p>
            </p:txBody>
          </p:sp>
          <p:cxnSp>
            <p:nvCxnSpPr>
              <p:cNvPr id="56" name="Straight Arrow Connector 55"/>
              <p:cNvCxnSpPr/>
              <p:nvPr/>
            </p:nvCxnSpPr>
            <p:spPr>
              <a:xfrm flipH="1">
                <a:off x="2619192" y="14717202"/>
                <a:ext cx="13784" cy="106466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615100" y="15781863"/>
                <a:ext cx="7196" cy="56541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220705" y="14750806"/>
                <a:ext cx="20854" cy="159106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017544" y="14508169"/>
                <a:ext cx="1679" cy="47255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959426" y="13408171"/>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1</a:t>
                </a:r>
                <a:endParaRPr lang="en-US" sz="2000" baseline="30000" dirty="0">
                  <a:solidFill>
                    <a:srgbClr val="00FFFF"/>
                  </a:solidFill>
                </a:endParaRPr>
              </a:p>
            </p:txBody>
          </p:sp>
          <p:sp>
            <p:nvSpPr>
              <p:cNvPr id="62" name="TextBox 61"/>
              <p:cNvSpPr txBox="1"/>
              <p:nvPr/>
            </p:nvSpPr>
            <p:spPr>
              <a:xfrm>
                <a:off x="2558833" y="15141711"/>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1</a:t>
                </a:r>
                <a:endParaRPr lang="en-US" sz="2000" baseline="-25000" dirty="0">
                  <a:solidFill>
                    <a:srgbClr val="00B050"/>
                  </a:solidFill>
                </a:endParaRPr>
              </a:p>
            </p:txBody>
          </p:sp>
          <p:sp>
            <p:nvSpPr>
              <p:cNvPr id="63" name="TextBox 62"/>
              <p:cNvSpPr txBox="1"/>
              <p:nvPr/>
            </p:nvSpPr>
            <p:spPr>
              <a:xfrm>
                <a:off x="2185821" y="15095956"/>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2</a:t>
                </a:r>
              </a:p>
              <a:p>
                <a:endParaRPr lang="en-US" sz="2000" baseline="-25000" dirty="0">
                  <a:solidFill>
                    <a:srgbClr val="00B050"/>
                  </a:solidFill>
                </a:endParaRPr>
              </a:p>
            </p:txBody>
          </p:sp>
          <p:sp>
            <p:nvSpPr>
              <p:cNvPr id="64" name="TextBox 63"/>
              <p:cNvSpPr txBox="1"/>
              <p:nvPr/>
            </p:nvSpPr>
            <p:spPr>
              <a:xfrm>
                <a:off x="2587939" y="15836974"/>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3</a:t>
                </a:r>
              </a:p>
              <a:p>
                <a:endParaRPr lang="en-US" sz="2000" baseline="-25000" dirty="0">
                  <a:solidFill>
                    <a:srgbClr val="00B050"/>
                  </a:solidFill>
                </a:endParaRPr>
              </a:p>
            </p:txBody>
          </p:sp>
          <p:sp>
            <p:nvSpPr>
              <p:cNvPr id="65" name="TextBox 64"/>
              <p:cNvSpPr txBox="1"/>
              <p:nvPr/>
            </p:nvSpPr>
            <p:spPr>
              <a:xfrm>
                <a:off x="1060520" y="14508169"/>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4</a:t>
                </a:r>
                <a:endParaRPr lang="en-US" sz="2000" baseline="-25000" dirty="0">
                  <a:solidFill>
                    <a:srgbClr val="00B050"/>
                  </a:solidFill>
                </a:endParaRPr>
              </a:p>
            </p:txBody>
          </p:sp>
          <p:sp>
            <p:nvSpPr>
              <p:cNvPr id="67" name="Rectangle 66"/>
              <p:cNvSpPr/>
              <p:nvPr/>
            </p:nvSpPr>
            <p:spPr>
              <a:xfrm>
                <a:off x="1548828" y="13836577"/>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8" name="Rectangle 67"/>
              <p:cNvSpPr/>
              <p:nvPr/>
            </p:nvSpPr>
            <p:spPr>
              <a:xfrm>
                <a:off x="1724968" y="14290949"/>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2</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9" name="Rectangle 68"/>
              <p:cNvSpPr/>
              <p:nvPr/>
            </p:nvSpPr>
            <p:spPr>
              <a:xfrm>
                <a:off x="1643227" y="14746754"/>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a:solidFill>
                      <a:srgbClr val="FF0000"/>
                    </a:solidFill>
                    <a:latin typeface="Helvetica" panose="020B0604020202020204" pitchFamily="34" charset="0"/>
                    <a:cs typeface="Helvetica" panose="020B0604020202020204" pitchFamily="34" charset="0"/>
                  </a:rPr>
                  <a:t>3</a:t>
                </a:r>
              </a:p>
            </p:txBody>
          </p:sp>
          <p:sp>
            <p:nvSpPr>
              <p:cNvPr id="70" name="Rectangle 69"/>
              <p:cNvSpPr/>
              <p:nvPr/>
            </p:nvSpPr>
            <p:spPr>
              <a:xfrm>
                <a:off x="2818444" y="14915144"/>
                <a:ext cx="423514" cy="369332"/>
              </a:xfrm>
              <a:prstGeom prst="rect">
                <a:avLst/>
              </a:prstGeom>
            </p:spPr>
            <p:txBody>
              <a:bodyPr wrap="none">
                <a:spAutoFit/>
              </a:bodyPr>
              <a:lstStyle/>
              <a:p>
                <a:r>
                  <a:rPr lang="en-US" dirty="0" err="1" smtClean="0">
                    <a:latin typeface="Helvetica" panose="020B0604020202020204" pitchFamily="34" charset="0"/>
                    <a:cs typeface="Helvetica" panose="020B0604020202020204" pitchFamily="34" charset="0"/>
                  </a:rPr>
                  <a:t>S</a:t>
                </a:r>
                <a:r>
                  <a:rPr lang="en-US" baseline="-25000" dirty="0" err="1" smtClean="0">
                    <a:latin typeface="Helvetica" panose="020B0604020202020204" pitchFamily="34" charset="0"/>
                    <a:cs typeface="Helvetica" panose="020B0604020202020204" pitchFamily="34" charset="0"/>
                  </a:rPr>
                  <a:t>p</a:t>
                </a:r>
                <a:endParaRPr lang="en-US" baseline="-250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2085079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requirements</a:t>
            </a:r>
            <a:endParaRPr lang="en-US" dirty="0"/>
          </a:p>
        </p:txBody>
      </p:sp>
      <p:sp>
        <p:nvSpPr>
          <p:cNvPr id="3" name="Content Placeholder 2"/>
          <p:cNvSpPr>
            <a:spLocks noGrp="1"/>
          </p:cNvSpPr>
          <p:nvPr>
            <p:ph idx="1"/>
          </p:nvPr>
        </p:nvSpPr>
        <p:spPr>
          <a:xfrm>
            <a:off x="838200" y="1557996"/>
            <a:ext cx="7447156" cy="4351338"/>
          </a:xfrm>
        </p:spPr>
        <p:txBody>
          <a:bodyPr>
            <a:normAutofit/>
          </a:bodyPr>
          <a:lstStyle/>
          <a:p>
            <a:r>
              <a:rPr lang="en-US" sz="2000" dirty="0" smtClean="0">
                <a:latin typeface="Helvetica" panose="020B0604020202020204" pitchFamily="34" charset="0"/>
                <a:cs typeface="Helvetica" panose="020B0604020202020204" pitchFamily="34" charset="0"/>
              </a:rPr>
              <a:t>Ability to </a:t>
            </a:r>
            <a:r>
              <a:rPr lang="en-US" sz="2000" dirty="0">
                <a:latin typeface="Helvetica" panose="020B0604020202020204" pitchFamily="34" charset="0"/>
                <a:cs typeface="Helvetica" panose="020B0604020202020204" pitchFamily="34" charset="0"/>
              </a:rPr>
              <a:t>detect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-delayed </a:t>
            </a:r>
            <a:r>
              <a:rPr lang="en-US" sz="2000" i="1" dirty="0" err="1">
                <a:latin typeface="Helvetica" panose="020B0604020202020204" pitchFamily="34" charset="0"/>
                <a:cs typeface="Helvetica" panose="020B0604020202020204" pitchFamily="34" charset="0"/>
              </a:rPr>
              <a:t>p</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and as </a:t>
            </a:r>
            <a:r>
              <a:rPr lang="en-US" sz="2000" dirty="0" err="1">
                <a:latin typeface="Symbol" panose="05050102010706020507" pitchFamily="18" charset="2"/>
                <a:cs typeface="Helvetica" panose="020B0604020202020204" pitchFamily="34" charset="0"/>
              </a:rPr>
              <a:t>a</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low in energy as </a:t>
            </a:r>
            <a:r>
              <a:rPr lang="en-US" sz="2000" dirty="0" smtClean="0">
                <a:latin typeface="Helvetica" panose="020B0604020202020204" pitchFamily="34" charset="0"/>
                <a:cs typeface="Helvetica" panose="020B0604020202020204" pitchFamily="34" charset="0"/>
              </a:rPr>
              <a:t>possible with high efficiencies because  </a:t>
            </a:r>
            <a:r>
              <a:rPr lang="en-US" sz="2000" dirty="0" err="1">
                <a:latin typeface="Symbol" panose="05050102010706020507" pitchFamily="18" charset="2"/>
                <a:cs typeface="Helvetica" panose="020B0604020202020204" pitchFamily="34" charset="0"/>
              </a:rPr>
              <a:t>G</a:t>
            </a:r>
            <a:r>
              <a:rPr lang="en-US" sz="2000" baseline="-25000" dirty="0" err="1">
                <a:latin typeface="Helvetica" panose="020B0604020202020204" pitchFamily="34" charset="0"/>
                <a:cs typeface="Helvetica" panose="020B0604020202020204" pitchFamily="34" charset="0"/>
              </a:rPr>
              <a:t>particle</a:t>
            </a:r>
            <a:r>
              <a:rPr lang="en-US" sz="2000" dirty="0">
                <a:latin typeface="Helvetica" panose="020B0604020202020204" pitchFamily="34" charset="0"/>
                <a:cs typeface="Helvetica" panose="020B0604020202020204" pitchFamily="34" charset="0"/>
              </a:rPr>
              <a:t> &lt;&lt; </a:t>
            </a:r>
            <a:r>
              <a:rPr lang="en-US" sz="2000" dirty="0" err="1">
                <a:latin typeface="Symbol" panose="05050102010706020507" pitchFamily="18" charset="2"/>
                <a:cs typeface="Helvetica" panose="020B0604020202020204" pitchFamily="34" charset="0"/>
              </a:rPr>
              <a:t>G</a:t>
            </a:r>
            <a:r>
              <a:rPr lang="en-US" sz="2000" baseline="-25000" dirty="0" err="1">
                <a:latin typeface="Symbol" panose="05050102010706020507" pitchFamily="18" charset="2"/>
                <a:cs typeface="Helvetica" panose="020B0604020202020204" pitchFamily="34" charset="0"/>
              </a:rPr>
              <a:t>g</a:t>
            </a:r>
            <a:r>
              <a:rPr lang="en-US" sz="2000" baseline="-25000" dirty="0">
                <a:latin typeface="Helvetica" panose="020B0604020202020204" pitchFamily="34" charset="0"/>
                <a:cs typeface="Helvetica" panose="020B0604020202020204" pitchFamily="34" charset="0"/>
              </a:rPr>
              <a:t> </a:t>
            </a:r>
            <a:r>
              <a:rPr lang="en-US" sz="2000" dirty="0" smtClean="0">
                <a:latin typeface="Helvetica" panose="020B0604020202020204" pitchFamily="34" charset="0"/>
                <a:cs typeface="Helvetica" panose="020B0604020202020204" pitchFamily="34" charset="0"/>
              </a:rPr>
              <a:t>at low energies due to Coulomb and centrifugal barriers</a:t>
            </a:r>
          </a:p>
          <a:p>
            <a:r>
              <a:rPr lang="en-US" sz="2000" dirty="0">
                <a:latin typeface="Helvetica" panose="020B0604020202020204" pitchFamily="34" charset="0"/>
                <a:cs typeface="Helvetica" panose="020B0604020202020204" pitchFamily="34" charset="0"/>
              </a:rPr>
              <a:t>Beta energy deposition: can cause background and </a:t>
            </a:r>
            <a:r>
              <a:rPr lang="en-US" sz="2000" dirty="0" smtClean="0">
                <a:latin typeface="Helvetica" panose="020B0604020202020204" pitchFamily="34" charset="0"/>
                <a:cs typeface="Helvetica" panose="020B0604020202020204" pitchFamily="34" charset="0"/>
              </a:rPr>
              <a:t>summing (Silicon detectors)</a:t>
            </a:r>
            <a:endParaRPr lang="en-US" sz="2000" baseline="-25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Need to distinguish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a:t>
            </a:r>
            <a:r>
              <a:rPr lang="en-US" sz="2000" i="1" dirty="0">
                <a:latin typeface="Helvetica" panose="020B0604020202020204" pitchFamily="34" charset="0"/>
                <a:cs typeface="Helvetica" panose="020B0604020202020204" pitchFamily="34" charset="0"/>
              </a:rPr>
              <a:t>p</a:t>
            </a:r>
            <a:r>
              <a:rPr lang="en-US" sz="2000" dirty="0">
                <a:latin typeface="Helvetica" panose="020B0604020202020204" pitchFamily="34" charset="0"/>
                <a:cs typeface="Helvetica" panose="020B0604020202020204" pitchFamily="34" charset="0"/>
              </a:rPr>
              <a:t> from </a:t>
            </a:r>
            <a:r>
              <a:rPr lang="en-US" sz="2000" dirty="0" smtClean="0">
                <a:latin typeface="Symbol" panose="05050102010706020507" pitchFamily="18" charset="2"/>
                <a:cs typeface="Helvetica" panose="020B0604020202020204" pitchFamily="34" charset="0"/>
              </a:rPr>
              <a:t>b</a:t>
            </a:r>
            <a:r>
              <a:rPr lang="en-US" sz="2000" dirty="0" smtClean="0">
                <a:latin typeface="Helvetica" panose="020B0604020202020204" pitchFamily="34" charset="0"/>
                <a:cs typeface="Helvetica" panose="020B0604020202020204" pitchFamily="34" charset="0"/>
              </a:rPr>
              <a:t>-</a:t>
            </a:r>
            <a:r>
              <a:rPr lang="en-US" sz="2000" i="1" dirty="0" smtClean="0">
                <a:latin typeface="Helvetica" panose="020B0604020202020204" pitchFamily="34" charset="0"/>
                <a:cs typeface="Helvetica" panose="020B0604020202020204" pitchFamily="34" charset="0"/>
              </a:rPr>
              <a:t>p</a:t>
            </a:r>
            <a:r>
              <a:rPr lang="en-US" sz="2000" dirty="0" smtClean="0">
                <a:latin typeface="Helvetica" panose="020B0604020202020204" pitchFamily="34" charset="0"/>
                <a:cs typeface="Helvetica" panose="020B0604020202020204" pitchFamily="34" charset="0"/>
              </a:rPr>
              <a:t>-</a:t>
            </a:r>
            <a:r>
              <a:rPr lang="en-US" sz="2000" dirty="0" smtClean="0">
                <a:latin typeface="Symbol" panose="05050102010706020507" pitchFamily="18" charset="2"/>
                <a:cs typeface="Helvetica" panose="020B0604020202020204" pitchFamily="34" charset="0"/>
              </a:rPr>
              <a:t>g</a:t>
            </a:r>
          </a:p>
          <a:p>
            <a:r>
              <a:rPr lang="en-US" sz="2000" dirty="0" smtClean="0">
                <a:latin typeface="Helvetica" panose="020B0604020202020204" pitchFamily="34" charset="0"/>
                <a:cs typeface="Helvetica" panose="020B0604020202020204" pitchFamily="34" charset="0"/>
              </a:rPr>
              <a:t>Multi-charged-particle emission</a:t>
            </a:r>
          </a:p>
          <a:p>
            <a:r>
              <a:rPr lang="en-US" sz="2000" dirty="0" smtClean="0">
                <a:latin typeface="Helvetica" panose="020B0604020202020204" pitchFamily="34" charset="0"/>
                <a:cs typeface="Helvetica" panose="020B0604020202020204" pitchFamily="34" charset="0"/>
              </a:rPr>
              <a:t>Want </a:t>
            </a:r>
            <a:r>
              <a:rPr lang="en-US" sz="2000" dirty="0">
                <a:latin typeface="Helvetica" panose="020B0604020202020204" pitchFamily="34" charset="0"/>
                <a:cs typeface="Helvetica" panose="020B0604020202020204" pitchFamily="34" charset="0"/>
              </a:rPr>
              <a:t>detector chamber to fit inside cylindrically-symmetric </a:t>
            </a:r>
            <a:r>
              <a:rPr lang="en-US" sz="2000" dirty="0" err="1">
                <a:latin typeface="Helvetica" panose="020B0604020202020204" pitchFamily="34" charset="0"/>
                <a:cs typeface="Helvetica" panose="020B0604020202020204" pitchFamily="34" charset="0"/>
              </a:rPr>
              <a:t>SeGA</a:t>
            </a:r>
            <a:r>
              <a:rPr lang="en-US" sz="2000" dirty="0">
                <a:latin typeface="Helvetica" panose="020B0604020202020204" pitchFamily="34" charset="0"/>
                <a:cs typeface="Helvetica" panose="020B0604020202020204" pitchFamily="34" charset="0"/>
              </a:rPr>
              <a:t> array, which </a:t>
            </a:r>
            <a:r>
              <a:rPr lang="en-US" sz="2000" dirty="0" smtClean="0">
                <a:latin typeface="Helvetica" panose="020B0604020202020204" pitchFamily="34" charset="0"/>
                <a:cs typeface="Helvetica" panose="020B0604020202020204" pitchFamily="34" charset="0"/>
              </a:rPr>
              <a:t>has an </a:t>
            </a:r>
            <a:r>
              <a:rPr lang="en-US" sz="2000" dirty="0">
                <a:latin typeface="Helvetica" panose="020B0604020202020204" pitchFamily="34" charset="0"/>
                <a:cs typeface="Helvetica" panose="020B0604020202020204" pitchFamily="34" charset="0"/>
              </a:rPr>
              <a:t>inner diameter of </a:t>
            </a:r>
            <a:r>
              <a:rPr lang="en-US" sz="2000" dirty="0" smtClean="0">
                <a:latin typeface="Helvetica" panose="020B0604020202020204" pitchFamily="34" charset="0"/>
                <a:cs typeface="Helvetica" panose="020B0604020202020204" pitchFamily="34" charset="0"/>
              </a:rPr>
              <a:t>18cm</a:t>
            </a:r>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Want sensitivity to protons and alphas below 200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 (ideally beta background stops at 150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a:t>
            </a:r>
          </a:p>
          <a:p>
            <a:endParaRPr lang="en-US" sz="2000" dirty="0"/>
          </a:p>
          <a:p>
            <a:endParaRPr lang="en-US" dirty="0"/>
          </a:p>
        </p:txBody>
      </p:sp>
      <p:pic>
        <p:nvPicPr>
          <p:cNvPr id="7" name="Picture 2" descr="C:\Users\WREDE\Desktop\Wrede_SeGA_durinng_exp10034.JPG"/>
          <p:cNvPicPr>
            <a:picLocks noChangeAspect="1" noChangeArrowheads="1"/>
          </p:cNvPicPr>
          <p:nvPr/>
        </p:nvPicPr>
        <p:blipFill>
          <a:blip r:embed="rId2" cstate="print"/>
          <a:srcRect/>
          <a:stretch>
            <a:fillRect/>
          </a:stretch>
        </p:blipFill>
        <p:spPr bwMode="auto">
          <a:xfrm>
            <a:off x="8285356" y="490436"/>
            <a:ext cx="3749288" cy="2811966"/>
          </a:xfrm>
          <a:prstGeom prst="rect">
            <a:avLst/>
          </a:prstGeom>
          <a:noFill/>
        </p:spPr>
      </p:pic>
      <p:sp>
        <p:nvSpPr>
          <p:cNvPr id="8" name="Rectangle 7"/>
          <p:cNvSpPr/>
          <p:nvPr/>
        </p:nvSpPr>
        <p:spPr>
          <a:xfrm>
            <a:off x="9725425" y="3333555"/>
            <a:ext cx="869149" cy="400110"/>
          </a:xfrm>
          <a:prstGeom prst="rect">
            <a:avLst/>
          </a:prstGeom>
        </p:spPr>
        <p:txBody>
          <a:bodyPr wrap="none">
            <a:spAutoFit/>
          </a:bodyPr>
          <a:lstStyle/>
          <a:p>
            <a:r>
              <a:rPr lang="en-US" sz="2000" dirty="0" err="1" smtClean="0">
                <a:solidFill>
                  <a:schemeClr val="bg1"/>
                </a:solidFill>
                <a:latin typeface="Helvetica" panose="020B0604020202020204" pitchFamily="34" charset="0"/>
                <a:cs typeface="Helvetica" panose="020B0604020202020204" pitchFamily="34" charset="0"/>
              </a:rPr>
              <a:t>SeGA</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8394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MicroMEGAS</a:t>
            </a:r>
            <a:r>
              <a:rPr lang="en-US" dirty="0" smtClean="0"/>
              <a:t> Detectors</a:t>
            </a:r>
            <a:endParaRPr lang="en-US" dirty="0"/>
          </a:p>
        </p:txBody>
      </p:sp>
      <p:sp>
        <p:nvSpPr>
          <p:cNvPr id="4" name="Content Placeholder 3"/>
          <p:cNvSpPr>
            <a:spLocks noGrp="1"/>
          </p:cNvSpPr>
          <p:nvPr>
            <p:ph sz="half" idx="4294967295"/>
          </p:nvPr>
        </p:nvSpPr>
        <p:spPr>
          <a:xfrm>
            <a:off x="647298" y="1356160"/>
            <a:ext cx="5181600" cy="4351337"/>
          </a:xfrm>
        </p:spPr>
        <p:txBody>
          <a:bodyPr/>
          <a:lstStyle/>
          <a:p>
            <a:r>
              <a:rPr lang="en-US" sz="2000" dirty="0"/>
              <a:t>Drift Region</a:t>
            </a:r>
          </a:p>
          <a:p>
            <a:pPr lvl="1"/>
            <a:r>
              <a:rPr lang="en-US" sz="2000" dirty="0"/>
              <a:t>Particles ionize the gas along their trajectories</a:t>
            </a:r>
          </a:p>
          <a:p>
            <a:pPr lvl="1"/>
            <a:r>
              <a:rPr lang="en-US" sz="2000" dirty="0"/>
              <a:t>Electrons drift to </a:t>
            </a:r>
            <a:r>
              <a:rPr lang="en-US" sz="2000" dirty="0" smtClean="0"/>
              <a:t>anode pads </a:t>
            </a:r>
            <a:r>
              <a:rPr lang="en-US" sz="2000" dirty="0"/>
              <a:t>under an applied </a:t>
            </a:r>
            <a:r>
              <a:rPr lang="en-US" sz="2000" dirty="0" smtClean="0"/>
              <a:t>field (~100 V/cm)</a:t>
            </a:r>
            <a:endParaRPr lang="en-US" sz="2000" dirty="0"/>
          </a:p>
          <a:p>
            <a:pPr lvl="1"/>
            <a:endParaRPr lang="en-US" sz="2000" dirty="0"/>
          </a:p>
          <a:p>
            <a:r>
              <a:rPr lang="en-US" sz="2000" dirty="0"/>
              <a:t>Amplification Region</a:t>
            </a:r>
          </a:p>
          <a:p>
            <a:pPr lvl="1"/>
            <a:r>
              <a:rPr lang="en-US" sz="2000" dirty="0" smtClean="0"/>
              <a:t>Avalanche multiplication</a:t>
            </a:r>
          </a:p>
          <a:p>
            <a:pPr lvl="1"/>
            <a:r>
              <a:rPr lang="en-US" sz="2000" dirty="0" smtClean="0"/>
              <a:t>Signal induced in readout pads</a:t>
            </a:r>
            <a:endParaRPr lang="en-US" sz="2000" dirty="0"/>
          </a:p>
          <a:p>
            <a:pPr lvl="1"/>
            <a:r>
              <a:rPr lang="en-US" sz="2000" dirty="0"/>
              <a:t>Fast timing, robust, cost </a:t>
            </a:r>
            <a:r>
              <a:rPr lang="en-US" sz="2000" dirty="0" smtClean="0"/>
              <a:t>effective, good energy resolution</a:t>
            </a:r>
            <a:endParaRPr lang="en-US" sz="2000" dirty="0"/>
          </a:p>
          <a:p>
            <a:endParaRPr lang="en-US" dirty="0"/>
          </a:p>
        </p:txBody>
      </p:sp>
      <p:sp>
        <p:nvSpPr>
          <p:cNvPr id="5" name="Date Placeholder 4"/>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8" name="Rectangle 7"/>
          <p:cNvSpPr/>
          <p:nvPr/>
        </p:nvSpPr>
        <p:spPr>
          <a:xfrm>
            <a:off x="6144323" y="5174166"/>
            <a:ext cx="5129561" cy="15611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1" y="50292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22640" y="502548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37035" y="5025486"/>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58874" y="5032921"/>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03011" y="502920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144323" y="4025587"/>
            <a:ext cx="5129561" cy="22303"/>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0607" y="1758175"/>
            <a:ext cx="5129561" cy="22303"/>
          </a:xfrm>
          <a:prstGeom prst="line">
            <a:avLst/>
          </a:prstGeom>
          <a:ln w="222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70168" y="1552984"/>
            <a:ext cx="538930" cy="369332"/>
          </a:xfrm>
          <a:prstGeom prst="rect">
            <a:avLst/>
          </a:prstGeom>
          <a:noFill/>
        </p:spPr>
        <p:txBody>
          <a:bodyPr wrap="none" rtlCol="0">
            <a:spAutoFit/>
          </a:bodyPr>
          <a:lstStyle/>
          <a:p>
            <a:r>
              <a:rPr lang="en-US" dirty="0" smtClean="0">
                <a:solidFill>
                  <a:schemeClr val="bg1"/>
                </a:solidFill>
              </a:rPr>
              <a:t>HV</a:t>
            </a:r>
            <a:r>
              <a:rPr lang="en-US" baseline="-25000" dirty="0" smtClean="0">
                <a:solidFill>
                  <a:schemeClr val="bg1"/>
                </a:solidFill>
              </a:rPr>
              <a:t>1</a:t>
            </a:r>
            <a:endParaRPr lang="en-US" baseline="-25000" dirty="0">
              <a:solidFill>
                <a:schemeClr val="bg1"/>
              </a:solidFill>
            </a:endParaRPr>
          </a:p>
        </p:txBody>
      </p:sp>
      <p:sp>
        <p:nvSpPr>
          <p:cNvPr id="19" name="TextBox 18"/>
          <p:cNvSpPr txBox="1"/>
          <p:nvPr/>
        </p:nvSpPr>
        <p:spPr>
          <a:xfrm>
            <a:off x="11311055" y="3835267"/>
            <a:ext cx="538930" cy="369332"/>
          </a:xfrm>
          <a:prstGeom prst="rect">
            <a:avLst/>
          </a:prstGeom>
          <a:noFill/>
        </p:spPr>
        <p:txBody>
          <a:bodyPr wrap="none" rtlCol="0">
            <a:spAutoFit/>
          </a:bodyPr>
          <a:lstStyle/>
          <a:p>
            <a:r>
              <a:rPr lang="en-US" dirty="0" smtClean="0">
                <a:solidFill>
                  <a:schemeClr val="bg1"/>
                </a:solidFill>
              </a:rPr>
              <a:t>HV</a:t>
            </a:r>
            <a:r>
              <a:rPr lang="en-US" baseline="-25000" dirty="0">
                <a:solidFill>
                  <a:schemeClr val="bg1"/>
                </a:solidFill>
              </a:rPr>
              <a:t>2</a:t>
            </a:r>
          </a:p>
        </p:txBody>
      </p:sp>
      <p:cxnSp>
        <p:nvCxnSpPr>
          <p:cNvPr id="20" name="Straight Arrow Connector 19"/>
          <p:cNvCxnSpPr/>
          <p:nvPr/>
        </p:nvCxnSpPr>
        <p:spPr>
          <a:xfrm>
            <a:off x="6140607" y="1758175"/>
            <a:ext cx="0" cy="226175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38747" y="4019933"/>
            <a:ext cx="0" cy="1150517"/>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1173524" y="4204599"/>
            <a:ext cx="0" cy="89708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1180961" y="2617465"/>
            <a:ext cx="11158" cy="780586"/>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39408" y="2822287"/>
            <a:ext cx="1128771" cy="646331"/>
          </a:xfrm>
          <a:prstGeom prst="rect">
            <a:avLst/>
          </a:prstGeom>
          <a:noFill/>
        </p:spPr>
        <p:txBody>
          <a:bodyPr wrap="none" rtlCol="0">
            <a:spAutoFit/>
          </a:bodyPr>
          <a:lstStyle/>
          <a:p>
            <a:pPr algn="ctr"/>
            <a:r>
              <a:rPr lang="en-US" dirty="0" smtClean="0">
                <a:solidFill>
                  <a:schemeClr val="bg1"/>
                </a:solidFill>
              </a:rPr>
              <a:t>E</a:t>
            </a:r>
            <a:r>
              <a:rPr lang="en-US" baseline="-25000" dirty="0" smtClean="0">
                <a:solidFill>
                  <a:schemeClr val="bg1"/>
                </a:solidFill>
              </a:rPr>
              <a:t>1</a:t>
            </a:r>
            <a:endParaRPr lang="en-US" dirty="0">
              <a:solidFill>
                <a:schemeClr val="bg1"/>
              </a:solidFill>
            </a:endParaRPr>
          </a:p>
          <a:p>
            <a:pPr algn="ctr"/>
            <a:r>
              <a:rPr lang="en-US" dirty="0" smtClean="0">
                <a:solidFill>
                  <a:schemeClr val="bg1"/>
                </a:solidFill>
              </a:rPr>
              <a:t> 100 V/cm</a:t>
            </a:r>
            <a:endParaRPr lang="en-US" dirty="0">
              <a:solidFill>
                <a:schemeClr val="bg1"/>
              </a:solidFill>
            </a:endParaRPr>
          </a:p>
        </p:txBody>
      </p:sp>
      <p:sp>
        <p:nvSpPr>
          <p:cNvPr id="32" name="TextBox 31"/>
          <p:cNvSpPr txBox="1"/>
          <p:nvPr/>
        </p:nvSpPr>
        <p:spPr>
          <a:xfrm>
            <a:off x="11119801" y="4491253"/>
            <a:ext cx="1115948" cy="646331"/>
          </a:xfrm>
          <a:prstGeom prst="rect">
            <a:avLst/>
          </a:prstGeom>
          <a:noFill/>
        </p:spPr>
        <p:txBody>
          <a:bodyPr wrap="none" rtlCol="0">
            <a:spAutoFit/>
          </a:bodyPr>
          <a:lstStyle/>
          <a:p>
            <a:pPr algn="ctr"/>
            <a:r>
              <a:rPr lang="en-US" dirty="0" smtClean="0">
                <a:solidFill>
                  <a:schemeClr val="bg1"/>
                </a:solidFill>
              </a:rPr>
              <a:t>E</a:t>
            </a:r>
            <a:r>
              <a:rPr lang="en-US" baseline="-25000" dirty="0">
                <a:solidFill>
                  <a:schemeClr val="bg1"/>
                </a:solidFill>
              </a:rPr>
              <a:t>2</a:t>
            </a:r>
            <a:endParaRPr lang="en-US" dirty="0">
              <a:solidFill>
                <a:schemeClr val="bg1"/>
              </a:solidFill>
            </a:endParaRPr>
          </a:p>
          <a:p>
            <a:pPr algn="ctr"/>
            <a:r>
              <a:rPr lang="en-US" dirty="0" smtClean="0">
                <a:solidFill>
                  <a:schemeClr val="bg1"/>
                </a:solidFill>
              </a:rPr>
              <a:t> 50 kV/cm</a:t>
            </a:r>
            <a:endParaRPr lang="en-US" dirty="0">
              <a:solidFill>
                <a:schemeClr val="bg1"/>
              </a:solidFill>
            </a:endParaRPr>
          </a:p>
        </p:txBody>
      </p:sp>
      <p:sp>
        <p:nvSpPr>
          <p:cNvPr id="33" name="TextBox 32"/>
          <p:cNvSpPr txBox="1"/>
          <p:nvPr/>
        </p:nvSpPr>
        <p:spPr>
          <a:xfrm>
            <a:off x="6152691" y="2597048"/>
            <a:ext cx="625492" cy="307777"/>
          </a:xfrm>
          <a:prstGeom prst="rect">
            <a:avLst/>
          </a:prstGeom>
          <a:noFill/>
        </p:spPr>
        <p:txBody>
          <a:bodyPr wrap="none" rtlCol="0">
            <a:spAutoFit/>
          </a:bodyPr>
          <a:lstStyle/>
          <a:p>
            <a:r>
              <a:rPr lang="en-US" sz="1400" dirty="0" smtClean="0">
                <a:solidFill>
                  <a:schemeClr val="bg1"/>
                </a:solidFill>
              </a:rPr>
              <a:t>10 cm</a:t>
            </a:r>
            <a:endParaRPr lang="en-US" sz="1400" baseline="-25000" dirty="0">
              <a:solidFill>
                <a:schemeClr val="bg1"/>
              </a:solidFill>
            </a:endParaRPr>
          </a:p>
        </p:txBody>
      </p:sp>
      <p:sp>
        <p:nvSpPr>
          <p:cNvPr id="34" name="TextBox 33"/>
          <p:cNvSpPr txBox="1"/>
          <p:nvPr/>
        </p:nvSpPr>
        <p:spPr>
          <a:xfrm>
            <a:off x="6133172" y="4476467"/>
            <a:ext cx="745717" cy="307777"/>
          </a:xfrm>
          <a:prstGeom prst="rect">
            <a:avLst/>
          </a:prstGeom>
          <a:noFill/>
        </p:spPr>
        <p:txBody>
          <a:bodyPr wrap="none" rtlCol="0">
            <a:spAutoFit/>
          </a:bodyPr>
          <a:lstStyle/>
          <a:p>
            <a:r>
              <a:rPr lang="en-US" sz="1400" dirty="0" smtClean="0">
                <a:solidFill>
                  <a:schemeClr val="bg1"/>
                </a:solidFill>
              </a:rPr>
              <a:t>100 </a:t>
            </a:r>
            <a:r>
              <a:rPr lang="en-US" sz="1400" dirty="0" smtClean="0">
                <a:solidFill>
                  <a:schemeClr val="bg1"/>
                </a:solidFill>
                <a:latin typeface="Symbol" panose="05050102010706020507" pitchFamily="18" charset="2"/>
              </a:rPr>
              <a:t>m</a:t>
            </a:r>
            <a:r>
              <a:rPr lang="en-US" sz="1400" dirty="0" smtClean="0">
                <a:solidFill>
                  <a:schemeClr val="bg1"/>
                </a:solidFill>
              </a:rPr>
              <a:t>m</a:t>
            </a:r>
            <a:endParaRPr lang="en-US" sz="1400" baseline="-25000" dirty="0">
              <a:solidFill>
                <a:schemeClr val="bg1"/>
              </a:solidFill>
            </a:endParaRPr>
          </a:p>
        </p:txBody>
      </p:sp>
      <p:sp>
        <p:nvSpPr>
          <p:cNvPr id="35" name="TextBox 34"/>
          <p:cNvSpPr txBox="1"/>
          <p:nvPr/>
        </p:nvSpPr>
        <p:spPr>
          <a:xfrm>
            <a:off x="9938613" y="1444142"/>
            <a:ext cx="974434" cy="369332"/>
          </a:xfrm>
          <a:prstGeom prst="rect">
            <a:avLst/>
          </a:prstGeom>
          <a:noFill/>
        </p:spPr>
        <p:txBody>
          <a:bodyPr wrap="none" rtlCol="0">
            <a:spAutoFit/>
          </a:bodyPr>
          <a:lstStyle/>
          <a:p>
            <a:r>
              <a:rPr lang="en-US" dirty="0" smtClean="0">
                <a:solidFill>
                  <a:schemeClr val="bg1"/>
                </a:solidFill>
              </a:rPr>
              <a:t>Cathode</a:t>
            </a:r>
            <a:endParaRPr lang="en-US" dirty="0">
              <a:solidFill>
                <a:schemeClr val="bg1"/>
              </a:solidFill>
            </a:endParaRPr>
          </a:p>
        </p:txBody>
      </p:sp>
      <p:sp>
        <p:nvSpPr>
          <p:cNvPr id="36" name="TextBox 35"/>
          <p:cNvSpPr txBox="1"/>
          <p:nvPr/>
        </p:nvSpPr>
        <p:spPr>
          <a:xfrm>
            <a:off x="9830819" y="3692965"/>
            <a:ext cx="1254959" cy="369332"/>
          </a:xfrm>
          <a:prstGeom prst="rect">
            <a:avLst/>
          </a:prstGeom>
          <a:noFill/>
        </p:spPr>
        <p:txBody>
          <a:bodyPr wrap="none" rtlCol="0">
            <a:spAutoFit/>
          </a:bodyPr>
          <a:lstStyle/>
          <a:p>
            <a:r>
              <a:rPr lang="en-US" dirty="0" err="1" smtClean="0">
                <a:solidFill>
                  <a:schemeClr val="bg1"/>
                </a:solidFill>
              </a:rPr>
              <a:t>MicroMesh</a:t>
            </a:r>
            <a:endParaRPr lang="en-US" dirty="0">
              <a:solidFill>
                <a:schemeClr val="bg1"/>
              </a:solidFill>
            </a:endParaRPr>
          </a:p>
        </p:txBody>
      </p:sp>
      <p:sp>
        <p:nvSpPr>
          <p:cNvPr id="38" name="TextBox 37"/>
          <p:cNvSpPr txBox="1"/>
          <p:nvPr/>
        </p:nvSpPr>
        <p:spPr>
          <a:xfrm>
            <a:off x="9461995" y="2047301"/>
            <a:ext cx="1557447" cy="307777"/>
          </a:xfrm>
          <a:prstGeom prst="rect">
            <a:avLst/>
          </a:prstGeom>
          <a:noFill/>
        </p:spPr>
        <p:txBody>
          <a:bodyPr wrap="square" rtlCol="0">
            <a:spAutoFit/>
          </a:bodyPr>
          <a:lstStyle/>
          <a:p>
            <a:r>
              <a:rPr lang="en-US" sz="1400" dirty="0" smtClean="0">
                <a:solidFill>
                  <a:schemeClr val="bg2">
                    <a:lumMod val="75000"/>
                  </a:schemeClr>
                </a:solidFill>
              </a:rPr>
              <a:t>Drift Region</a:t>
            </a:r>
            <a:endParaRPr lang="en-US" sz="1400" dirty="0">
              <a:solidFill>
                <a:schemeClr val="bg2">
                  <a:lumMod val="75000"/>
                </a:schemeClr>
              </a:solidFill>
            </a:endParaRPr>
          </a:p>
        </p:txBody>
      </p:sp>
      <p:sp>
        <p:nvSpPr>
          <p:cNvPr id="39" name="TextBox 38"/>
          <p:cNvSpPr txBox="1"/>
          <p:nvPr/>
        </p:nvSpPr>
        <p:spPr>
          <a:xfrm>
            <a:off x="8804967" y="4193942"/>
            <a:ext cx="2166219" cy="307777"/>
          </a:xfrm>
          <a:prstGeom prst="rect">
            <a:avLst/>
          </a:prstGeom>
          <a:noFill/>
        </p:spPr>
        <p:txBody>
          <a:bodyPr wrap="square" rtlCol="0">
            <a:spAutoFit/>
          </a:bodyPr>
          <a:lstStyle/>
          <a:p>
            <a:r>
              <a:rPr lang="en-US" sz="1400" dirty="0" smtClean="0">
                <a:solidFill>
                  <a:schemeClr val="bg2">
                    <a:lumMod val="75000"/>
                  </a:schemeClr>
                </a:solidFill>
              </a:rPr>
              <a:t>Amplification Region</a:t>
            </a:r>
            <a:endParaRPr lang="en-US" sz="1400" dirty="0">
              <a:solidFill>
                <a:schemeClr val="bg2">
                  <a:lumMod val="75000"/>
                </a:schemeClr>
              </a:solidFill>
            </a:endParaRPr>
          </a:p>
        </p:txBody>
      </p:sp>
      <p:sp>
        <p:nvSpPr>
          <p:cNvPr id="40" name="Rectangle 39"/>
          <p:cNvSpPr/>
          <p:nvPr/>
        </p:nvSpPr>
        <p:spPr>
          <a:xfrm>
            <a:off x="9340238" y="56038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80298" y="5502537"/>
            <a:ext cx="2166219" cy="307777"/>
          </a:xfrm>
          <a:prstGeom prst="rect">
            <a:avLst/>
          </a:prstGeom>
          <a:noFill/>
        </p:spPr>
        <p:txBody>
          <a:bodyPr wrap="square" rtlCol="0">
            <a:spAutoFit/>
          </a:bodyPr>
          <a:lstStyle/>
          <a:p>
            <a:r>
              <a:rPr lang="en-US" sz="1400" dirty="0" smtClean="0">
                <a:solidFill>
                  <a:schemeClr val="bg1"/>
                </a:solidFill>
              </a:rPr>
              <a:t>Readout Pad</a:t>
            </a:r>
            <a:endParaRPr lang="en-US" sz="1400" dirty="0">
              <a:solidFill>
                <a:schemeClr val="bg1"/>
              </a:solidFill>
            </a:endParaRPr>
          </a:p>
        </p:txBody>
      </p:sp>
      <p:cxnSp>
        <p:nvCxnSpPr>
          <p:cNvPr id="44" name="Straight Arrow Connector 43"/>
          <p:cNvCxnSpPr/>
          <p:nvPr/>
        </p:nvCxnSpPr>
        <p:spPr>
          <a:xfrm flipV="1">
            <a:off x="7736811" y="619792"/>
            <a:ext cx="489598" cy="229020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94906" y="2155259"/>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54" name="TextBox 53"/>
          <p:cNvSpPr txBox="1"/>
          <p:nvPr/>
        </p:nvSpPr>
        <p:spPr>
          <a:xfrm>
            <a:off x="7746386" y="1108208"/>
            <a:ext cx="389850" cy="369332"/>
          </a:xfrm>
          <a:prstGeom prst="rect">
            <a:avLst/>
          </a:prstGeom>
          <a:noFill/>
        </p:spPr>
        <p:txBody>
          <a:bodyPr wrap="none" rtlCol="0">
            <a:spAutoFit/>
          </a:bodyPr>
          <a:lstStyle/>
          <a:p>
            <a:r>
              <a:rPr lang="en-US" dirty="0" smtClean="0">
                <a:solidFill>
                  <a:srgbClr val="FF00FF"/>
                </a:solidFill>
                <a:latin typeface="Symbol" panose="05050102010706020507" pitchFamily="18" charset="2"/>
              </a:rPr>
              <a:t>n</a:t>
            </a:r>
            <a:r>
              <a:rPr lang="en-US" baseline="-25000" dirty="0" smtClean="0">
                <a:solidFill>
                  <a:srgbClr val="FF00FF"/>
                </a:solidFill>
                <a:latin typeface="Helvetica" panose="020B0604020202020204" pitchFamily="34" charset="0"/>
                <a:cs typeface="Helvetica" panose="020B0604020202020204" pitchFamily="34" charset="0"/>
              </a:rPr>
              <a:t>e</a:t>
            </a:r>
            <a:endParaRPr lang="en-US" baseline="-25000" dirty="0">
              <a:solidFill>
                <a:srgbClr val="FF00FF"/>
              </a:solidFill>
              <a:latin typeface="Helvetica" panose="020B0604020202020204" pitchFamily="34" charset="0"/>
              <a:cs typeface="Helvetica" panose="020B0604020202020204" pitchFamily="34" charset="0"/>
            </a:endParaRPr>
          </a:p>
        </p:txBody>
      </p:sp>
      <p:sp>
        <p:nvSpPr>
          <p:cNvPr id="55" name="TextBox 54"/>
          <p:cNvSpPr txBox="1"/>
          <p:nvPr/>
        </p:nvSpPr>
        <p:spPr>
          <a:xfrm>
            <a:off x="7897224" y="2382975"/>
            <a:ext cx="311304" cy="369332"/>
          </a:xfrm>
          <a:prstGeom prst="rect">
            <a:avLst/>
          </a:prstGeom>
          <a:noFill/>
        </p:spPr>
        <p:txBody>
          <a:bodyPr wrap="none" rtlCol="0">
            <a:spAutoFit/>
          </a:bodyPr>
          <a:lstStyle/>
          <a:p>
            <a:r>
              <a:rPr lang="en-US" dirty="0" smtClean="0">
                <a:solidFill>
                  <a:schemeClr val="bg1"/>
                </a:solidFill>
                <a:latin typeface="Helvetica" panose="020B0604020202020204" pitchFamily="34" charset="0"/>
                <a:cs typeface="Helvetica" panose="020B0604020202020204" pitchFamily="34" charset="0"/>
              </a:rPr>
              <a:t>p</a:t>
            </a:r>
            <a:endParaRPr lang="en-US" dirty="0">
              <a:solidFill>
                <a:schemeClr val="bg1"/>
              </a:solidFill>
              <a:latin typeface="Helvetica" panose="020B0604020202020204" pitchFamily="34" charset="0"/>
              <a:cs typeface="Helvetica" panose="020B0604020202020204" pitchFamily="34" charset="0"/>
            </a:endParaRPr>
          </a:p>
        </p:txBody>
      </p:sp>
      <p:sp>
        <p:nvSpPr>
          <p:cNvPr id="57" name="TextBox 56"/>
          <p:cNvSpPr txBox="1"/>
          <p:nvPr/>
        </p:nvSpPr>
        <p:spPr>
          <a:xfrm>
            <a:off x="7019352" y="3091367"/>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58" name="Straight Connector 57"/>
          <p:cNvCxnSpPr>
            <a:stCxn id="53" idx="2"/>
          </p:cNvCxnSpPr>
          <p:nvPr/>
        </p:nvCxnSpPr>
        <p:spPr>
          <a:xfrm>
            <a:off x="7050558" y="2524591"/>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6870831" y="4011214"/>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7897224" y="2824517"/>
            <a:ext cx="0" cy="11866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a:off x="7692303" y="3996347"/>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7933911" y="400378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212692" y="399263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8056572" y="3992628"/>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075004" y="3310673"/>
            <a:ext cx="303288"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4" name="Straight Connector 73"/>
          <p:cNvCxnSpPr>
            <a:endCxn id="65" idx="0"/>
          </p:cNvCxnSpPr>
          <p:nvPr/>
        </p:nvCxnSpPr>
        <p:spPr>
          <a:xfrm>
            <a:off x="8129714" y="2731962"/>
            <a:ext cx="5937" cy="12718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08528" y="3032784"/>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7" name="Straight Connector 76"/>
          <p:cNvCxnSpPr/>
          <p:nvPr/>
        </p:nvCxnSpPr>
        <p:spPr>
          <a:xfrm>
            <a:off x="8252374" y="2665056"/>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355279" y="3218205"/>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9" name="Straight Connector 78"/>
          <p:cNvCxnSpPr/>
          <p:nvPr/>
        </p:nvCxnSpPr>
        <p:spPr>
          <a:xfrm>
            <a:off x="8409989" y="2639494"/>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0" name="Rectangle 3"/>
          <p:cNvSpPr>
            <a:spLocks noChangeArrowheads="1"/>
          </p:cNvSpPr>
          <p:nvPr/>
        </p:nvSpPr>
        <p:spPr bwMode="auto">
          <a:xfrm>
            <a:off x="967250" y="5797838"/>
            <a:ext cx="4362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Y.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Giomataris</a:t>
            </a:r>
            <a:r>
              <a:rPr kumimoji="0" lang="en-US" altLang="en-US" sz="1200" b="0" i="0"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 </a:t>
            </a:r>
            <a:r>
              <a:rPr kumimoji="0" lang="en-US" altLang="en-US" sz="1200" b="0" i="1"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 Instr. and Meth. A, 376 (1996), p. 29</a:t>
            </a:r>
          </a:p>
        </p:txBody>
      </p:sp>
      <p:sp>
        <p:nvSpPr>
          <p:cNvPr id="82" name="TextBox 81"/>
          <p:cNvSpPr txBox="1"/>
          <p:nvPr/>
        </p:nvSpPr>
        <p:spPr>
          <a:xfrm>
            <a:off x="7807388" y="3143866"/>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86" name="Straight Connector 85"/>
          <p:cNvCxnSpPr>
            <a:endCxn id="53" idx="2"/>
          </p:cNvCxnSpPr>
          <p:nvPr/>
        </p:nvCxnSpPr>
        <p:spPr>
          <a:xfrm flipH="1" flipV="1">
            <a:off x="7050558" y="2524591"/>
            <a:ext cx="662749" cy="392169"/>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3" idx="2"/>
          </p:cNvCxnSpPr>
          <p:nvPr/>
        </p:nvCxnSpPr>
        <p:spPr>
          <a:xfrm flipH="1" flipV="1">
            <a:off x="6243481" y="1338930"/>
            <a:ext cx="807077" cy="1185661"/>
          </a:xfrm>
          <a:prstGeom prst="straightConnector1">
            <a:avLst/>
          </a:prstGeom>
          <a:ln>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736811" y="2597048"/>
            <a:ext cx="793872" cy="30777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2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22133</TotalTime>
  <Words>1243</Words>
  <Application>Microsoft Office PowerPoint</Application>
  <PresentationFormat>Widescreen</PresentationFormat>
  <Paragraphs>267</Paragraphs>
  <Slides>24</Slides>
  <Notes>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宋体</vt:lpstr>
      <vt:lpstr>Arial</vt:lpstr>
      <vt:lpstr>Calibri</vt:lpstr>
      <vt:lpstr>Calibri Light</vt:lpstr>
      <vt:lpstr>Helvetica</vt:lpstr>
      <vt:lpstr>Symbol</vt:lpstr>
      <vt:lpstr>Times New Roman</vt:lpstr>
      <vt:lpstr>Office Theme</vt:lpstr>
      <vt:lpstr>Microsoft Equation 3.0</vt:lpstr>
      <vt:lpstr>Equation</vt:lpstr>
      <vt:lpstr>Design and Simulation of a Proton Detector for studying low-energy resonances relevant in thermonuclear reactions</vt:lpstr>
      <vt:lpstr>Outline</vt:lpstr>
      <vt:lpstr>Motivation</vt:lpstr>
      <vt:lpstr>Nucleosynthesis in novae</vt:lpstr>
      <vt:lpstr>Nucleosynthesis in novae</vt:lpstr>
      <vt:lpstr>Nucleosynthesis in type I x-ray bursts</vt:lpstr>
      <vt:lpstr>Indirect measurements</vt:lpstr>
      <vt:lpstr>Detector requirements</vt:lpstr>
      <vt:lpstr>MicroMEGAS Detectors</vt:lpstr>
      <vt:lpstr>AstroBox detector</vt:lpstr>
      <vt:lpstr>NSCL ProtonDetector Simulation</vt:lpstr>
      <vt:lpstr>Event generation</vt:lpstr>
      <vt:lpstr>Simulation of drift, amplification and digitization of MPGDs </vt:lpstr>
      <vt:lpstr>Proposed Geometry</vt:lpstr>
      <vt:lpstr>Performance </vt:lpstr>
      <vt:lpstr>Detection efficiency for protons</vt:lpstr>
      <vt:lpstr>Physics Case: 31Cl(bp)30P</vt:lpstr>
      <vt:lpstr>Physics Case: 31Cl(bp)30P</vt:lpstr>
      <vt:lpstr>Physics Case: 31Cl(bp)30P</vt:lpstr>
      <vt:lpstr>Summary and Outlook</vt:lpstr>
      <vt:lpstr>Backup Slides</vt:lpstr>
      <vt:lpstr>20Mg(bpa)15O</vt:lpstr>
      <vt:lpstr>23Al(bp)</vt:lpstr>
      <vt:lpstr>PowerPoint Presentation</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Proton Detector</dc:title>
  <dc:creator>Perez-Loureiro, David</dc:creator>
  <cp:lastModifiedBy>Perez-Loureiro, David</cp:lastModifiedBy>
  <cp:revision>354</cp:revision>
  <cp:lastPrinted>2014-04-25T12:43:42Z</cp:lastPrinted>
  <dcterms:created xsi:type="dcterms:W3CDTF">2013-11-14T18:47:12Z</dcterms:created>
  <dcterms:modified xsi:type="dcterms:W3CDTF">2014-11-20T15:45:43Z</dcterms:modified>
</cp:coreProperties>
</file>