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977" r:id="rId3"/>
    <p:sldId id="2979" r:id="rId4"/>
    <p:sldId id="2981" r:id="rId5"/>
    <p:sldId id="2985" r:id="rId6"/>
    <p:sldId id="2984" r:id="rId7"/>
    <p:sldId id="2982" r:id="rId8"/>
    <p:sldId id="2986" r:id="rId9"/>
    <p:sldId id="2987" r:id="rId10"/>
    <p:sldId id="2991" r:id="rId11"/>
    <p:sldId id="2992" r:id="rId12"/>
    <p:sldId id="2983" r:id="rId13"/>
    <p:sldId id="2989" r:id="rId14"/>
    <p:sldId id="2988" r:id="rId15"/>
    <p:sldId id="2990" r:id="rId16"/>
    <p:sldId id="2961" r:id="rId17"/>
    <p:sldId id="2993" r:id="rId18"/>
    <p:sldId id="2994" r:id="rId19"/>
    <p:sldId id="299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61" d="100"/>
          <a:sy n="61" d="100"/>
        </p:scale>
        <p:origin x="48" y="6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B46A1-48AE-49DB-B5EB-DCE6A90A88CA}"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84553-010E-4804-952C-7C1FABD55ACE}" type="slidenum">
              <a:rPr lang="en-US" smtClean="0"/>
              <a:t>‹#›</a:t>
            </a:fld>
            <a:endParaRPr lang="en-US"/>
          </a:p>
        </p:txBody>
      </p:sp>
    </p:spTree>
    <p:extLst>
      <p:ext uri="{BB962C8B-B14F-4D97-AF65-F5344CB8AC3E}">
        <p14:creationId xmlns:p14="http://schemas.microsoft.com/office/powerpoint/2010/main" val="355364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a:t>
            </a:r>
            <a:r>
              <a:rPr lang="en-US" altLang="zh-CN" dirty="0"/>
              <a:t>ΔE-E-X triple coincidence. These coincidences only occur once per second on average.</a:t>
            </a:r>
            <a:endParaRPr lang="en-US" dirty="0"/>
          </a:p>
          <a:p>
            <a:endParaRPr lang="en-US" dirty="0"/>
          </a:p>
          <a:p>
            <a:r>
              <a:rPr lang="en-US" dirty="0" err="1"/>
              <a:t>TFile</a:t>
            </a:r>
            <a:r>
              <a:rPr lang="en-US" dirty="0"/>
              <a:t> *_file1 = </a:t>
            </a:r>
            <a:r>
              <a:rPr lang="en-US" dirty="0" err="1"/>
              <a:t>TFile</a:t>
            </a:r>
            <a:r>
              <a:rPr lang="en-US" dirty="0"/>
              <a:t>::Open("F:/e21010/pxct/run0079_LEGe_MSD_241Am_inChamber_window1.5us_CFDdelay_adjusted_1560min_cal.root");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553);//</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(0.05);</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(0.16);</a:t>
            </a:r>
          </a:p>
          <a:p>
            <a:r>
              <a:rPr lang="en-US" dirty="0" err="1"/>
              <a:t>canvaspeak</a:t>
            </a:r>
            <a:r>
              <a:rPr lang="en-US" dirty="0"/>
              <a:t>-&gt;</a:t>
            </a:r>
            <a:r>
              <a:rPr lang="en-US" dirty="0" err="1"/>
              <a:t>SetFrameLineWidth</a:t>
            </a:r>
            <a:r>
              <a:rPr lang="en-US" dirty="0"/>
              <a:t>(2);</a:t>
            </a:r>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50000000,0,50000000);</a:t>
            </a:r>
          </a:p>
          <a:p>
            <a:r>
              <a:rPr lang="en-US" dirty="0" err="1"/>
              <a:t>htimestamps</a:t>
            </a:r>
            <a:r>
              <a:rPr lang="en-US" dirty="0"/>
              <a:t>-&gt;</a:t>
            </a:r>
            <a:r>
              <a:rPr lang="en-US" dirty="0" err="1"/>
              <a:t>SetLineWidth</a:t>
            </a:r>
            <a:r>
              <a:rPr lang="en-US" dirty="0"/>
              <a:t>(3);</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(0);</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(#mus)");//</a:t>
            </a:r>
            <a:r>
              <a:rPr lang="zh-CN" altLang="en-US" dirty="0"/>
              <a:t>轴名</a:t>
            </a:r>
          </a:p>
          <a:p>
            <a:r>
              <a:rPr lang="en-US" dirty="0" err="1"/>
              <a:t>htimestamps</a:t>
            </a:r>
            <a:r>
              <a:rPr lang="en-US" dirty="0"/>
              <a:t>-&gt;</a:t>
            </a:r>
            <a:r>
              <a:rPr lang="en-US" dirty="0" err="1"/>
              <a:t>GetYaxis</a:t>
            </a:r>
            <a:r>
              <a:rPr lang="en-US" dirty="0"/>
              <a:t>()-&gt;</a:t>
            </a:r>
            <a:r>
              <a:rPr lang="en-US" dirty="0" err="1"/>
              <a:t>SetTitle</a:t>
            </a:r>
            <a:r>
              <a:rPr lang="en-US" dirty="0"/>
              <a:t>("Events per 1 #mus");//</a:t>
            </a:r>
            <a:r>
              <a:rPr lang="zh-CN" altLang="en-US" dirty="0"/>
              <a:t>轴名</a:t>
            </a:r>
          </a:p>
          <a:p>
            <a:r>
              <a:rPr lang="en-US" dirty="0" err="1"/>
              <a:t>htimestamps</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GetXaxis</a:t>
            </a:r>
            <a:r>
              <a:rPr lang="en-US" dirty="0"/>
              <a:t>()-&gt;</a:t>
            </a:r>
            <a:r>
              <a:rPr lang="en-US" dirty="0" err="1"/>
              <a:t>SetLabelSize</a:t>
            </a:r>
            <a:r>
              <a:rPr lang="en-US" dirty="0"/>
              <a:t>(0.06);</a:t>
            </a:r>
          </a:p>
          <a:p>
            <a:r>
              <a:rPr lang="en-US" dirty="0" err="1"/>
              <a:t>htimestamps</a:t>
            </a:r>
            <a:r>
              <a:rPr lang="en-US" dirty="0"/>
              <a:t>-&gt;</a:t>
            </a:r>
            <a:r>
              <a:rPr lang="en-US" dirty="0" err="1"/>
              <a:t>GetYaxis</a:t>
            </a:r>
            <a:r>
              <a:rPr lang="en-US" dirty="0"/>
              <a:t>()-&gt;</a:t>
            </a:r>
            <a:r>
              <a:rPr lang="en-US" dirty="0" err="1"/>
              <a:t>SetLabelSize</a:t>
            </a:r>
            <a:r>
              <a:rPr lang="en-US" dirty="0"/>
              <a:t>(0.06);</a:t>
            </a:r>
          </a:p>
          <a:p>
            <a:r>
              <a:rPr lang="en-US" dirty="0" err="1"/>
              <a:t>htimestamps</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GetXaxis</a:t>
            </a:r>
            <a:r>
              <a:rPr lang="en-US" dirty="0"/>
              <a:t>()-&gt;</a:t>
            </a:r>
            <a:r>
              <a:rPr lang="en-US" dirty="0" err="1"/>
              <a:t>SetTitleOffset</a:t>
            </a:r>
            <a:r>
              <a:rPr lang="en-US" dirty="0"/>
              <a:t>(1.1);//</a:t>
            </a:r>
            <a:r>
              <a:rPr lang="zh-CN" altLang="en-US" dirty="0"/>
              <a:t>轴名偏移</a:t>
            </a:r>
          </a:p>
          <a:p>
            <a:r>
              <a:rPr lang="en-US" dirty="0" err="1"/>
              <a:t>htimestamps</a:t>
            </a:r>
            <a:r>
              <a:rPr lang="en-US" dirty="0"/>
              <a:t>-&gt;</a:t>
            </a:r>
            <a:r>
              <a:rPr lang="en-US" dirty="0" err="1"/>
              <a:t>GetYaxis</a:t>
            </a:r>
            <a:r>
              <a:rPr lang="en-US" dirty="0"/>
              <a:t>()-&gt;</a:t>
            </a:r>
            <a:r>
              <a:rPr lang="en-US" dirty="0" err="1"/>
              <a:t>SetTitleOffset</a:t>
            </a:r>
            <a:r>
              <a:rPr lang="en-US" dirty="0"/>
              <a:t>(0.6);//</a:t>
            </a:r>
            <a:r>
              <a:rPr lang="zh-CN" altLang="en-US" dirty="0"/>
              <a:t>轴名偏移</a:t>
            </a:r>
          </a:p>
          <a:p>
            <a:r>
              <a:rPr lang="en-US" dirty="0" err="1"/>
              <a:t>htimestamps</a:t>
            </a:r>
            <a:r>
              <a:rPr lang="en-US" dirty="0"/>
              <a:t>-&gt;</a:t>
            </a:r>
            <a:r>
              <a:rPr lang="en-US" dirty="0" err="1"/>
              <a:t>GetXaxis</a:t>
            </a:r>
            <a:r>
              <a:rPr lang="en-US" dirty="0"/>
              <a:t>()-&gt;</a:t>
            </a:r>
            <a:r>
              <a:rPr lang="en-US" dirty="0" err="1"/>
              <a:t>SetTitleSize</a:t>
            </a:r>
            <a:r>
              <a:rPr lang="en-US" dirty="0"/>
              <a:t>(0.07);</a:t>
            </a:r>
          </a:p>
          <a:p>
            <a:r>
              <a:rPr lang="en-US" dirty="0" err="1"/>
              <a:t>htimestamps</a:t>
            </a:r>
            <a:r>
              <a:rPr lang="en-US" dirty="0"/>
              <a:t>-&gt;</a:t>
            </a:r>
            <a:r>
              <a:rPr lang="en-US" dirty="0" err="1"/>
              <a:t>GetYaxis</a:t>
            </a:r>
            <a:r>
              <a:rPr lang="en-US" dirty="0"/>
              <a:t>()-&gt;</a:t>
            </a:r>
            <a:r>
              <a:rPr lang="en-US" dirty="0" err="1"/>
              <a:t>SetTitleSize</a:t>
            </a:r>
            <a:r>
              <a:rPr lang="en-US" dirty="0"/>
              <a:t>(0.07);</a:t>
            </a:r>
          </a:p>
          <a:p>
            <a:r>
              <a:rPr lang="en-US" dirty="0"/>
              <a:t>//</a:t>
            </a:r>
            <a:r>
              <a:rPr lang="en-US" dirty="0" err="1"/>
              <a:t>htimestamps</a:t>
            </a:r>
            <a:r>
              <a:rPr lang="en-US" dirty="0"/>
              <a:t>-&gt;</a:t>
            </a:r>
            <a:r>
              <a:rPr lang="en-US" dirty="0" err="1"/>
              <a:t>GetXaxis</a:t>
            </a:r>
            <a:r>
              <a:rPr lang="en-US" dirty="0"/>
              <a:t>()-&gt;</a:t>
            </a:r>
            <a:r>
              <a:rPr lang="en-US" dirty="0" err="1"/>
              <a:t>SetRangeUser</a:t>
            </a:r>
            <a:r>
              <a:rPr lang="en-US" dirty="0"/>
              <a:t>(-1000,1000);</a:t>
            </a:r>
          </a:p>
          <a:p>
            <a:r>
              <a:rPr lang="en-US" dirty="0"/>
              <a:t>//</a:t>
            </a:r>
            <a:r>
              <a:rPr lang="en-US" dirty="0" err="1"/>
              <a:t>htimestamps</a:t>
            </a:r>
            <a:r>
              <a:rPr lang="en-US" dirty="0"/>
              <a:t>-&gt;</a:t>
            </a:r>
            <a:r>
              <a:rPr lang="en-US" dirty="0" err="1"/>
              <a:t>GetYaxis</a:t>
            </a:r>
            <a:r>
              <a:rPr lang="en-US" dirty="0"/>
              <a:t>()-&gt;</a:t>
            </a:r>
            <a:r>
              <a:rPr lang="en-US" dirty="0" err="1"/>
              <a:t>SetRangeUser</a:t>
            </a:r>
            <a:r>
              <a:rPr lang="en-US" dirty="0"/>
              <a:t>(0,200);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a:t>
            </a:r>
            <a:r>
              <a:rPr lang="en-US" dirty="0" err="1"/>
              <a:t>kViolet</a:t>
            </a:r>
            <a:r>
              <a:rPr lang="en-US" dirty="0"/>
              <a:t>);</a:t>
            </a:r>
          </a:p>
          <a:p>
            <a:r>
              <a:rPr lang="en-US" dirty="0"/>
              <a:t>tree-&gt;Draw("msd26_t&gt;&gt;htimestamps","msd26_e&gt;200&amp;&amp;msd26_e&lt;6000");</a:t>
            </a:r>
          </a:p>
          <a:p>
            <a:endParaRPr lang="en-US" dirty="0"/>
          </a:p>
          <a:p>
            <a:r>
              <a:rPr lang="en-US" dirty="0"/>
              <a:t>tree-&gt;</a:t>
            </a:r>
            <a:r>
              <a:rPr lang="en-US" dirty="0" err="1"/>
              <a:t>SetLineColor</a:t>
            </a:r>
            <a:r>
              <a:rPr lang="en-US" dirty="0"/>
              <a:t>(kGreen+1);</a:t>
            </a:r>
          </a:p>
          <a:p>
            <a:r>
              <a:rPr lang="en-US" dirty="0"/>
              <a:t>tree-&gt;</a:t>
            </a:r>
            <a:r>
              <a:rPr lang="en-US" dirty="0" err="1"/>
              <a:t>SetLineWidth</a:t>
            </a:r>
            <a:r>
              <a:rPr lang="en-US" dirty="0"/>
              <a:t>(2);</a:t>
            </a:r>
          </a:p>
          <a:p>
            <a:r>
              <a:rPr lang="en-US" dirty="0"/>
              <a:t>tree-&gt;Draw("msd12_t","msd12_e&gt;200&amp;&amp;msd12_e&lt;6000","same");</a:t>
            </a:r>
          </a:p>
          <a:p>
            <a:endParaRPr lang="en-US" dirty="0"/>
          </a:p>
          <a:p>
            <a:endParaRPr lang="en-US" dirty="0"/>
          </a:p>
          <a:p>
            <a:r>
              <a:rPr lang="en-US" dirty="0"/>
              <a:t>tree-&gt;</a:t>
            </a:r>
            <a:r>
              <a:rPr lang="en-US" dirty="0" err="1"/>
              <a:t>SetLineColor</a:t>
            </a:r>
            <a:r>
              <a:rPr lang="en-US" dirty="0"/>
              <a:t>(1);</a:t>
            </a:r>
          </a:p>
          <a:p>
            <a:r>
              <a:rPr lang="en-US" dirty="0"/>
              <a:t>tree-&gt;</a:t>
            </a:r>
            <a:r>
              <a:rPr lang="en-US" dirty="0" err="1"/>
              <a:t>SetLineWidth</a:t>
            </a:r>
            <a:r>
              <a:rPr lang="en-US" dirty="0"/>
              <a:t>(2);</a:t>
            </a:r>
          </a:p>
          <a:p>
            <a:r>
              <a:rPr lang="en-US" dirty="0"/>
              <a:t>tree-&gt;Draw("lege_t","</a:t>
            </a:r>
            <a:r>
              <a:rPr lang="en-US" dirty="0" err="1"/>
              <a:t>lege_e</a:t>
            </a:r>
            <a:r>
              <a:rPr lang="en-US" dirty="0"/>
              <a:t>&gt;5&amp;&amp;</a:t>
            </a:r>
            <a:r>
              <a:rPr lang="en-US" dirty="0" err="1"/>
              <a:t>lege_e</a:t>
            </a:r>
            <a:r>
              <a:rPr lang="en-US" dirty="0"/>
              <a:t>&lt;400","same");</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a:t>
            </a:fld>
            <a:endParaRPr lang="zh-CN" altLang="en-US"/>
          </a:p>
        </p:txBody>
      </p:sp>
    </p:spTree>
    <p:extLst>
      <p:ext uri="{BB962C8B-B14F-4D97-AF65-F5344CB8AC3E}">
        <p14:creationId xmlns:p14="http://schemas.microsoft.com/office/powerpoint/2010/main" val="62814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peakfit_gausnerfcpol1_band_timing_pxct()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"htiming_lege_msd12");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MSD12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50;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80,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80);//Sigma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(kGreen+1);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(kGreen+1);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(kGreen+1);</a:t>
            </a:r>
          </a:p>
          <a:p>
            <a:r>
              <a:rPr lang="en-US" dirty="0"/>
              <a:t>			</a:t>
            </a:r>
            <a:r>
              <a:rPr lang="en-US" dirty="0" err="1"/>
              <a:t>histo</a:t>
            </a:r>
            <a:r>
              <a:rPr lang="en-US" dirty="0"/>
              <a:t>[</a:t>
            </a:r>
            <a:r>
              <a:rPr lang="en-US" dirty="0" err="1"/>
              <a:t>i</a:t>
            </a:r>
            <a:r>
              <a:rPr lang="en-US" dirty="0"/>
              <a:t>]-&gt;</a:t>
            </a:r>
            <a:r>
              <a:rPr lang="en-US" dirty="0" err="1"/>
              <a:t>SetMarkerColor</a:t>
            </a:r>
            <a:r>
              <a:rPr lang="en-US" dirty="0"/>
              <a:t>(kGreen+1);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a:t>
            </a:r>
            <a:r>
              <a:rPr lang="en-US" altLang="zh-CN" dirty="0"/>
              <a:t>difference</a:t>
            </a:r>
            <a:r>
              <a:rPr lang="en-US" dirty="0"/>
              <a:t> (</a:t>
            </a:r>
            <a:r>
              <a:rPr lang="en-US" altLang="zh-CN" dirty="0"/>
              <a:t>ns</a:t>
            </a:r>
            <a:r>
              <a:rPr lang="en-US" dirty="0"/>
              <a:t>)");//</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(kGreen+1);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(kGreen+1);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12</a:t>
            </a:fld>
            <a:endParaRPr lang="zh-CN" altLang="en-US"/>
          </a:p>
        </p:txBody>
      </p:sp>
    </p:spTree>
    <p:extLst>
      <p:ext uri="{BB962C8B-B14F-4D97-AF65-F5344CB8AC3E}">
        <p14:creationId xmlns:p14="http://schemas.microsoft.com/office/powerpoint/2010/main" val="51963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"htiming_lege_msd12");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MSD12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-90;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(10000,70,1);//initial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(kGreen+1);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(kGreen+1);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(kGreen+1);</a:t>
            </a:r>
          </a:p>
          <a:p>
            <a:r>
              <a:rPr lang="en-US" dirty="0"/>
              <a:t>			</a:t>
            </a:r>
            <a:r>
              <a:rPr lang="en-US" dirty="0" err="1"/>
              <a:t>histo</a:t>
            </a:r>
            <a:r>
              <a:rPr lang="en-US" dirty="0"/>
              <a:t>[</a:t>
            </a:r>
            <a:r>
              <a:rPr lang="en-US" dirty="0" err="1"/>
              <a:t>i</a:t>
            </a:r>
            <a:r>
              <a:rPr lang="en-US" dirty="0"/>
              <a:t>]-&gt;</a:t>
            </a:r>
            <a:r>
              <a:rPr lang="en-US" dirty="0" err="1"/>
              <a:t>SetMarkerColor</a:t>
            </a:r>
            <a:r>
              <a:rPr lang="en-US" dirty="0"/>
              <a:t>(kGreen+1);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(kGreen+1);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(kGreen+1);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13</a:t>
            </a:fld>
            <a:endParaRPr lang="zh-CN" altLang="en-US"/>
          </a:p>
        </p:txBody>
      </p:sp>
    </p:spTree>
    <p:extLst>
      <p:ext uri="{BB962C8B-B14F-4D97-AF65-F5344CB8AC3E}">
        <p14:creationId xmlns:p14="http://schemas.microsoft.com/office/powerpoint/2010/main" val="170311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peakfit_gausnerfcpol1_band_timing_pxct()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50;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(kViolet+1);</a:t>
            </a:r>
          </a:p>
          <a:p>
            <a:r>
              <a:rPr lang="en-US" dirty="0"/>
              <a:t>			</a:t>
            </a:r>
            <a:r>
              <a:rPr lang="en-US" dirty="0" err="1"/>
              <a:t>histo</a:t>
            </a:r>
            <a:r>
              <a:rPr lang="en-US" dirty="0"/>
              <a:t>[</a:t>
            </a:r>
            <a:r>
              <a:rPr lang="en-US" dirty="0" err="1"/>
              <a:t>i</a:t>
            </a:r>
            <a:r>
              <a:rPr lang="en-US" dirty="0"/>
              <a:t>]-&gt;</a:t>
            </a:r>
            <a:r>
              <a:rPr lang="en-US" dirty="0" err="1"/>
              <a:t>SetMarkerColor</a:t>
            </a:r>
            <a:r>
              <a:rPr lang="en-US" dirty="0"/>
              <a:t>(kViolet+1);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(kViolet+1);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(kViolet+1);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14</a:t>
            </a:fld>
            <a:endParaRPr lang="zh-CN" altLang="en-US"/>
          </a:p>
        </p:txBody>
      </p:sp>
    </p:spTree>
    <p:extLst>
      <p:ext uri="{BB962C8B-B14F-4D97-AF65-F5344CB8AC3E}">
        <p14:creationId xmlns:p14="http://schemas.microsoft.com/office/powerpoint/2010/main" val="206600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"htiming_lege_msd12");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MSD12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-180;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(10000,70,1);//initial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(kGreen+1);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(kGreen+1);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(kGreen+1);</a:t>
            </a:r>
          </a:p>
          <a:p>
            <a:r>
              <a:rPr lang="en-US" dirty="0"/>
              <a:t>			</a:t>
            </a:r>
            <a:r>
              <a:rPr lang="en-US" dirty="0" err="1"/>
              <a:t>histo</a:t>
            </a:r>
            <a:r>
              <a:rPr lang="en-US" dirty="0"/>
              <a:t>[</a:t>
            </a:r>
            <a:r>
              <a:rPr lang="en-US" dirty="0" err="1"/>
              <a:t>i</a:t>
            </a:r>
            <a:r>
              <a:rPr lang="en-US" dirty="0"/>
              <a:t>]-&gt;</a:t>
            </a:r>
            <a:r>
              <a:rPr lang="en-US" dirty="0" err="1"/>
              <a:t>SetMarkerColor</a:t>
            </a:r>
            <a:r>
              <a:rPr lang="en-US" dirty="0"/>
              <a:t>(kGreen+1);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(kGreen+1);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(kGreen+1);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15</a:t>
            </a:fld>
            <a:endParaRPr lang="zh-CN" altLang="en-US"/>
          </a:p>
        </p:txBody>
      </p:sp>
    </p:spTree>
    <p:extLst>
      <p:ext uri="{BB962C8B-B14F-4D97-AF65-F5344CB8AC3E}">
        <p14:creationId xmlns:p14="http://schemas.microsoft.com/office/powerpoint/2010/main" val="7971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Lifetime measurement of the 237Np 59.54-keV level</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16</a:t>
            </a:fld>
            <a:endParaRPr lang="zh-CN" altLang="en-US"/>
          </a:p>
        </p:txBody>
      </p:sp>
    </p:spTree>
    <p:extLst>
      <p:ext uri="{BB962C8B-B14F-4D97-AF65-F5344CB8AC3E}">
        <p14:creationId xmlns:p14="http://schemas.microsoft.com/office/powerpoint/2010/main" val="150885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::Open("F:/e21010/pxct/run0079_LEGe_MSD_241Am_inChamber_window1.5us_CFDdelay_adjusted_1560min_cal.root");</a:t>
            </a:r>
          </a:p>
          <a:p>
            <a:endParaRPr lang="en-US" dirty="0"/>
          </a:p>
          <a:p>
            <a:r>
              <a:rPr lang="en-US" altLang="zh-CN" dirty="0"/>
              <a:t>ΔE-E-X coincidences only occur a few times per second.</a:t>
            </a:r>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204841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peakfit_gausnerfcpol1_band_timing_pxct()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400;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80,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(kViolet+1);</a:t>
            </a:r>
          </a:p>
          <a:p>
            <a:r>
              <a:rPr lang="en-US" dirty="0"/>
              <a:t>			</a:t>
            </a:r>
            <a:r>
              <a:rPr lang="en-US" dirty="0" err="1"/>
              <a:t>histo</a:t>
            </a:r>
            <a:r>
              <a:rPr lang="en-US" dirty="0"/>
              <a:t>[</a:t>
            </a:r>
            <a:r>
              <a:rPr lang="en-US" dirty="0" err="1"/>
              <a:t>i</a:t>
            </a:r>
            <a:r>
              <a:rPr lang="en-US" dirty="0"/>
              <a:t>]-&gt;</a:t>
            </a:r>
            <a:r>
              <a:rPr lang="en-US" dirty="0" err="1"/>
              <a:t>SetMarkerColor</a:t>
            </a:r>
            <a:r>
              <a:rPr lang="en-US" dirty="0"/>
              <a:t>(kViolet+1);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a:t>
            </a:r>
            <a:r>
              <a:rPr lang="en-US" altLang="zh-CN" dirty="0"/>
              <a:t>difference</a:t>
            </a:r>
            <a:r>
              <a:rPr lang="en-US" dirty="0"/>
              <a:t> (</a:t>
            </a:r>
            <a:r>
              <a:rPr lang="en-US" altLang="zh-CN" dirty="0"/>
              <a:t>ns</a:t>
            </a:r>
            <a:r>
              <a:rPr lang="en-US" dirty="0"/>
              <a:t>)");//</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(kViolet+1);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(kViolet+1);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48887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peakfit_gausnerfcpol1_band_timing_pxct()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"htiming_lege_msd12");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MSD12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400;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80,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(kGreen+1);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(kGreen+1);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(kGreen+1);</a:t>
            </a:r>
          </a:p>
          <a:p>
            <a:r>
              <a:rPr lang="en-US" dirty="0"/>
              <a:t>			</a:t>
            </a:r>
            <a:r>
              <a:rPr lang="en-US" dirty="0" err="1"/>
              <a:t>histo</a:t>
            </a:r>
            <a:r>
              <a:rPr lang="en-US" dirty="0"/>
              <a:t>[</a:t>
            </a:r>
            <a:r>
              <a:rPr lang="en-US" dirty="0" err="1"/>
              <a:t>i</a:t>
            </a:r>
            <a:r>
              <a:rPr lang="en-US" dirty="0"/>
              <a:t>]-&gt;</a:t>
            </a:r>
            <a:r>
              <a:rPr lang="en-US" dirty="0" err="1"/>
              <a:t>SetMarkerColor</a:t>
            </a:r>
            <a:r>
              <a:rPr lang="en-US" dirty="0"/>
              <a:t>(kGreen+1);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a:t>
            </a:r>
            <a:r>
              <a:rPr lang="en-US" altLang="zh-CN" dirty="0"/>
              <a:t>difference</a:t>
            </a:r>
            <a:r>
              <a:rPr lang="en-US" dirty="0"/>
              <a:t> (</a:t>
            </a:r>
            <a:r>
              <a:rPr lang="en-US" altLang="zh-CN" dirty="0"/>
              <a:t>ns</a:t>
            </a:r>
            <a:r>
              <a:rPr lang="en-US" dirty="0"/>
              <a:t>)");//</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(kGreen+1);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(kGreen+1);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204248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peakfit_gausnerfcpol1_band_timing_pxct()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50;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(kViolet+1);</a:t>
            </a:r>
          </a:p>
          <a:p>
            <a:r>
              <a:rPr lang="en-US" dirty="0"/>
              <a:t>			</a:t>
            </a:r>
            <a:r>
              <a:rPr lang="en-US" dirty="0" err="1"/>
              <a:t>histo</a:t>
            </a:r>
            <a:r>
              <a:rPr lang="en-US" dirty="0"/>
              <a:t>[</a:t>
            </a:r>
            <a:r>
              <a:rPr lang="en-US" dirty="0" err="1"/>
              <a:t>i</a:t>
            </a:r>
            <a:r>
              <a:rPr lang="en-US" dirty="0"/>
              <a:t>]-&gt;</a:t>
            </a:r>
            <a:r>
              <a:rPr lang="en-US" dirty="0" err="1"/>
              <a:t>SetMarkerColor</a:t>
            </a:r>
            <a:r>
              <a:rPr lang="en-US" dirty="0"/>
              <a:t>(kViolet+1);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a:t>
            </a:r>
            <a:r>
              <a:rPr lang="en-US" altLang="zh-CN" dirty="0"/>
              <a:t>difference</a:t>
            </a:r>
            <a:r>
              <a:rPr lang="en-US" dirty="0"/>
              <a:t> (</a:t>
            </a:r>
            <a:r>
              <a:rPr lang="en-US" altLang="zh-CN" dirty="0"/>
              <a:t>ns</a:t>
            </a:r>
            <a:r>
              <a:rPr lang="en-US" dirty="0"/>
              <a:t>)");//</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(kViolet+1);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(kViolet+1);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328729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-80;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(10000,70,1);//initial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(kViolet+1);</a:t>
            </a:r>
          </a:p>
          <a:p>
            <a:r>
              <a:rPr lang="en-US" dirty="0"/>
              <a:t>			</a:t>
            </a:r>
            <a:r>
              <a:rPr lang="en-US" dirty="0" err="1"/>
              <a:t>histo</a:t>
            </a:r>
            <a:r>
              <a:rPr lang="en-US" dirty="0"/>
              <a:t>[</a:t>
            </a:r>
            <a:r>
              <a:rPr lang="en-US" dirty="0" err="1"/>
              <a:t>i</a:t>
            </a:r>
            <a:r>
              <a:rPr lang="en-US" dirty="0"/>
              <a:t>]-&gt;</a:t>
            </a:r>
            <a:r>
              <a:rPr lang="en-US" dirty="0" err="1"/>
              <a:t>SetMarkerColor</a:t>
            </a:r>
            <a:r>
              <a:rPr lang="en-US" dirty="0"/>
              <a:t>(kViolet+1);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(kViolet+1);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(kViolet+1);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8</a:t>
            </a:fld>
            <a:endParaRPr lang="zh-CN" altLang="en-US"/>
          </a:p>
        </p:txBody>
      </p:sp>
    </p:spTree>
    <p:extLst>
      <p:ext uri="{BB962C8B-B14F-4D97-AF65-F5344CB8AC3E}">
        <p14:creationId xmlns:p14="http://schemas.microsoft.com/office/powerpoint/2010/main" val="263716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-80;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(10000,70,1);//initial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(kViolet+1);</a:t>
            </a:r>
          </a:p>
          <a:p>
            <a:r>
              <a:rPr lang="en-US" dirty="0"/>
              <a:t>			</a:t>
            </a:r>
            <a:r>
              <a:rPr lang="en-US" dirty="0" err="1"/>
              <a:t>histo</a:t>
            </a:r>
            <a:r>
              <a:rPr lang="en-US" dirty="0"/>
              <a:t>[</a:t>
            </a:r>
            <a:r>
              <a:rPr lang="en-US" dirty="0" err="1"/>
              <a:t>i</a:t>
            </a:r>
            <a:r>
              <a:rPr lang="en-US" dirty="0"/>
              <a:t>]-&gt;</a:t>
            </a:r>
            <a:r>
              <a:rPr lang="en-US" dirty="0" err="1"/>
              <a:t>SetMarkerColor</a:t>
            </a:r>
            <a:r>
              <a:rPr lang="en-US" dirty="0"/>
              <a:t>(kViolet+1);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(kViolet+1);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(kViolet+1);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9</a:t>
            </a:fld>
            <a:endParaRPr lang="zh-CN" altLang="en-US"/>
          </a:p>
        </p:txBody>
      </p:sp>
    </p:spTree>
    <p:extLst>
      <p:ext uri="{BB962C8B-B14F-4D97-AF65-F5344CB8AC3E}">
        <p14:creationId xmlns:p14="http://schemas.microsoft.com/office/powerpoint/2010/main" val="126243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-180; </a:t>
            </a:r>
            <a:r>
              <a:rPr lang="en-US" dirty="0" err="1"/>
              <a:t>gaphigh</a:t>
            </a:r>
            <a:r>
              <a:rPr lang="en-US" dirty="0"/>
              <a:t> = 1400;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 70, 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a:t>
            </a:r>
            <a:r>
              <a:rPr lang="en-US" dirty="0" err="1"/>
              <a:t>kViolet</a:t>
            </a:r>
            <a:r>
              <a:rPr lang="en-US" dirty="0"/>
              <a:t> + 1);</a:t>
            </a:r>
          </a:p>
          <a:p>
            <a:r>
              <a:rPr lang="en-US" dirty="0"/>
              <a:t>			</a:t>
            </a:r>
            <a:r>
              <a:rPr lang="en-US" dirty="0" err="1"/>
              <a:t>histo</a:t>
            </a:r>
            <a:r>
              <a:rPr lang="en-US" dirty="0"/>
              <a:t>[</a:t>
            </a:r>
            <a:r>
              <a:rPr lang="en-US" dirty="0" err="1"/>
              <a:t>i</a:t>
            </a:r>
            <a:r>
              <a:rPr lang="en-US" dirty="0"/>
              <a:t>]-&gt;</a:t>
            </a:r>
            <a:r>
              <a:rPr lang="en-US" dirty="0" err="1"/>
              <a:t>SetMarkerColor</a:t>
            </a:r>
            <a:r>
              <a:rPr lang="en-US" dirty="0"/>
              <a:t>(</a:t>
            </a:r>
            <a:r>
              <a:rPr lang="en-US" dirty="0" err="1"/>
              <a:t>kViolet</a:t>
            </a:r>
            <a:r>
              <a:rPr lang="en-US" dirty="0"/>
              <a:t> + 1);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kViolet</a:t>
            </a:r>
            <a:r>
              <a:rPr lang="en-US" dirty="0"/>
              <a:t> + 1);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kViolet</a:t>
            </a:r>
            <a:r>
              <a:rPr lang="en-US" dirty="0"/>
              <a:t> + 1);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10</a:t>
            </a:fld>
            <a:endParaRPr lang="zh-CN" altLang="en-US"/>
          </a:p>
        </p:txBody>
      </p:sp>
    </p:spTree>
    <p:extLst>
      <p:ext uri="{BB962C8B-B14F-4D97-AF65-F5344CB8AC3E}">
        <p14:creationId xmlns:p14="http://schemas.microsoft.com/office/powerpoint/2010/main" val="423867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peakfit_expdecay_band_timing_pxct</a:t>
            </a:r>
            <a:r>
              <a:rPr lang="en-US" dirty="0"/>
              <a: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1000; //241Am Timing </a:t>
            </a:r>
            <a:r>
              <a:rPr lang="en-US" dirty="0" err="1"/>
              <a:t>LEGe</a:t>
            </a:r>
            <a:r>
              <a:rPr lang="en-US" dirty="0"/>
              <a:t>-MSD</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"run0079_80_LEGe_MSD_241Am_inChamber_window1.5us_CFDdelay_adjusted_3840min_cal.root");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"htiming_lege_msd26");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difference </a:t>
            </a:r>
            <a:r>
              <a:rPr lang="en-US" dirty="0" err="1"/>
              <a:t>LEGe</a:t>
            </a:r>
            <a:r>
              <a:rPr lang="en-US" dirty="0"/>
              <a:t> - MSD26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-180; </a:t>
            </a:r>
            <a:r>
              <a:rPr lang="en-US" dirty="0" err="1"/>
              <a:t>gaphigh</a:t>
            </a:r>
            <a:r>
              <a:rPr lang="en-US" dirty="0"/>
              <a:t> = 700;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(10000, 70, 1);//initial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100,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190000, 300000);//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80, 120);//Tau</a:t>
            </a:r>
          </a:p>
          <a:p>
            <a:r>
              <a:rPr lang="en-US" dirty="0"/>
              <a:t>// 			</a:t>
            </a:r>
            <a:r>
              <a:rPr lang="en-US" dirty="0" err="1"/>
              <a:t>fEMG</a:t>
            </a:r>
            <a:r>
              <a:rPr lang="en-US" dirty="0"/>
              <a:t>[ii]-&gt;</a:t>
            </a:r>
            <a:r>
              <a:rPr lang="en-US" dirty="0" err="1"/>
              <a:t>SetParLimits</a:t>
            </a:r>
            <a:r>
              <a:rPr lang="en-US" dirty="0"/>
              <a:t>(4, 10, 120);//Sigma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a:t>
            </a:r>
            <a:r>
              <a:rPr lang="en-US" dirty="0" err="1"/>
              <a:t>kViolet</a:t>
            </a:r>
            <a:r>
              <a:rPr lang="en-US" dirty="0"/>
              <a:t> + 1);</a:t>
            </a:r>
          </a:p>
          <a:p>
            <a:r>
              <a:rPr lang="en-US" dirty="0"/>
              <a:t>			</a:t>
            </a:r>
            <a:r>
              <a:rPr lang="en-US" dirty="0" err="1"/>
              <a:t>histo</a:t>
            </a:r>
            <a:r>
              <a:rPr lang="en-US" dirty="0"/>
              <a:t>[</a:t>
            </a:r>
            <a:r>
              <a:rPr lang="en-US" dirty="0" err="1"/>
              <a:t>i</a:t>
            </a:r>
            <a:r>
              <a:rPr lang="en-US" dirty="0"/>
              <a:t>]-&gt;</a:t>
            </a:r>
            <a:r>
              <a:rPr lang="en-US" dirty="0" err="1"/>
              <a:t>SetMarkerColor</a:t>
            </a:r>
            <a:r>
              <a:rPr lang="en-US" dirty="0"/>
              <a:t>(</a:t>
            </a:r>
            <a:r>
              <a:rPr lang="en-US" dirty="0" err="1"/>
              <a:t>kViolet</a:t>
            </a:r>
            <a:r>
              <a:rPr lang="en-US" dirty="0"/>
              <a:t> + 1);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=%.4f%s%.4f",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=%.6f%s%.6f",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=%.6f%s%.6f",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kViolet</a:t>
            </a:r>
            <a:r>
              <a:rPr lang="en-US" dirty="0"/>
              <a:t> + 1);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kViolet</a:t>
            </a:r>
            <a:r>
              <a:rPr lang="en-US" dirty="0"/>
              <a:t> + 1);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407488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9ED22-9409-49C2-BA9B-D33E7B0FA8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143282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9ED22-9409-49C2-BA9B-D33E7B0FA8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230230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9ED22-9409-49C2-BA9B-D33E7B0FA8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190865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9ED22-9409-49C2-BA9B-D33E7B0FA8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44014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9ED22-9409-49C2-BA9B-D33E7B0FA8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11613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9ED22-9409-49C2-BA9B-D33E7B0FA800}"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192183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9ED22-9409-49C2-BA9B-D33E7B0FA800}"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296364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9ED22-9409-49C2-BA9B-D33E7B0FA800}"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11356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9ED22-9409-49C2-BA9B-D33E7B0FA800}"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419850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9ED22-9409-49C2-BA9B-D33E7B0FA800}"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241842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9ED22-9409-49C2-BA9B-D33E7B0FA800}"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37196-F911-49E9-9298-57536000854B}" type="slidenum">
              <a:rPr lang="en-US" smtClean="0"/>
              <a:t>‹#›</a:t>
            </a:fld>
            <a:endParaRPr lang="en-US"/>
          </a:p>
        </p:txBody>
      </p:sp>
    </p:spTree>
    <p:extLst>
      <p:ext uri="{BB962C8B-B14F-4D97-AF65-F5344CB8AC3E}">
        <p14:creationId xmlns:p14="http://schemas.microsoft.com/office/powerpoint/2010/main" val="290108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9ED22-9409-49C2-BA9B-D33E7B0FA800}"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37196-F911-49E9-9298-57536000854B}" type="slidenum">
              <a:rPr lang="en-US" smtClean="0"/>
              <a:t>‹#›</a:t>
            </a:fld>
            <a:endParaRPr lang="en-US"/>
          </a:p>
        </p:txBody>
      </p:sp>
    </p:spTree>
    <p:extLst>
      <p:ext uri="{BB962C8B-B14F-4D97-AF65-F5344CB8AC3E}">
        <p14:creationId xmlns:p14="http://schemas.microsoft.com/office/powerpoint/2010/main" val="112780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55A0-106B-4207-8DE3-8FCD7FCE91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A1F9B9-2D73-4536-A8DE-16DE1C29806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5124593-ACAA-45B0-A2F1-619755D58244}"/>
              </a:ext>
            </a:extLst>
          </p:cNvPr>
          <p:cNvPicPr>
            <a:picLocks noChangeAspect="1"/>
          </p:cNvPicPr>
          <p:nvPr/>
        </p:nvPicPr>
        <p:blipFill>
          <a:blip r:embed="rId2"/>
          <a:stretch>
            <a:fillRect/>
          </a:stretch>
        </p:blipFill>
        <p:spPr>
          <a:xfrm>
            <a:off x="770788" y="0"/>
            <a:ext cx="7602423" cy="6858000"/>
          </a:xfrm>
          <a:prstGeom prst="rect">
            <a:avLst/>
          </a:prstGeom>
        </p:spPr>
      </p:pic>
    </p:spTree>
    <p:extLst>
      <p:ext uri="{BB962C8B-B14F-4D97-AF65-F5344CB8AC3E}">
        <p14:creationId xmlns:p14="http://schemas.microsoft.com/office/powerpoint/2010/main" val="298985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8ECDD-A6B4-4A8E-BEED-359C810E31F3}"/>
              </a:ext>
            </a:extLst>
          </p:cNvPr>
          <p:cNvPicPr>
            <a:picLocks noChangeAspect="1"/>
          </p:cNvPicPr>
          <p:nvPr/>
        </p:nvPicPr>
        <p:blipFill>
          <a:blip r:embed="rId3"/>
          <a:stretch>
            <a:fillRect/>
          </a:stretch>
        </p:blipFill>
        <p:spPr>
          <a:xfrm>
            <a:off x="0" y="0"/>
            <a:ext cx="9144000" cy="4671505"/>
          </a:xfrm>
          <a:prstGeom prst="rect">
            <a:avLst/>
          </a:prstGeom>
        </p:spPr>
      </p:pic>
    </p:spTree>
    <p:extLst>
      <p:ext uri="{BB962C8B-B14F-4D97-AF65-F5344CB8AC3E}">
        <p14:creationId xmlns:p14="http://schemas.microsoft.com/office/powerpoint/2010/main" val="32953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0645D-FF71-4007-872E-1371AAE28D74}"/>
              </a:ext>
            </a:extLst>
          </p:cNvPr>
          <p:cNvPicPr>
            <a:picLocks noChangeAspect="1"/>
          </p:cNvPicPr>
          <p:nvPr/>
        </p:nvPicPr>
        <p:blipFill>
          <a:blip r:embed="rId3"/>
          <a:stretch>
            <a:fillRect/>
          </a:stretch>
        </p:blipFill>
        <p:spPr>
          <a:xfrm>
            <a:off x="0" y="0"/>
            <a:ext cx="9144000" cy="4658264"/>
          </a:xfrm>
          <a:prstGeom prst="rect">
            <a:avLst/>
          </a:prstGeom>
        </p:spPr>
      </p:pic>
    </p:spTree>
    <p:extLst>
      <p:ext uri="{BB962C8B-B14F-4D97-AF65-F5344CB8AC3E}">
        <p14:creationId xmlns:p14="http://schemas.microsoft.com/office/powerpoint/2010/main" val="302802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FA625-2BAE-437C-BFCF-5FC7220CD591}"/>
              </a:ext>
            </a:extLst>
          </p:cNvPr>
          <p:cNvPicPr>
            <a:picLocks noChangeAspect="1"/>
          </p:cNvPicPr>
          <p:nvPr/>
        </p:nvPicPr>
        <p:blipFill rotWithShape="1">
          <a:blip r:embed="rId3"/>
          <a:srcRect t="1" b="5993"/>
          <a:stretch/>
        </p:blipFill>
        <p:spPr>
          <a:xfrm>
            <a:off x="0" y="1"/>
            <a:ext cx="9144000" cy="4384039"/>
          </a:xfrm>
          <a:prstGeom prst="rect">
            <a:avLst/>
          </a:prstGeom>
        </p:spPr>
      </p:pic>
      <p:sp>
        <p:nvSpPr>
          <p:cNvPr id="4" name="TextBox 3">
            <a:extLst>
              <a:ext uri="{FF2B5EF4-FFF2-40B4-BE49-F238E27FC236}">
                <a16:creationId xmlns:a16="http://schemas.microsoft.com/office/drawing/2014/main" id="{0BE69203-2C7B-4332-801F-B310038F8746}"/>
              </a:ext>
            </a:extLst>
          </p:cNvPr>
          <p:cNvSpPr txBox="1"/>
          <p:nvPr/>
        </p:nvSpPr>
        <p:spPr>
          <a:xfrm>
            <a:off x="1954060" y="642742"/>
            <a:ext cx="3090911" cy="830997"/>
          </a:xfrm>
          <a:prstGeom prst="rect">
            <a:avLst/>
          </a:prstGeom>
          <a:noFill/>
        </p:spPr>
        <p:txBody>
          <a:bodyPr wrap="none" rtlCol="0">
            <a:spAutoFit/>
          </a:bodyPr>
          <a:lstStyle/>
          <a:p>
            <a:r>
              <a:rPr lang="en-US" altLang="zh-CN" sz="2400" dirty="0">
                <a:solidFill>
                  <a:srgbClr val="04CD04"/>
                </a:solidFill>
                <a:latin typeface="Cambria" panose="02040503050406030204" pitchFamily="18" charset="0"/>
                <a:ea typeface="Cambria" panose="02040503050406030204" pitchFamily="18" charset="0"/>
              </a:rPr>
              <a:t>T</a:t>
            </a:r>
            <a:r>
              <a:rPr lang="en-US" altLang="zh-CN" sz="2400" baseline="-25000" dirty="0">
                <a:solidFill>
                  <a:srgbClr val="04CD04"/>
                </a:solidFill>
                <a:latin typeface="Cambria" panose="02040503050406030204" pitchFamily="18" charset="0"/>
                <a:ea typeface="Cambria" panose="02040503050406030204" pitchFamily="18" charset="0"/>
              </a:rPr>
              <a:t>1/2</a:t>
            </a:r>
            <a:r>
              <a:rPr lang="en-US" altLang="zh-CN" sz="2400" dirty="0">
                <a:solidFill>
                  <a:srgbClr val="04CD04"/>
                </a:solidFill>
                <a:latin typeface="Cambria" panose="02040503050406030204" pitchFamily="18" charset="0"/>
                <a:ea typeface="Cambria" panose="02040503050406030204" pitchFamily="18" charset="0"/>
              </a:rPr>
              <a:t> = (66.90±0.39) ns</a:t>
            </a:r>
          </a:p>
          <a:p>
            <a:r>
              <a:rPr lang="en-US" sz="2400" i="1" dirty="0">
                <a:solidFill>
                  <a:srgbClr val="04CD04"/>
                </a:solidFill>
                <a:latin typeface="Cambria" panose="02040503050406030204" pitchFamily="18" charset="0"/>
                <a:ea typeface="Cambria" panose="02040503050406030204" pitchFamily="18" charset="0"/>
              </a:rPr>
              <a:t>p</a:t>
            </a:r>
            <a:r>
              <a:rPr lang="en-US" sz="2400" dirty="0">
                <a:solidFill>
                  <a:srgbClr val="04CD04"/>
                </a:solidFill>
                <a:latin typeface="Cambria" panose="02040503050406030204" pitchFamily="18" charset="0"/>
                <a:ea typeface="Cambria" panose="02040503050406030204" pitchFamily="18" charset="0"/>
              </a:rPr>
              <a:t> value = 0.99998</a:t>
            </a:r>
          </a:p>
        </p:txBody>
      </p:sp>
    </p:spTree>
    <p:extLst>
      <p:ext uri="{BB962C8B-B14F-4D97-AF65-F5344CB8AC3E}">
        <p14:creationId xmlns:p14="http://schemas.microsoft.com/office/powerpoint/2010/main" val="318423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371827-32C1-40B8-BE71-63D7F603164B}"/>
              </a:ext>
            </a:extLst>
          </p:cNvPr>
          <p:cNvPicPr>
            <a:picLocks noChangeAspect="1"/>
          </p:cNvPicPr>
          <p:nvPr/>
        </p:nvPicPr>
        <p:blipFill>
          <a:blip r:embed="rId3"/>
          <a:stretch>
            <a:fillRect/>
          </a:stretch>
        </p:blipFill>
        <p:spPr>
          <a:xfrm>
            <a:off x="0" y="0"/>
            <a:ext cx="9144000" cy="4781282"/>
          </a:xfrm>
          <a:prstGeom prst="rect">
            <a:avLst/>
          </a:prstGeom>
        </p:spPr>
      </p:pic>
    </p:spTree>
    <p:extLst>
      <p:ext uri="{BB962C8B-B14F-4D97-AF65-F5344CB8AC3E}">
        <p14:creationId xmlns:p14="http://schemas.microsoft.com/office/powerpoint/2010/main" val="255854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E2108-1706-415B-B39B-99ECB5DDECCD}"/>
              </a:ext>
            </a:extLst>
          </p:cNvPr>
          <p:cNvPicPr>
            <a:picLocks noChangeAspect="1"/>
          </p:cNvPicPr>
          <p:nvPr/>
        </p:nvPicPr>
        <p:blipFill>
          <a:blip r:embed="rId3"/>
          <a:stretch>
            <a:fillRect/>
          </a:stretch>
        </p:blipFill>
        <p:spPr>
          <a:xfrm>
            <a:off x="0" y="0"/>
            <a:ext cx="9144000" cy="4781282"/>
          </a:xfrm>
          <a:prstGeom prst="rect">
            <a:avLst/>
          </a:prstGeom>
        </p:spPr>
      </p:pic>
    </p:spTree>
    <p:extLst>
      <p:ext uri="{BB962C8B-B14F-4D97-AF65-F5344CB8AC3E}">
        <p14:creationId xmlns:p14="http://schemas.microsoft.com/office/powerpoint/2010/main" val="27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48715-98EA-4D60-95B5-C94A63B347E8}"/>
              </a:ext>
            </a:extLst>
          </p:cNvPr>
          <p:cNvPicPr>
            <a:picLocks noChangeAspect="1"/>
          </p:cNvPicPr>
          <p:nvPr/>
        </p:nvPicPr>
        <p:blipFill>
          <a:blip r:embed="rId3"/>
          <a:stretch>
            <a:fillRect/>
          </a:stretch>
        </p:blipFill>
        <p:spPr>
          <a:xfrm>
            <a:off x="0" y="0"/>
            <a:ext cx="9144000" cy="4663597"/>
          </a:xfrm>
          <a:prstGeom prst="rect">
            <a:avLst/>
          </a:prstGeom>
        </p:spPr>
      </p:pic>
    </p:spTree>
    <p:extLst>
      <p:ext uri="{BB962C8B-B14F-4D97-AF65-F5344CB8AC3E}">
        <p14:creationId xmlns:p14="http://schemas.microsoft.com/office/powerpoint/2010/main" val="144987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7B5592-FD71-45EC-BABF-A85977C0060E}"/>
              </a:ext>
            </a:extLst>
          </p:cNvPr>
          <p:cNvGraphicFramePr>
            <a:graphicFrameLocks noGrp="1"/>
          </p:cNvGraphicFramePr>
          <p:nvPr/>
        </p:nvGraphicFramePr>
        <p:xfrm>
          <a:off x="0" y="0"/>
          <a:ext cx="9144000" cy="502920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3675647617"/>
                    </a:ext>
                  </a:extLst>
                </a:gridCol>
                <a:gridCol w="2286000">
                  <a:extLst>
                    <a:ext uri="{9D8B030D-6E8A-4147-A177-3AD203B41FA5}">
                      <a16:colId xmlns:a16="http://schemas.microsoft.com/office/drawing/2014/main" val="1438958531"/>
                    </a:ext>
                  </a:extLst>
                </a:gridCol>
                <a:gridCol w="2286000">
                  <a:extLst>
                    <a:ext uri="{9D8B030D-6E8A-4147-A177-3AD203B41FA5}">
                      <a16:colId xmlns:a16="http://schemas.microsoft.com/office/drawing/2014/main" val="2860966424"/>
                    </a:ext>
                  </a:extLst>
                </a:gridCol>
                <a:gridCol w="2286000">
                  <a:extLst>
                    <a:ext uri="{9D8B030D-6E8A-4147-A177-3AD203B41FA5}">
                      <a16:colId xmlns:a16="http://schemas.microsoft.com/office/drawing/2014/main" val="2018351569"/>
                    </a:ext>
                  </a:extLst>
                </a:gridCol>
              </a:tblGrid>
              <a:tr h="640080">
                <a:tc>
                  <a:txBody>
                    <a:bodyPr/>
                    <a:lstStyle/>
                    <a:p>
                      <a:pPr algn="ctr"/>
                      <a:r>
                        <a:rPr lang="en-US" altLang="zh-CN" dirty="0">
                          <a:latin typeface="Cambria" panose="02040503050406030204" pitchFamily="18" charset="0"/>
                          <a:ea typeface="Cambria" panose="02040503050406030204" pitchFamily="18" charset="0"/>
                        </a:rPr>
                        <a:t>Measurements</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latin typeface="Cambria" panose="02040503050406030204" pitchFamily="18" charset="0"/>
                          <a:ea typeface="Cambria" panose="02040503050406030204" pitchFamily="18" charset="0"/>
                        </a:rPr>
                        <a:t>PTB, Germany, 2021</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Sofia, Bulgaria &amp; LNHB, France,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PXCT, </a:t>
                      </a:r>
                      <a:r>
                        <a:rPr lang="en-US" altLang="zh-CN" dirty="0">
                          <a:latin typeface="Cambria" panose="02040503050406030204" pitchFamily="18" charset="0"/>
                          <a:ea typeface="Cambria" panose="02040503050406030204" pitchFamily="18" charset="0"/>
                        </a:rPr>
                        <a:t>FRIB, 2023</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412878"/>
                  </a:ext>
                </a:extLst>
              </a:tr>
              <a:tr h="640080">
                <a:tc>
                  <a:txBody>
                    <a:bodyPr/>
                    <a:lstStyle/>
                    <a:p>
                      <a:pPr algn="ctr"/>
                      <a:r>
                        <a:rPr lang="en-US" altLang="zh-CN" i="1" dirty="0">
                          <a:latin typeface="Cambria" panose="02040503050406030204" pitchFamily="18" charset="0"/>
                          <a:ea typeface="Cambria" panose="02040503050406030204" pitchFamily="18" charset="0"/>
                        </a:rPr>
                        <a:t>α</a:t>
                      </a:r>
                      <a:r>
                        <a:rPr lang="en-US" altLang="zh-CN" dirty="0">
                          <a:latin typeface="Cambria" panose="02040503050406030204" pitchFamily="18" charset="0"/>
                          <a:ea typeface="Cambria" panose="02040503050406030204" pitchFamily="18" charset="0"/>
                        </a:rPr>
                        <a:t> detector</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latin typeface="Cambria" panose="02040503050406030204" pitchFamily="18" charset="0"/>
                          <a:ea typeface="Cambria" panose="02040503050406030204" pitchFamily="18" charset="0"/>
                        </a:rPr>
                        <a:t>Ultima Gold AB liquid scintillator</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Cambria" panose="02040503050406030204" pitchFamily="18" charset="0"/>
                          <a:ea typeface="Cambria" panose="02040503050406030204" pitchFamily="18" charset="0"/>
                        </a:rPr>
                        <a:t>UltimaGold</a:t>
                      </a:r>
                      <a:r>
                        <a:rPr lang="en-US" dirty="0">
                          <a:latin typeface="Cambria" panose="02040503050406030204" pitchFamily="18" charset="0"/>
                          <a:ea typeface="Cambria" panose="02040503050406030204" pitchFamily="18" charset="0"/>
                        </a:rPr>
                        <a:t> Cocktail liquid scintillator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Silicon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165722"/>
                  </a:ext>
                </a:extLst>
              </a:tr>
              <a:tr h="640080">
                <a:tc>
                  <a:txBody>
                    <a:bodyPr/>
                    <a:lstStyle/>
                    <a:p>
                      <a:pPr algn="ctr"/>
                      <a:r>
                        <a:rPr lang="en-US" altLang="zh-CN" i="1" dirty="0">
                          <a:latin typeface="Cambria" panose="02040503050406030204" pitchFamily="18" charset="0"/>
                          <a:ea typeface="Cambria" panose="02040503050406030204" pitchFamily="18" charset="0"/>
                        </a:rPr>
                        <a:t>γ</a:t>
                      </a:r>
                      <a:r>
                        <a:rPr lang="en-US" altLang="zh-CN" dirty="0">
                          <a:latin typeface="Cambria" panose="02040503050406030204" pitchFamily="18" charset="0"/>
                          <a:ea typeface="Cambria" panose="02040503050406030204" pitchFamily="18" charset="0"/>
                        </a:rPr>
                        <a:t> detector</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latin typeface="Cambria" panose="02040503050406030204" pitchFamily="18" charset="0"/>
                          <a:ea typeface="Cambria" panose="02040503050406030204" pitchFamily="18" charset="0"/>
                        </a:rPr>
                        <a:t>CeBr</a:t>
                      </a:r>
                      <a:r>
                        <a:rPr lang="en-US" altLang="zh-CN" baseline="-25000" dirty="0">
                          <a:latin typeface="Cambria" panose="02040503050406030204" pitchFamily="18" charset="0"/>
                          <a:ea typeface="Cambria" panose="02040503050406030204" pitchFamily="18" charset="0"/>
                        </a:rPr>
                        <a:t>3</a:t>
                      </a:r>
                      <a:endParaRPr lang="en-US" baseline="-250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Cambria" panose="02040503050406030204" pitchFamily="18" charset="0"/>
                          <a:ea typeface="Cambria" panose="02040503050406030204" pitchFamily="18" charset="0"/>
                        </a:rPr>
                        <a:t>CdTe</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HPGe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752795"/>
                  </a:ext>
                </a:extLst>
              </a:tr>
              <a:tr h="640080">
                <a:tc>
                  <a:txBody>
                    <a:bodyPr/>
                    <a:lstStyle/>
                    <a:p>
                      <a:pPr algn="ctr"/>
                      <a:r>
                        <a:rPr lang="en-US" altLang="zh-CN" baseline="0" dirty="0">
                          <a:latin typeface="Cambria" panose="02040503050406030204" pitchFamily="18" charset="0"/>
                          <a:ea typeface="Cambria" panose="02040503050406030204" pitchFamily="18" charset="0"/>
                        </a:rPr>
                        <a:t>Digitizer</a:t>
                      </a:r>
                      <a:endParaRPr lang="en-US" baseline="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a:latin typeface="Cambria" panose="02040503050406030204" pitchFamily="18" charset="0"/>
                          <a:ea typeface="Cambria" panose="02040503050406030204" pitchFamily="18" charset="0"/>
                        </a:rPr>
                        <a:t>CAEN N6751C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CAEN DT5751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XIA Pixie-16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617035"/>
                  </a:ext>
                </a:extLst>
              </a:tr>
              <a:tr h="640080">
                <a:tc>
                  <a:txBody>
                    <a:bodyPr/>
                    <a:lstStyle/>
                    <a:p>
                      <a:pPr algn="ctr"/>
                      <a:r>
                        <a:rPr lang="en-US" baseline="0" dirty="0">
                          <a:latin typeface="Cambria" panose="02040503050406030204" pitchFamily="18" charset="0"/>
                          <a:ea typeface="Cambria" panose="02040503050406030204" pitchFamily="18" charset="0"/>
                        </a:rPr>
                        <a:t>Sampling rate (MHz)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a:latin typeface="Cambria" panose="02040503050406030204" pitchFamily="18" charset="0"/>
                          <a:ea typeface="Cambria" panose="02040503050406030204" pitchFamily="18" charset="0"/>
                        </a:rPr>
                        <a:t>1000 (2000 configurable)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a:latin typeface="Cambria" panose="02040503050406030204" pitchFamily="18" charset="0"/>
                          <a:ea typeface="Cambria" panose="02040503050406030204" pitchFamily="18" charset="0"/>
                        </a:rPr>
                        <a:t>1000 (2000 configurable)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236641"/>
                  </a:ext>
                </a:extLst>
              </a:tr>
              <a:tr h="640080">
                <a:tc>
                  <a:txBody>
                    <a:bodyPr/>
                    <a:lstStyle/>
                    <a:p>
                      <a:pPr algn="ctr"/>
                      <a:r>
                        <a:rPr lang="en-US" baseline="0" dirty="0">
                          <a:latin typeface="Cambria" panose="02040503050406030204" pitchFamily="18" charset="0"/>
                          <a:ea typeface="Cambria" panose="02040503050406030204" pitchFamily="18" charset="0"/>
                        </a:rPr>
                        <a:t>Timing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latin typeface="Cambria" panose="02040503050406030204" pitchFamily="18" charset="0"/>
                          <a:ea typeface="Cambria" panose="02040503050406030204" pitchFamily="18" charset="0"/>
                        </a:rPr>
                        <a:t> 1 ns resolution (1 </a:t>
                      </a:r>
                      <a:r>
                        <a:rPr lang="en-US" baseline="0" dirty="0" err="1">
                          <a:latin typeface="Cambria" panose="02040503050406030204" pitchFamily="18" charset="0"/>
                          <a:ea typeface="Cambria" panose="02040503050406030204" pitchFamily="18" charset="0"/>
                        </a:rPr>
                        <a:t>ps</a:t>
                      </a:r>
                      <a:r>
                        <a:rPr lang="en-US" baseline="0" dirty="0">
                          <a:latin typeface="Cambria" panose="02040503050406030204" pitchFamily="18" charset="0"/>
                          <a:ea typeface="Cambria" panose="02040503050406030204" pitchFamily="18" charset="0"/>
                        </a:rPr>
                        <a:t> fine time stamp resolution with digital CFD)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a:latin typeface="Cambria" panose="02040503050406030204" pitchFamily="18" charset="0"/>
                          <a:ea typeface="Cambria" panose="02040503050406030204" pitchFamily="18" charset="0"/>
                        </a:rPr>
                        <a:t> 1 ns resolution (1 </a:t>
                      </a:r>
                      <a:r>
                        <a:rPr lang="en-US" baseline="0" dirty="0" err="1">
                          <a:latin typeface="Cambria" panose="02040503050406030204" pitchFamily="18" charset="0"/>
                          <a:ea typeface="Cambria" panose="02040503050406030204" pitchFamily="18" charset="0"/>
                        </a:rPr>
                        <a:t>ps</a:t>
                      </a:r>
                      <a:r>
                        <a:rPr lang="en-US" baseline="0" dirty="0">
                          <a:latin typeface="Cambria" panose="02040503050406030204" pitchFamily="18" charset="0"/>
                          <a:ea typeface="Cambria" panose="02040503050406030204" pitchFamily="18" charset="0"/>
                        </a:rPr>
                        <a:t> fine time stamp resolution with digital CFD)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017589"/>
                  </a:ext>
                </a:extLst>
              </a:tr>
              <a:tr h="640080">
                <a:tc>
                  <a:txBody>
                    <a:bodyPr/>
                    <a:lstStyle/>
                    <a:p>
                      <a:pPr algn="ctr"/>
                      <a:r>
                        <a:rPr lang="en-US" i="1" dirty="0">
                          <a:latin typeface="Cambria" panose="02040503050406030204" pitchFamily="18" charset="0"/>
                          <a:ea typeface="Cambria" panose="02040503050406030204" pitchFamily="18" charset="0"/>
                        </a:rPr>
                        <a:t>T</a:t>
                      </a:r>
                      <a:r>
                        <a:rPr lang="en-US" baseline="-25000" dirty="0">
                          <a:latin typeface="Cambria" panose="02040503050406030204" pitchFamily="18" charset="0"/>
                          <a:ea typeface="Cambria" panose="02040503050406030204" pitchFamily="18" charset="0"/>
                        </a:rPr>
                        <a:t>1/2 </a:t>
                      </a:r>
                      <a:r>
                        <a:rPr lang="en-US" baseline="30000" dirty="0">
                          <a:latin typeface="Cambria" panose="02040503050406030204" pitchFamily="18" charset="0"/>
                          <a:ea typeface="Cambria" panose="02040503050406030204" pitchFamily="18" charset="0"/>
                        </a:rPr>
                        <a:t>237</a:t>
                      </a:r>
                      <a:r>
                        <a:rPr lang="en-US" dirty="0">
                          <a:latin typeface="Cambria" panose="02040503050406030204" pitchFamily="18" charset="0"/>
                          <a:ea typeface="Cambria" panose="02040503050406030204" pitchFamily="18" charset="0"/>
                        </a:rPr>
                        <a:t>Np, 59.54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67.86</a:t>
                      </a:r>
                      <a:r>
                        <a:rPr lang="en-US" altLang="zh-CN" dirty="0">
                          <a:latin typeface="Cambria" panose="02040503050406030204" pitchFamily="18" charset="0"/>
                          <a:ea typeface="Cambria" panose="02040503050406030204" pitchFamily="18" charset="0"/>
                        </a:rPr>
                        <a:t>±0.09</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67.60</a:t>
                      </a:r>
                      <a:r>
                        <a:rPr lang="en-US" altLang="zh-CN" dirty="0">
                          <a:latin typeface="Cambria" panose="02040503050406030204" pitchFamily="18" charset="0"/>
                          <a:ea typeface="Cambria" panose="02040503050406030204" pitchFamily="18" charset="0"/>
                        </a:rPr>
                        <a:t>±0.25</a:t>
                      </a:r>
                      <a:endParaRPr lang="en-US"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mbria" panose="02040503050406030204" pitchFamily="18" charset="0"/>
                          <a:ea typeface="Cambria" panose="02040503050406030204" pitchFamily="18" charset="0"/>
                        </a:rPr>
                        <a:t>We'll see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263790"/>
                  </a:ext>
                </a:extLst>
              </a:tr>
            </a:tbl>
          </a:graphicData>
        </a:graphic>
      </p:graphicFrame>
    </p:spTree>
    <p:extLst>
      <p:ext uri="{BB962C8B-B14F-4D97-AF65-F5344CB8AC3E}">
        <p14:creationId xmlns:p14="http://schemas.microsoft.com/office/powerpoint/2010/main" val="267018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4C6AA-8A89-46E1-B1DB-210D792BA8E9}"/>
              </a:ext>
            </a:extLst>
          </p:cNvPr>
          <p:cNvPicPr>
            <a:picLocks noChangeAspect="1"/>
          </p:cNvPicPr>
          <p:nvPr/>
        </p:nvPicPr>
        <p:blipFill>
          <a:blip r:embed="rId2"/>
          <a:stretch>
            <a:fillRect/>
          </a:stretch>
        </p:blipFill>
        <p:spPr>
          <a:xfrm>
            <a:off x="0" y="0"/>
            <a:ext cx="9144000" cy="5449170"/>
          </a:xfrm>
          <a:prstGeom prst="rect">
            <a:avLst/>
          </a:prstGeom>
        </p:spPr>
      </p:pic>
      <p:sp>
        <p:nvSpPr>
          <p:cNvPr id="7" name="TextBox 6">
            <a:extLst>
              <a:ext uri="{FF2B5EF4-FFF2-40B4-BE49-F238E27FC236}">
                <a16:creationId xmlns:a16="http://schemas.microsoft.com/office/drawing/2014/main" id="{BB3B3A9D-B6B2-4BA5-8A71-F0F25314EE86}"/>
              </a:ext>
            </a:extLst>
          </p:cNvPr>
          <p:cNvSpPr txBox="1"/>
          <p:nvPr/>
        </p:nvSpPr>
        <p:spPr>
          <a:xfrm>
            <a:off x="1196235" y="4337229"/>
            <a:ext cx="1127232"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1952Be47</a:t>
            </a:r>
          </a:p>
        </p:txBody>
      </p:sp>
      <p:sp>
        <p:nvSpPr>
          <p:cNvPr id="8" name="TextBox 7">
            <a:extLst>
              <a:ext uri="{FF2B5EF4-FFF2-40B4-BE49-F238E27FC236}">
                <a16:creationId xmlns:a16="http://schemas.microsoft.com/office/drawing/2014/main" id="{A6C71BF0-AB8E-4F0D-B12A-9178C39B7126}"/>
              </a:ext>
            </a:extLst>
          </p:cNvPr>
          <p:cNvSpPr txBox="1"/>
          <p:nvPr/>
        </p:nvSpPr>
        <p:spPr>
          <a:xfrm>
            <a:off x="1759851" y="2923875"/>
            <a:ext cx="1159292"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1968Ob02</a:t>
            </a:r>
          </a:p>
        </p:txBody>
      </p:sp>
      <p:sp>
        <p:nvSpPr>
          <p:cNvPr id="9" name="TextBox 8">
            <a:extLst>
              <a:ext uri="{FF2B5EF4-FFF2-40B4-BE49-F238E27FC236}">
                <a16:creationId xmlns:a16="http://schemas.microsoft.com/office/drawing/2014/main" id="{2FC2F9F6-66CF-45B7-B317-1C9C25E339DF}"/>
              </a:ext>
            </a:extLst>
          </p:cNvPr>
          <p:cNvSpPr txBox="1"/>
          <p:nvPr/>
        </p:nvSpPr>
        <p:spPr>
          <a:xfrm>
            <a:off x="2175298" y="570595"/>
            <a:ext cx="1146468"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1971Ga16</a:t>
            </a:r>
          </a:p>
        </p:txBody>
      </p:sp>
      <p:sp>
        <p:nvSpPr>
          <p:cNvPr id="10" name="TextBox 9">
            <a:extLst>
              <a:ext uri="{FF2B5EF4-FFF2-40B4-BE49-F238E27FC236}">
                <a16:creationId xmlns:a16="http://schemas.microsoft.com/office/drawing/2014/main" id="{F5D62C99-E276-4C76-ACC8-D2A6FCD78DED}"/>
              </a:ext>
            </a:extLst>
          </p:cNvPr>
          <p:cNvSpPr txBox="1"/>
          <p:nvPr/>
        </p:nvSpPr>
        <p:spPr>
          <a:xfrm>
            <a:off x="2661428" y="1747235"/>
            <a:ext cx="1184940"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1972Mc12</a:t>
            </a:r>
          </a:p>
        </p:txBody>
      </p:sp>
      <p:sp>
        <p:nvSpPr>
          <p:cNvPr id="11" name="TextBox 10">
            <a:extLst>
              <a:ext uri="{FF2B5EF4-FFF2-40B4-BE49-F238E27FC236}">
                <a16:creationId xmlns:a16="http://schemas.microsoft.com/office/drawing/2014/main" id="{D5E545FA-986E-4F47-A35C-C40691BDD260}"/>
              </a:ext>
            </a:extLst>
          </p:cNvPr>
          <p:cNvSpPr txBox="1"/>
          <p:nvPr/>
        </p:nvSpPr>
        <p:spPr>
          <a:xfrm>
            <a:off x="3387060" y="1039498"/>
            <a:ext cx="1146468"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1972Mi23</a:t>
            </a:r>
          </a:p>
        </p:txBody>
      </p:sp>
    </p:spTree>
    <p:extLst>
      <p:ext uri="{BB962C8B-B14F-4D97-AF65-F5344CB8AC3E}">
        <p14:creationId xmlns:p14="http://schemas.microsoft.com/office/powerpoint/2010/main" val="308377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4C9FD9-7C70-41C5-8A0A-3487CBD6A5EA}"/>
              </a:ext>
            </a:extLst>
          </p:cNvPr>
          <p:cNvPicPr>
            <a:picLocks noChangeAspect="1"/>
          </p:cNvPicPr>
          <p:nvPr/>
        </p:nvPicPr>
        <p:blipFill>
          <a:blip r:embed="rId2"/>
          <a:stretch>
            <a:fillRect/>
          </a:stretch>
        </p:blipFill>
        <p:spPr>
          <a:xfrm>
            <a:off x="0" y="0"/>
            <a:ext cx="9144000" cy="5445810"/>
          </a:xfrm>
          <a:prstGeom prst="rect">
            <a:avLst/>
          </a:prstGeom>
        </p:spPr>
      </p:pic>
      <p:sp>
        <p:nvSpPr>
          <p:cNvPr id="4" name="TextBox 3">
            <a:extLst>
              <a:ext uri="{FF2B5EF4-FFF2-40B4-BE49-F238E27FC236}">
                <a16:creationId xmlns:a16="http://schemas.microsoft.com/office/drawing/2014/main" id="{E5ABC583-0E5E-4C66-B562-9B51EDC674E4}"/>
              </a:ext>
            </a:extLst>
          </p:cNvPr>
          <p:cNvSpPr txBox="1"/>
          <p:nvPr/>
        </p:nvSpPr>
        <p:spPr>
          <a:xfrm>
            <a:off x="1198268" y="3802310"/>
            <a:ext cx="1146468"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1971Ga16</a:t>
            </a:r>
          </a:p>
        </p:txBody>
      </p:sp>
      <p:sp>
        <p:nvSpPr>
          <p:cNvPr id="5" name="TextBox 4">
            <a:extLst>
              <a:ext uri="{FF2B5EF4-FFF2-40B4-BE49-F238E27FC236}">
                <a16:creationId xmlns:a16="http://schemas.microsoft.com/office/drawing/2014/main" id="{3C80E456-9E42-4A73-8F95-B701376F1DF6}"/>
              </a:ext>
            </a:extLst>
          </p:cNvPr>
          <p:cNvSpPr txBox="1"/>
          <p:nvPr/>
        </p:nvSpPr>
        <p:spPr>
          <a:xfrm>
            <a:off x="1752266" y="1224164"/>
            <a:ext cx="1184940"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1972Mc12</a:t>
            </a:r>
          </a:p>
        </p:txBody>
      </p:sp>
      <p:sp>
        <p:nvSpPr>
          <p:cNvPr id="6" name="TextBox 5">
            <a:extLst>
              <a:ext uri="{FF2B5EF4-FFF2-40B4-BE49-F238E27FC236}">
                <a16:creationId xmlns:a16="http://schemas.microsoft.com/office/drawing/2014/main" id="{AC21BBB4-1BF9-4929-87D2-4AA1FCB8D472}"/>
              </a:ext>
            </a:extLst>
          </p:cNvPr>
          <p:cNvSpPr txBox="1"/>
          <p:nvPr/>
        </p:nvSpPr>
        <p:spPr>
          <a:xfrm>
            <a:off x="2522764" y="2143905"/>
            <a:ext cx="1146468" cy="369332"/>
          </a:xfrm>
          <a:prstGeom prst="rect">
            <a:avLst/>
          </a:prstGeom>
          <a:noFill/>
        </p:spPr>
        <p:txBody>
          <a:bodyPr wrap="none">
            <a:spAutoFit/>
          </a:bodyPr>
          <a:lstStyle/>
          <a:p>
            <a:r>
              <a:rPr lang="en-US" dirty="0">
                <a:latin typeface="Times New Roman" panose="02020603050405020304" pitchFamily="18" charset="0"/>
                <a:cs typeface="Times New Roman" panose="02020603050405020304" pitchFamily="18" charset="0"/>
              </a:rPr>
              <a:t>1972Mi23</a:t>
            </a:r>
          </a:p>
        </p:txBody>
      </p:sp>
      <p:sp>
        <p:nvSpPr>
          <p:cNvPr id="7" name="TextBox 6">
            <a:extLst>
              <a:ext uri="{FF2B5EF4-FFF2-40B4-BE49-F238E27FC236}">
                <a16:creationId xmlns:a16="http://schemas.microsoft.com/office/drawing/2014/main" id="{BA651705-DFDB-401C-B1D4-13789F43FEAA}"/>
              </a:ext>
            </a:extLst>
          </p:cNvPr>
          <p:cNvSpPr txBox="1"/>
          <p:nvPr/>
        </p:nvSpPr>
        <p:spPr>
          <a:xfrm>
            <a:off x="3443188" y="558024"/>
            <a:ext cx="1159292" cy="646331"/>
          </a:xfrm>
          <a:prstGeom prst="rect">
            <a:avLst/>
          </a:prstGeom>
          <a:noFill/>
        </p:spPr>
        <p:txBody>
          <a:bodyPr wrap="none">
            <a:spAutoFit/>
          </a:bodyPr>
          <a:lstStyle/>
          <a:p>
            <a:r>
              <a:rPr lang="en-US" dirty="0">
                <a:solidFill>
                  <a:srgbClr val="C00000"/>
                </a:solidFill>
                <a:latin typeface="Times New Roman" panose="02020603050405020304" pitchFamily="18" charset="0"/>
                <a:cs typeface="Times New Roman" panose="02020603050405020304" pitchFamily="18" charset="0"/>
              </a:rPr>
              <a:t>2021Du16</a:t>
            </a:r>
          </a:p>
          <a:p>
            <a:pPr algn="ctr"/>
            <a:r>
              <a:rPr lang="en-US" dirty="0">
                <a:solidFill>
                  <a:srgbClr val="C00000"/>
                </a:solidFill>
                <a:latin typeface="Times New Roman" panose="02020603050405020304" pitchFamily="18" charset="0"/>
                <a:cs typeface="Times New Roman" panose="02020603050405020304" pitchFamily="18" charset="0"/>
              </a:rPr>
              <a:t>D         T</a:t>
            </a:r>
          </a:p>
        </p:txBody>
      </p:sp>
      <p:sp>
        <p:nvSpPr>
          <p:cNvPr id="12" name="TextBox 11">
            <a:extLst>
              <a:ext uri="{FF2B5EF4-FFF2-40B4-BE49-F238E27FC236}">
                <a16:creationId xmlns:a16="http://schemas.microsoft.com/office/drawing/2014/main" id="{82EE7B46-5ED6-415A-9E60-C53EF2F6CCEA}"/>
              </a:ext>
            </a:extLst>
          </p:cNvPr>
          <p:cNvSpPr txBox="1"/>
          <p:nvPr/>
        </p:nvSpPr>
        <p:spPr>
          <a:xfrm>
            <a:off x="4672895" y="613777"/>
            <a:ext cx="1422184" cy="646331"/>
          </a:xfrm>
          <a:prstGeom prst="rect">
            <a:avLst/>
          </a:prstGeom>
          <a:noFill/>
        </p:spPr>
        <p:txBody>
          <a:bodyPr wrap="none">
            <a:spAutoFit/>
          </a:bodyPr>
          <a:lstStyle/>
          <a:p>
            <a:pPr algn="ctr"/>
            <a:r>
              <a:rPr lang="en-US" dirty="0">
                <a:solidFill>
                  <a:srgbClr val="0000FF"/>
                </a:solidFill>
                <a:latin typeface="Times New Roman" panose="02020603050405020304" pitchFamily="18" charset="0"/>
                <a:cs typeface="Times New Roman" panose="02020603050405020304" pitchFamily="18" charset="0"/>
              </a:rPr>
              <a:t>2021</a:t>
            </a:r>
            <a:r>
              <a:rPr lang="en-US" altLang="zh-CN" dirty="0">
                <a:solidFill>
                  <a:srgbClr val="0000FF"/>
                </a:solidFill>
                <a:latin typeface="Times New Roman" panose="02020603050405020304" pitchFamily="18" charset="0"/>
                <a:cs typeface="Times New Roman" panose="02020603050405020304" pitchFamily="18" charset="0"/>
              </a:rPr>
              <a:t>Ta</a:t>
            </a:r>
            <a:r>
              <a:rPr lang="en-US" dirty="0">
                <a:solidFill>
                  <a:srgbClr val="0000FF"/>
                </a:solidFill>
                <a:latin typeface="Times New Roman" panose="02020603050405020304" pitchFamily="18" charset="0"/>
                <a:cs typeface="Times New Roman" panose="02020603050405020304" pitchFamily="18" charset="0"/>
              </a:rPr>
              <a:t>16</a:t>
            </a:r>
          </a:p>
          <a:p>
            <a:pPr algn="ctr"/>
            <a:r>
              <a:rPr lang="en-US" dirty="0">
                <a:solidFill>
                  <a:srgbClr val="0000FF"/>
                </a:solidFill>
                <a:latin typeface="Times New Roman" panose="02020603050405020304" pitchFamily="18" charset="0"/>
                <a:cs typeface="Times New Roman" panose="02020603050405020304" pitchFamily="18" charset="0"/>
              </a:rPr>
              <a:t>LS-</a:t>
            </a:r>
            <a:r>
              <a:rPr lang="en-US" altLang="zh-CN" dirty="0">
                <a:solidFill>
                  <a:srgbClr val="0000FF"/>
                </a:solidFill>
                <a:latin typeface="Times New Roman" panose="02020603050405020304" pitchFamily="18" charset="0"/>
                <a:cs typeface="Times New Roman" panose="02020603050405020304" pitchFamily="18" charset="0"/>
              </a:rPr>
              <a:t>γ</a:t>
            </a:r>
            <a:r>
              <a:rPr lang="en-US" dirty="0">
                <a:solidFill>
                  <a:srgbClr val="0000FF"/>
                </a:solidFill>
                <a:latin typeface="Times New Roman" panose="02020603050405020304" pitchFamily="18" charset="0"/>
                <a:cs typeface="Times New Roman" panose="02020603050405020304" pitchFamily="18" charset="0"/>
              </a:rPr>
              <a:t>   LS-</a:t>
            </a:r>
            <a:r>
              <a:rPr lang="en-US" altLang="zh-CN" dirty="0">
                <a:solidFill>
                  <a:srgbClr val="0000FF"/>
                </a:solidFill>
                <a:latin typeface="Times New Roman" panose="02020603050405020304" pitchFamily="18" charset="0"/>
                <a:cs typeface="Times New Roman" panose="02020603050405020304" pitchFamily="18" charset="0"/>
              </a:rPr>
              <a:t>LS</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B7F3B94-E393-41DE-8382-69E84D8E649C}"/>
              </a:ext>
            </a:extLst>
          </p:cNvPr>
          <p:cNvSpPr txBox="1"/>
          <p:nvPr/>
        </p:nvSpPr>
        <p:spPr>
          <a:xfrm>
            <a:off x="5974785" y="2905785"/>
            <a:ext cx="1306768" cy="923330"/>
          </a:xfrm>
          <a:prstGeom prst="rect">
            <a:avLst/>
          </a:prstGeom>
          <a:noFill/>
        </p:spPr>
        <p:txBody>
          <a:bodyPr wrap="none">
            <a:spAutoFit/>
          </a:bodyPr>
          <a:lstStyle/>
          <a:p>
            <a:pPr algn="ctr"/>
            <a:r>
              <a:rPr lang="en-US" altLang="zh-CN" dirty="0">
                <a:solidFill>
                  <a:srgbClr val="CC00FF"/>
                </a:solidFill>
                <a:latin typeface="Times New Roman" panose="02020603050405020304" pitchFamily="18" charset="0"/>
                <a:cs typeface="Times New Roman" panose="02020603050405020304" pitchFamily="18" charset="0"/>
              </a:rPr>
              <a:t>EMG   EXP</a:t>
            </a:r>
            <a:endParaRPr lang="en-US" dirty="0">
              <a:solidFill>
                <a:srgbClr val="CC00FF"/>
              </a:solidFill>
              <a:latin typeface="Times New Roman" panose="02020603050405020304" pitchFamily="18" charset="0"/>
              <a:cs typeface="Times New Roman" panose="02020603050405020304" pitchFamily="18" charset="0"/>
            </a:endParaRPr>
          </a:p>
          <a:p>
            <a:pPr algn="ctr"/>
            <a:r>
              <a:rPr lang="en-US" dirty="0">
                <a:solidFill>
                  <a:srgbClr val="CC00FF"/>
                </a:solidFill>
                <a:latin typeface="Times New Roman" panose="02020603050405020304" pitchFamily="18" charset="0"/>
                <a:cs typeface="Times New Roman" panose="02020603050405020304" pitchFamily="18" charset="0"/>
              </a:rPr>
              <a:t>2023Sun</a:t>
            </a:r>
          </a:p>
          <a:p>
            <a:pPr algn="ctr"/>
            <a:r>
              <a:rPr lang="en-US" dirty="0">
                <a:solidFill>
                  <a:srgbClr val="CC00FF"/>
                </a:solidFill>
                <a:latin typeface="Times New Roman" panose="02020603050405020304" pitchFamily="18" charset="0"/>
                <a:cs typeface="Times New Roman" panose="02020603050405020304" pitchFamily="18" charset="0"/>
              </a:rPr>
              <a:t>MSD26</a:t>
            </a:r>
          </a:p>
        </p:txBody>
      </p:sp>
      <p:sp>
        <p:nvSpPr>
          <p:cNvPr id="14" name="TextBox 13">
            <a:extLst>
              <a:ext uri="{FF2B5EF4-FFF2-40B4-BE49-F238E27FC236}">
                <a16:creationId xmlns:a16="http://schemas.microsoft.com/office/drawing/2014/main" id="{27C2E17D-CC11-43D1-8DA0-8AB23B5D48B8}"/>
              </a:ext>
            </a:extLst>
          </p:cNvPr>
          <p:cNvSpPr txBox="1"/>
          <p:nvPr/>
        </p:nvSpPr>
        <p:spPr>
          <a:xfrm>
            <a:off x="7255632" y="206132"/>
            <a:ext cx="1306768" cy="923330"/>
          </a:xfrm>
          <a:prstGeom prst="rect">
            <a:avLst/>
          </a:prstGeom>
          <a:noFill/>
        </p:spPr>
        <p:txBody>
          <a:bodyPr wrap="none">
            <a:spAutoFit/>
          </a:bodyPr>
          <a:lstStyle/>
          <a:p>
            <a:pPr algn="ctr"/>
            <a:r>
              <a:rPr lang="en-US" dirty="0">
                <a:solidFill>
                  <a:srgbClr val="04CD04"/>
                </a:solidFill>
                <a:latin typeface="Times New Roman" panose="02020603050405020304" pitchFamily="18" charset="0"/>
                <a:cs typeface="Times New Roman" panose="02020603050405020304" pitchFamily="18" charset="0"/>
              </a:rPr>
              <a:t>2023Sun</a:t>
            </a:r>
          </a:p>
          <a:p>
            <a:pPr algn="ctr"/>
            <a:r>
              <a:rPr lang="en-US" dirty="0">
                <a:solidFill>
                  <a:srgbClr val="04CD04"/>
                </a:solidFill>
                <a:latin typeface="Times New Roman" panose="02020603050405020304" pitchFamily="18" charset="0"/>
                <a:cs typeface="Times New Roman" panose="02020603050405020304" pitchFamily="18" charset="0"/>
              </a:rPr>
              <a:t>MSD12</a:t>
            </a:r>
          </a:p>
          <a:p>
            <a:pPr algn="ctr"/>
            <a:r>
              <a:rPr lang="en-US" altLang="zh-CN" dirty="0">
                <a:solidFill>
                  <a:srgbClr val="04CD04"/>
                </a:solidFill>
                <a:latin typeface="Times New Roman" panose="02020603050405020304" pitchFamily="18" charset="0"/>
                <a:cs typeface="Times New Roman" panose="02020603050405020304" pitchFamily="18" charset="0"/>
              </a:rPr>
              <a:t>EMG   EXP</a:t>
            </a:r>
            <a:endParaRPr lang="en-US" dirty="0">
              <a:solidFill>
                <a:srgbClr val="04CD04"/>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D801E89E-0043-4FC1-89D6-35A5F576A4A0}"/>
              </a:ext>
            </a:extLst>
          </p:cNvPr>
          <p:cNvCxnSpPr/>
          <p:nvPr/>
        </p:nvCxnSpPr>
        <p:spPr>
          <a:xfrm>
            <a:off x="3698429" y="1192241"/>
            <a:ext cx="0" cy="36576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670259-F673-44EB-B5E1-E8EFA42624BC}"/>
              </a:ext>
            </a:extLst>
          </p:cNvPr>
          <p:cNvCxnSpPr/>
          <p:nvPr/>
        </p:nvCxnSpPr>
        <p:spPr>
          <a:xfrm>
            <a:off x="4350701" y="1192241"/>
            <a:ext cx="0" cy="36576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AA8845-8D3E-4B84-87CB-FEB5400E574E}"/>
              </a:ext>
            </a:extLst>
          </p:cNvPr>
          <p:cNvCxnSpPr/>
          <p:nvPr/>
        </p:nvCxnSpPr>
        <p:spPr>
          <a:xfrm>
            <a:off x="5002973" y="1308065"/>
            <a:ext cx="0" cy="365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9209C9E-64CD-4033-9FBF-763149744F51}"/>
              </a:ext>
            </a:extLst>
          </p:cNvPr>
          <p:cNvCxnSpPr/>
          <p:nvPr/>
        </p:nvCxnSpPr>
        <p:spPr>
          <a:xfrm>
            <a:off x="5655245" y="1308065"/>
            <a:ext cx="0" cy="36576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273112-0F1C-47D2-AF07-764B460D88C3}"/>
              </a:ext>
            </a:extLst>
          </p:cNvPr>
          <p:cNvCxnSpPr/>
          <p:nvPr/>
        </p:nvCxnSpPr>
        <p:spPr>
          <a:xfrm>
            <a:off x="7612061" y="1125185"/>
            <a:ext cx="0" cy="365760"/>
          </a:xfrm>
          <a:prstGeom prst="straightConnector1">
            <a:avLst/>
          </a:prstGeom>
          <a:ln w="19050">
            <a:solidFill>
              <a:srgbClr val="04CD0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05D30E-3EBC-4A33-91BB-C82AEE897682}"/>
              </a:ext>
            </a:extLst>
          </p:cNvPr>
          <p:cNvCxnSpPr/>
          <p:nvPr/>
        </p:nvCxnSpPr>
        <p:spPr>
          <a:xfrm>
            <a:off x="8264333" y="1125185"/>
            <a:ext cx="0" cy="365760"/>
          </a:xfrm>
          <a:prstGeom prst="straightConnector1">
            <a:avLst/>
          </a:prstGeom>
          <a:ln w="19050">
            <a:solidFill>
              <a:srgbClr val="04CD0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23F519-D21E-40D5-82B2-BA5CCDC937F4}"/>
              </a:ext>
            </a:extLst>
          </p:cNvPr>
          <p:cNvCxnSpPr/>
          <p:nvPr/>
        </p:nvCxnSpPr>
        <p:spPr>
          <a:xfrm>
            <a:off x="6307517" y="2540025"/>
            <a:ext cx="0" cy="365760"/>
          </a:xfrm>
          <a:prstGeom prst="straightConnector1">
            <a:avLst/>
          </a:prstGeom>
          <a:ln w="19050">
            <a:solidFill>
              <a:srgbClr val="CC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267EC5D-3A53-48CD-81C5-49367BD9B658}"/>
              </a:ext>
            </a:extLst>
          </p:cNvPr>
          <p:cNvCxnSpPr/>
          <p:nvPr/>
        </p:nvCxnSpPr>
        <p:spPr>
          <a:xfrm>
            <a:off x="6959789" y="2540025"/>
            <a:ext cx="0" cy="365760"/>
          </a:xfrm>
          <a:prstGeom prst="straightConnector1">
            <a:avLst/>
          </a:prstGeom>
          <a:ln w="19050">
            <a:solidFill>
              <a:srgbClr val="CC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3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C864FE-1731-4D16-950D-C8CAC30A1C13}"/>
              </a:ext>
            </a:extLst>
          </p:cNvPr>
          <p:cNvPicPr>
            <a:picLocks noChangeAspect="1"/>
          </p:cNvPicPr>
          <p:nvPr/>
        </p:nvPicPr>
        <p:blipFill>
          <a:blip r:embed="rId2"/>
          <a:stretch>
            <a:fillRect/>
          </a:stretch>
        </p:blipFill>
        <p:spPr>
          <a:xfrm>
            <a:off x="770788" y="0"/>
            <a:ext cx="7602423" cy="6858000"/>
          </a:xfrm>
          <a:prstGeom prst="rect">
            <a:avLst/>
          </a:prstGeom>
        </p:spPr>
      </p:pic>
    </p:spTree>
    <p:extLst>
      <p:ext uri="{BB962C8B-B14F-4D97-AF65-F5344CB8AC3E}">
        <p14:creationId xmlns:p14="http://schemas.microsoft.com/office/powerpoint/2010/main" val="292882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DEE30-C253-4C04-BAD9-AE395EDC3CB2}"/>
              </a:ext>
            </a:extLst>
          </p:cNvPr>
          <p:cNvPicPr>
            <a:picLocks noChangeAspect="1"/>
          </p:cNvPicPr>
          <p:nvPr/>
        </p:nvPicPr>
        <p:blipFill>
          <a:blip r:embed="rId3"/>
          <a:stretch>
            <a:fillRect/>
          </a:stretch>
        </p:blipFill>
        <p:spPr>
          <a:xfrm>
            <a:off x="1" y="0"/>
            <a:ext cx="8427027" cy="3429000"/>
          </a:xfrm>
          <a:prstGeom prst="rect">
            <a:avLst/>
          </a:prstGeom>
        </p:spPr>
      </p:pic>
      <p:sp>
        <p:nvSpPr>
          <p:cNvPr id="4" name="Rectangle: Rounded Corners 3">
            <a:extLst>
              <a:ext uri="{FF2B5EF4-FFF2-40B4-BE49-F238E27FC236}">
                <a16:creationId xmlns:a16="http://schemas.microsoft.com/office/drawing/2014/main" id="{762B4FBC-A34C-4EC7-AC0A-DE0A265CCB97}"/>
              </a:ext>
            </a:extLst>
          </p:cNvPr>
          <p:cNvSpPr/>
          <p:nvPr/>
        </p:nvSpPr>
        <p:spPr>
          <a:xfrm>
            <a:off x="8026000" y="2698839"/>
            <a:ext cx="426720" cy="218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721F08A-48D8-4221-BBFD-BD6B39B96E96}"/>
              </a:ext>
            </a:extLst>
          </p:cNvPr>
          <p:cNvSpPr/>
          <p:nvPr/>
        </p:nvSpPr>
        <p:spPr>
          <a:xfrm>
            <a:off x="6836733" y="127591"/>
            <a:ext cx="308344" cy="3006769"/>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A313A45-49C8-4B77-B373-C1A030B7E1A4}"/>
              </a:ext>
            </a:extLst>
          </p:cNvPr>
          <p:cNvCxnSpPr>
            <a:cxnSpLocks/>
            <a:stCxn id="7" idx="4"/>
          </p:cNvCxnSpPr>
          <p:nvPr/>
        </p:nvCxnSpPr>
        <p:spPr>
          <a:xfrm flipH="1">
            <a:off x="6156251" y="3134360"/>
            <a:ext cx="834654" cy="29464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2FD4BE-C6B8-496A-A0C1-1B6C0E4682C9}"/>
              </a:ext>
            </a:extLst>
          </p:cNvPr>
          <p:cNvPicPr>
            <a:picLocks noChangeAspect="1"/>
          </p:cNvPicPr>
          <p:nvPr/>
        </p:nvPicPr>
        <p:blipFill>
          <a:blip r:embed="rId4"/>
          <a:stretch>
            <a:fillRect/>
          </a:stretch>
        </p:blipFill>
        <p:spPr>
          <a:xfrm>
            <a:off x="0" y="3429000"/>
            <a:ext cx="8478411" cy="3429000"/>
          </a:xfrm>
          <a:prstGeom prst="rect">
            <a:avLst/>
          </a:prstGeom>
        </p:spPr>
      </p:pic>
      <p:cxnSp>
        <p:nvCxnSpPr>
          <p:cNvPr id="14" name="Straight Arrow Connector 13">
            <a:extLst>
              <a:ext uri="{FF2B5EF4-FFF2-40B4-BE49-F238E27FC236}">
                <a16:creationId xmlns:a16="http://schemas.microsoft.com/office/drawing/2014/main" id="{1C828068-79D3-4398-90D8-C781DC6B3631}"/>
              </a:ext>
            </a:extLst>
          </p:cNvPr>
          <p:cNvCxnSpPr/>
          <p:nvPr/>
        </p:nvCxnSpPr>
        <p:spPr>
          <a:xfrm>
            <a:off x="2456116" y="4019107"/>
            <a:ext cx="49377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E535ED2-066C-4205-9227-16DE3B3E8178}"/>
              </a:ext>
            </a:extLst>
          </p:cNvPr>
          <p:cNvSpPr txBox="1"/>
          <p:nvPr/>
        </p:nvSpPr>
        <p:spPr>
          <a:xfrm>
            <a:off x="4572000" y="3649775"/>
            <a:ext cx="800219" cy="369332"/>
          </a:xfrm>
          <a:prstGeom prst="rect">
            <a:avLst/>
          </a:prstGeom>
          <a:noFill/>
        </p:spPr>
        <p:txBody>
          <a:bodyPr wrap="none" rtlCol="0">
            <a:spAutoFit/>
          </a:bodyPr>
          <a:lstStyle/>
          <a:p>
            <a:r>
              <a:rPr lang="en-US" dirty="0"/>
              <a:t>109 ns</a:t>
            </a:r>
          </a:p>
        </p:txBody>
      </p:sp>
      <p:cxnSp>
        <p:nvCxnSpPr>
          <p:cNvPr id="16" name="Straight Arrow Connector 15">
            <a:extLst>
              <a:ext uri="{FF2B5EF4-FFF2-40B4-BE49-F238E27FC236}">
                <a16:creationId xmlns:a16="http://schemas.microsoft.com/office/drawing/2014/main" id="{5BF507EC-8870-437D-9AE5-FFC178D7C177}"/>
              </a:ext>
            </a:extLst>
          </p:cNvPr>
          <p:cNvCxnSpPr>
            <a:cxnSpLocks/>
          </p:cNvCxnSpPr>
          <p:nvPr/>
        </p:nvCxnSpPr>
        <p:spPr>
          <a:xfrm>
            <a:off x="2066640" y="4813480"/>
            <a:ext cx="32918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9A50D7E-A005-4994-8A90-ED326F6F3368}"/>
              </a:ext>
            </a:extLst>
          </p:cNvPr>
          <p:cNvSpPr txBox="1"/>
          <p:nvPr/>
        </p:nvSpPr>
        <p:spPr>
          <a:xfrm>
            <a:off x="1948141" y="4479114"/>
            <a:ext cx="566181" cy="369332"/>
          </a:xfrm>
          <a:prstGeom prst="rect">
            <a:avLst/>
          </a:prstGeom>
          <a:noFill/>
        </p:spPr>
        <p:txBody>
          <a:bodyPr wrap="none" rtlCol="0">
            <a:spAutoFit/>
          </a:bodyPr>
          <a:lstStyle/>
          <a:p>
            <a:r>
              <a:rPr lang="en-US" dirty="0"/>
              <a:t>8 ns</a:t>
            </a:r>
          </a:p>
        </p:txBody>
      </p:sp>
      <p:sp>
        <p:nvSpPr>
          <p:cNvPr id="19" name="TextBox 18">
            <a:extLst>
              <a:ext uri="{FF2B5EF4-FFF2-40B4-BE49-F238E27FC236}">
                <a16:creationId xmlns:a16="http://schemas.microsoft.com/office/drawing/2014/main" id="{C55137F7-B11D-46D3-8375-0E529A25A6F7}"/>
              </a:ext>
            </a:extLst>
          </p:cNvPr>
          <p:cNvSpPr txBox="1"/>
          <p:nvPr/>
        </p:nvSpPr>
        <p:spPr>
          <a:xfrm>
            <a:off x="1158300" y="5663241"/>
            <a:ext cx="864339" cy="369332"/>
          </a:xfrm>
          <a:prstGeom prst="rect">
            <a:avLst/>
          </a:prstGeom>
          <a:noFill/>
        </p:spPr>
        <p:txBody>
          <a:bodyPr wrap="none" rtlCol="0">
            <a:spAutoFit/>
          </a:bodyPr>
          <a:lstStyle/>
          <a:p>
            <a:r>
              <a:rPr lang="en-US" dirty="0">
                <a:solidFill>
                  <a:srgbClr val="CC02FF"/>
                </a:solidFill>
              </a:rPr>
              <a:t>MSD26</a:t>
            </a:r>
          </a:p>
        </p:txBody>
      </p:sp>
      <p:sp>
        <p:nvSpPr>
          <p:cNvPr id="20" name="TextBox 19">
            <a:extLst>
              <a:ext uri="{FF2B5EF4-FFF2-40B4-BE49-F238E27FC236}">
                <a16:creationId xmlns:a16="http://schemas.microsoft.com/office/drawing/2014/main" id="{E504CF0E-0BAA-43BF-A1D0-5169C888561A}"/>
              </a:ext>
            </a:extLst>
          </p:cNvPr>
          <p:cNvSpPr txBox="1"/>
          <p:nvPr/>
        </p:nvSpPr>
        <p:spPr>
          <a:xfrm>
            <a:off x="2490467" y="5663241"/>
            <a:ext cx="864339" cy="369332"/>
          </a:xfrm>
          <a:prstGeom prst="rect">
            <a:avLst/>
          </a:prstGeom>
          <a:noFill/>
        </p:spPr>
        <p:txBody>
          <a:bodyPr wrap="none" rtlCol="0">
            <a:spAutoFit/>
          </a:bodyPr>
          <a:lstStyle/>
          <a:p>
            <a:r>
              <a:rPr lang="en-US" dirty="0">
                <a:solidFill>
                  <a:srgbClr val="04CD04"/>
                </a:solidFill>
              </a:rPr>
              <a:t>MSD12</a:t>
            </a:r>
          </a:p>
        </p:txBody>
      </p:sp>
      <p:sp>
        <p:nvSpPr>
          <p:cNvPr id="21" name="TextBox 20">
            <a:extLst>
              <a:ext uri="{FF2B5EF4-FFF2-40B4-BE49-F238E27FC236}">
                <a16:creationId xmlns:a16="http://schemas.microsoft.com/office/drawing/2014/main" id="{902B50A3-AFB7-447E-94F4-C83CE7D8D216}"/>
              </a:ext>
            </a:extLst>
          </p:cNvPr>
          <p:cNvSpPr txBox="1"/>
          <p:nvPr/>
        </p:nvSpPr>
        <p:spPr>
          <a:xfrm>
            <a:off x="6774096" y="5663241"/>
            <a:ext cx="653256" cy="369332"/>
          </a:xfrm>
          <a:prstGeom prst="rect">
            <a:avLst/>
          </a:prstGeom>
          <a:noFill/>
        </p:spPr>
        <p:txBody>
          <a:bodyPr wrap="none" rtlCol="0">
            <a:spAutoFit/>
          </a:bodyPr>
          <a:lstStyle/>
          <a:p>
            <a:r>
              <a:rPr lang="en-US" dirty="0" err="1"/>
              <a:t>LEGe</a:t>
            </a:r>
            <a:endParaRPr lang="en-US" dirty="0"/>
          </a:p>
        </p:txBody>
      </p:sp>
      <p:sp>
        <p:nvSpPr>
          <p:cNvPr id="22" name="Rectangle: Rounded Corners 21">
            <a:extLst>
              <a:ext uri="{FF2B5EF4-FFF2-40B4-BE49-F238E27FC236}">
                <a16:creationId xmlns:a16="http://schemas.microsoft.com/office/drawing/2014/main" id="{D57E1619-9202-4FB0-A187-9E53DF958BEB}"/>
              </a:ext>
            </a:extLst>
          </p:cNvPr>
          <p:cNvSpPr/>
          <p:nvPr/>
        </p:nvSpPr>
        <p:spPr>
          <a:xfrm>
            <a:off x="8088268" y="6096475"/>
            <a:ext cx="426720" cy="218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D94167-63BB-4F36-8450-CFD168B6BAA4}"/>
              </a:ext>
            </a:extLst>
          </p:cNvPr>
          <p:cNvSpPr txBox="1"/>
          <p:nvPr/>
        </p:nvSpPr>
        <p:spPr>
          <a:xfrm>
            <a:off x="2231231" y="6476368"/>
            <a:ext cx="987771" cy="369332"/>
          </a:xfrm>
          <a:prstGeom prst="rect">
            <a:avLst/>
          </a:prstGeom>
          <a:noFill/>
        </p:spPr>
        <p:txBody>
          <a:bodyPr wrap="none" rtlCol="0">
            <a:spAutoFit/>
          </a:bodyPr>
          <a:lstStyle/>
          <a:p>
            <a:r>
              <a:rPr lang="en-US" dirty="0">
                <a:solidFill>
                  <a:srgbClr val="04CD04"/>
                </a:solidFill>
                <a:latin typeface="Arial Narrow" panose="020B0606020202030204" pitchFamily="34" charset="0"/>
              </a:rPr>
              <a:t>1948 </a:t>
            </a:r>
            <a:r>
              <a:rPr lang="en-US" altLang="zh-CN" dirty="0">
                <a:solidFill>
                  <a:srgbClr val="04CD04"/>
                </a:solidFill>
                <a:latin typeface="Arial Narrow" panose="020B0606020202030204" pitchFamily="34" charset="0"/>
              </a:rPr>
              <a:t>keV</a:t>
            </a:r>
            <a:endParaRPr lang="en-US" dirty="0">
              <a:solidFill>
                <a:srgbClr val="04CD04"/>
              </a:solidFill>
              <a:latin typeface="Arial Narrow" panose="020B0606020202030204" pitchFamily="34" charset="0"/>
            </a:endParaRPr>
          </a:p>
        </p:txBody>
      </p:sp>
      <p:sp>
        <p:nvSpPr>
          <p:cNvPr id="24" name="TextBox 23">
            <a:extLst>
              <a:ext uri="{FF2B5EF4-FFF2-40B4-BE49-F238E27FC236}">
                <a16:creationId xmlns:a16="http://schemas.microsoft.com/office/drawing/2014/main" id="{C25C7357-90F8-4677-9156-934968BCBCE0}"/>
              </a:ext>
            </a:extLst>
          </p:cNvPr>
          <p:cNvSpPr txBox="1"/>
          <p:nvPr/>
        </p:nvSpPr>
        <p:spPr>
          <a:xfrm>
            <a:off x="1243460" y="6473012"/>
            <a:ext cx="987771" cy="369332"/>
          </a:xfrm>
          <a:prstGeom prst="rect">
            <a:avLst/>
          </a:prstGeom>
          <a:noFill/>
        </p:spPr>
        <p:txBody>
          <a:bodyPr wrap="none" rtlCol="0">
            <a:spAutoFit/>
          </a:bodyPr>
          <a:lstStyle/>
          <a:p>
            <a:r>
              <a:rPr lang="en-US" dirty="0">
                <a:solidFill>
                  <a:srgbClr val="CC02FF"/>
                </a:solidFill>
                <a:latin typeface="Arial Narrow" panose="020B0606020202030204" pitchFamily="34" charset="0"/>
              </a:rPr>
              <a:t>3505 keV</a:t>
            </a:r>
          </a:p>
        </p:txBody>
      </p:sp>
      <p:sp>
        <p:nvSpPr>
          <p:cNvPr id="25" name="TextBox 24">
            <a:extLst>
              <a:ext uri="{FF2B5EF4-FFF2-40B4-BE49-F238E27FC236}">
                <a16:creationId xmlns:a16="http://schemas.microsoft.com/office/drawing/2014/main" id="{15543D96-973B-4E1E-AB8B-20F932A697CC}"/>
              </a:ext>
            </a:extLst>
          </p:cNvPr>
          <p:cNvSpPr txBox="1"/>
          <p:nvPr/>
        </p:nvSpPr>
        <p:spPr>
          <a:xfrm>
            <a:off x="6836733" y="6473012"/>
            <a:ext cx="934871" cy="369332"/>
          </a:xfrm>
          <a:prstGeom prst="rect">
            <a:avLst/>
          </a:prstGeom>
          <a:noFill/>
        </p:spPr>
        <p:txBody>
          <a:bodyPr wrap="none" rtlCol="0">
            <a:spAutoFit/>
          </a:bodyPr>
          <a:lstStyle/>
          <a:p>
            <a:r>
              <a:rPr lang="en-US" dirty="0">
                <a:latin typeface="Arial Narrow" panose="020B0606020202030204" pitchFamily="34" charset="0"/>
              </a:rPr>
              <a:t>59.4 keV</a:t>
            </a:r>
          </a:p>
        </p:txBody>
      </p:sp>
    </p:spTree>
    <p:extLst>
      <p:ext uri="{BB962C8B-B14F-4D97-AF65-F5344CB8AC3E}">
        <p14:creationId xmlns:p14="http://schemas.microsoft.com/office/powerpoint/2010/main" val="201948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340EE-1AF2-4F88-B8B1-412419FAB034}"/>
              </a:ext>
            </a:extLst>
          </p:cNvPr>
          <p:cNvPicPr>
            <a:picLocks noChangeAspect="1"/>
          </p:cNvPicPr>
          <p:nvPr/>
        </p:nvPicPr>
        <p:blipFill>
          <a:blip r:embed="rId3"/>
          <a:stretch>
            <a:fillRect/>
          </a:stretch>
        </p:blipFill>
        <p:spPr>
          <a:xfrm>
            <a:off x="0" y="0"/>
            <a:ext cx="9144000" cy="6143073"/>
          </a:xfrm>
          <a:prstGeom prst="rect">
            <a:avLst/>
          </a:prstGeom>
        </p:spPr>
      </p:pic>
    </p:spTree>
    <p:extLst>
      <p:ext uri="{BB962C8B-B14F-4D97-AF65-F5344CB8AC3E}">
        <p14:creationId xmlns:p14="http://schemas.microsoft.com/office/powerpoint/2010/main" val="22483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1CDE83-6130-4ADB-85F2-318E89A088DD}"/>
              </a:ext>
            </a:extLst>
          </p:cNvPr>
          <p:cNvPicPr>
            <a:picLocks noChangeAspect="1"/>
          </p:cNvPicPr>
          <p:nvPr/>
        </p:nvPicPr>
        <p:blipFill>
          <a:blip r:embed="rId2"/>
          <a:stretch>
            <a:fillRect/>
          </a:stretch>
        </p:blipFill>
        <p:spPr>
          <a:xfrm>
            <a:off x="1" y="0"/>
            <a:ext cx="4572000" cy="3720740"/>
          </a:xfrm>
          <a:prstGeom prst="rect">
            <a:avLst/>
          </a:prstGeom>
        </p:spPr>
      </p:pic>
      <p:pic>
        <p:nvPicPr>
          <p:cNvPr id="7" name="Picture 6">
            <a:extLst>
              <a:ext uri="{FF2B5EF4-FFF2-40B4-BE49-F238E27FC236}">
                <a16:creationId xmlns:a16="http://schemas.microsoft.com/office/drawing/2014/main" id="{4F9080EF-36D6-4883-B00A-16B4A2E1F3E3}"/>
              </a:ext>
            </a:extLst>
          </p:cNvPr>
          <p:cNvPicPr>
            <a:picLocks noChangeAspect="1"/>
          </p:cNvPicPr>
          <p:nvPr/>
        </p:nvPicPr>
        <p:blipFill>
          <a:blip r:embed="rId3"/>
          <a:stretch>
            <a:fillRect/>
          </a:stretch>
        </p:blipFill>
        <p:spPr>
          <a:xfrm>
            <a:off x="4572000" y="701594"/>
            <a:ext cx="4572000" cy="2727406"/>
          </a:xfrm>
          <a:prstGeom prst="rect">
            <a:avLst/>
          </a:prstGeom>
        </p:spPr>
      </p:pic>
      <p:pic>
        <p:nvPicPr>
          <p:cNvPr id="9" name="Picture 8">
            <a:extLst>
              <a:ext uri="{FF2B5EF4-FFF2-40B4-BE49-F238E27FC236}">
                <a16:creationId xmlns:a16="http://schemas.microsoft.com/office/drawing/2014/main" id="{BB1F6DB7-381C-4975-ABC2-E83EC383C29D}"/>
              </a:ext>
            </a:extLst>
          </p:cNvPr>
          <p:cNvPicPr>
            <a:picLocks noChangeAspect="1"/>
          </p:cNvPicPr>
          <p:nvPr/>
        </p:nvPicPr>
        <p:blipFill>
          <a:blip r:embed="rId4"/>
          <a:stretch>
            <a:fillRect/>
          </a:stretch>
        </p:blipFill>
        <p:spPr>
          <a:xfrm>
            <a:off x="4572000" y="3997467"/>
            <a:ext cx="4572000" cy="2722905"/>
          </a:xfrm>
          <a:prstGeom prst="rect">
            <a:avLst/>
          </a:prstGeom>
        </p:spPr>
      </p:pic>
      <p:sp>
        <p:nvSpPr>
          <p:cNvPr id="10" name="TextBox 9">
            <a:extLst>
              <a:ext uri="{FF2B5EF4-FFF2-40B4-BE49-F238E27FC236}">
                <a16:creationId xmlns:a16="http://schemas.microsoft.com/office/drawing/2014/main" id="{67C8FA38-DC4D-46F0-B078-678A9A3688F5}"/>
              </a:ext>
            </a:extLst>
          </p:cNvPr>
          <p:cNvSpPr txBox="1"/>
          <p:nvPr/>
        </p:nvSpPr>
        <p:spPr>
          <a:xfrm>
            <a:off x="833552" y="3558928"/>
            <a:ext cx="2904898"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Silicon-</a:t>
            </a:r>
            <a:r>
              <a:rPr lang="en-US" dirty="0" err="1">
                <a:latin typeface="Cambria" panose="02040503050406030204" pitchFamily="18" charset="0"/>
                <a:ea typeface="Cambria" panose="02040503050406030204" pitchFamily="18" charset="0"/>
              </a:rPr>
              <a:t>GeDSSD</a:t>
            </a:r>
            <a:r>
              <a:rPr lang="en-US" dirty="0">
                <a:latin typeface="Cambria" panose="02040503050406030204" pitchFamily="18" charset="0"/>
                <a:ea typeface="Cambria" panose="02040503050406030204" pitchFamily="18" charset="0"/>
              </a:rPr>
              <a:t>-SeGA </a:t>
            </a:r>
            <a:r>
              <a:rPr lang="en-US" dirty="0" err="1">
                <a:latin typeface="Cambria" panose="02040503050406030204" pitchFamily="18" charset="0"/>
                <a:ea typeface="Cambria" panose="02040503050406030204" pitchFamily="18" charset="0"/>
              </a:rPr>
              <a:t>coinc</a:t>
            </a:r>
            <a:r>
              <a:rPr lang="en-US" dirty="0">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7F6B9E20-371C-44E9-8292-BC0AF4DA5816}"/>
              </a:ext>
            </a:extLst>
          </p:cNvPr>
          <p:cNvSpPr txBox="1"/>
          <p:nvPr/>
        </p:nvSpPr>
        <p:spPr>
          <a:xfrm>
            <a:off x="5524916" y="3558928"/>
            <a:ext cx="2884123"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MSD12-MSD26-LEGe </a:t>
            </a:r>
            <a:r>
              <a:rPr lang="en-US" dirty="0" err="1">
                <a:latin typeface="Cambria" panose="02040503050406030204" pitchFamily="18" charset="0"/>
                <a:ea typeface="Cambria" panose="02040503050406030204" pitchFamily="18" charset="0"/>
              </a:rPr>
              <a:t>coinc</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9664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D5EF2-B1C9-4463-B24B-4B59705838B1}"/>
              </a:ext>
            </a:extLst>
          </p:cNvPr>
          <p:cNvPicPr>
            <a:picLocks noChangeAspect="1"/>
          </p:cNvPicPr>
          <p:nvPr/>
        </p:nvPicPr>
        <p:blipFill rotWithShape="1">
          <a:blip r:embed="rId3"/>
          <a:srcRect b="5884"/>
          <a:stretch/>
        </p:blipFill>
        <p:spPr>
          <a:xfrm>
            <a:off x="0" y="0"/>
            <a:ext cx="9144000" cy="4389120"/>
          </a:xfrm>
          <a:prstGeom prst="rect">
            <a:avLst/>
          </a:prstGeom>
        </p:spPr>
      </p:pic>
    </p:spTree>
    <p:extLst>
      <p:ext uri="{BB962C8B-B14F-4D97-AF65-F5344CB8AC3E}">
        <p14:creationId xmlns:p14="http://schemas.microsoft.com/office/powerpoint/2010/main" val="393304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2A0D8-235B-4724-8CE8-2082A51323F2}"/>
              </a:ext>
            </a:extLst>
          </p:cNvPr>
          <p:cNvPicPr>
            <a:picLocks noChangeAspect="1"/>
          </p:cNvPicPr>
          <p:nvPr/>
        </p:nvPicPr>
        <p:blipFill rotWithShape="1">
          <a:blip r:embed="rId3"/>
          <a:srcRect b="6202"/>
          <a:stretch/>
        </p:blipFill>
        <p:spPr>
          <a:xfrm>
            <a:off x="0" y="1"/>
            <a:ext cx="9144000" cy="4389119"/>
          </a:xfrm>
          <a:prstGeom prst="rect">
            <a:avLst/>
          </a:prstGeom>
        </p:spPr>
      </p:pic>
    </p:spTree>
    <p:extLst>
      <p:ext uri="{BB962C8B-B14F-4D97-AF65-F5344CB8AC3E}">
        <p14:creationId xmlns:p14="http://schemas.microsoft.com/office/powerpoint/2010/main" val="137920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39B801-AEAB-4B30-9B36-3A8ABDF9CB3C}"/>
              </a:ext>
            </a:extLst>
          </p:cNvPr>
          <p:cNvPicPr>
            <a:picLocks noChangeAspect="1"/>
          </p:cNvPicPr>
          <p:nvPr/>
        </p:nvPicPr>
        <p:blipFill rotWithShape="1">
          <a:blip r:embed="rId3"/>
          <a:srcRect b="6100"/>
          <a:stretch/>
        </p:blipFill>
        <p:spPr>
          <a:xfrm>
            <a:off x="0" y="0"/>
            <a:ext cx="9144000" cy="4384039"/>
          </a:xfrm>
          <a:prstGeom prst="rect">
            <a:avLst/>
          </a:prstGeom>
        </p:spPr>
      </p:pic>
      <p:sp>
        <p:nvSpPr>
          <p:cNvPr id="6" name="TextBox 5">
            <a:extLst>
              <a:ext uri="{FF2B5EF4-FFF2-40B4-BE49-F238E27FC236}">
                <a16:creationId xmlns:a16="http://schemas.microsoft.com/office/drawing/2014/main" id="{946D200C-8CF0-4A35-A995-E8B265CB3547}"/>
              </a:ext>
            </a:extLst>
          </p:cNvPr>
          <p:cNvSpPr txBox="1"/>
          <p:nvPr/>
        </p:nvSpPr>
        <p:spPr>
          <a:xfrm>
            <a:off x="1778696" y="655268"/>
            <a:ext cx="3090911" cy="830997"/>
          </a:xfrm>
          <a:prstGeom prst="rect">
            <a:avLst/>
          </a:prstGeom>
          <a:noFill/>
        </p:spPr>
        <p:txBody>
          <a:bodyPr wrap="none" rtlCol="0">
            <a:spAutoFit/>
          </a:bodyPr>
          <a:lstStyle/>
          <a:p>
            <a:r>
              <a:rPr lang="en-US" altLang="zh-CN" sz="2400" dirty="0">
                <a:solidFill>
                  <a:srgbClr val="CC02FF"/>
                </a:solidFill>
                <a:latin typeface="Cambria" panose="02040503050406030204" pitchFamily="18" charset="0"/>
                <a:ea typeface="Cambria" panose="02040503050406030204" pitchFamily="18" charset="0"/>
              </a:rPr>
              <a:t>T</a:t>
            </a:r>
            <a:r>
              <a:rPr lang="en-US" altLang="zh-CN" sz="2400" baseline="-25000" dirty="0">
                <a:solidFill>
                  <a:srgbClr val="CC02FF"/>
                </a:solidFill>
                <a:latin typeface="Cambria" panose="02040503050406030204" pitchFamily="18" charset="0"/>
                <a:ea typeface="Cambria" panose="02040503050406030204" pitchFamily="18" charset="0"/>
              </a:rPr>
              <a:t>1/2</a:t>
            </a:r>
            <a:r>
              <a:rPr lang="en-US" altLang="zh-CN" sz="2400" dirty="0">
                <a:solidFill>
                  <a:srgbClr val="CC02FF"/>
                </a:solidFill>
                <a:latin typeface="Cambria" panose="02040503050406030204" pitchFamily="18" charset="0"/>
                <a:ea typeface="Cambria" panose="02040503050406030204" pitchFamily="18" charset="0"/>
              </a:rPr>
              <a:t> = (67.45±0.26) ns</a:t>
            </a:r>
          </a:p>
          <a:p>
            <a:r>
              <a:rPr lang="en-US" sz="2400" i="1" dirty="0">
                <a:solidFill>
                  <a:srgbClr val="CC02FF"/>
                </a:solidFill>
                <a:latin typeface="Cambria" panose="02040503050406030204" pitchFamily="18" charset="0"/>
                <a:ea typeface="Cambria" panose="02040503050406030204" pitchFamily="18" charset="0"/>
              </a:rPr>
              <a:t>p</a:t>
            </a:r>
            <a:r>
              <a:rPr lang="en-US" sz="2400" dirty="0">
                <a:solidFill>
                  <a:srgbClr val="CC02FF"/>
                </a:solidFill>
                <a:latin typeface="Cambria" panose="02040503050406030204" pitchFamily="18" charset="0"/>
                <a:ea typeface="Cambria" panose="02040503050406030204" pitchFamily="18" charset="0"/>
              </a:rPr>
              <a:t> value = 0.99995</a:t>
            </a:r>
          </a:p>
        </p:txBody>
      </p:sp>
    </p:spTree>
    <p:extLst>
      <p:ext uri="{BB962C8B-B14F-4D97-AF65-F5344CB8AC3E}">
        <p14:creationId xmlns:p14="http://schemas.microsoft.com/office/powerpoint/2010/main" val="161741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8B0BD5-31F5-402A-9ECE-B42B4B87904C}"/>
              </a:ext>
            </a:extLst>
          </p:cNvPr>
          <p:cNvPicPr>
            <a:picLocks noChangeAspect="1"/>
          </p:cNvPicPr>
          <p:nvPr/>
        </p:nvPicPr>
        <p:blipFill>
          <a:blip r:embed="rId3"/>
          <a:stretch>
            <a:fillRect/>
          </a:stretch>
        </p:blipFill>
        <p:spPr>
          <a:xfrm>
            <a:off x="0" y="0"/>
            <a:ext cx="9144000" cy="4797380"/>
          </a:xfrm>
          <a:prstGeom prst="rect">
            <a:avLst/>
          </a:prstGeom>
        </p:spPr>
      </p:pic>
    </p:spTree>
    <p:extLst>
      <p:ext uri="{BB962C8B-B14F-4D97-AF65-F5344CB8AC3E}">
        <p14:creationId xmlns:p14="http://schemas.microsoft.com/office/powerpoint/2010/main" val="45090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48DA2C-01C5-490E-B77B-11031E564935}"/>
              </a:ext>
            </a:extLst>
          </p:cNvPr>
          <p:cNvPicPr>
            <a:picLocks noChangeAspect="1"/>
          </p:cNvPicPr>
          <p:nvPr/>
        </p:nvPicPr>
        <p:blipFill>
          <a:blip r:embed="rId3"/>
          <a:stretch>
            <a:fillRect/>
          </a:stretch>
        </p:blipFill>
        <p:spPr>
          <a:xfrm>
            <a:off x="0" y="0"/>
            <a:ext cx="9144000" cy="4797380"/>
          </a:xfrm>
          <a:prstGeom prst="rect">
            <a:avLst/>
          </a:prstGeom>
        </p:spPr>
      </p:pic>
    </p:spTree>
    <p:extLst>
      <p:ext uri="{BB962C8B-B14F-4D97-AF65-F5344CB8AC3E}">
        <p14:creationId xmlns:p14="http://schemas.microsoft.com/office/powerpoint/2010/main" val="1918697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90847</Words>
  <Application>Microsoft Office PowerPoint</Application>
  <PresentationFormat>On-screen Show (4:3)</PresentationFormat>
  <Paragraphs>4887</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1</cp:revision>
  <dcterms:created xsi:type="dcterms:W3CDTF">2023-11-02T12:54:08Z</dcterms:created>
  <dcterms:modified xsi:type="dcterms:W3CDTF">2023-11-02T12:57:22Z</dcterms:modified>
</cp:coreProperties>
</file>