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51" r:id="rId3"/>
    <p:sldId id="2648" r:id="rId4"/>
    <p:sldId id="2647" r:id="rId5"/>
    <p:sldId id="2645" r:id="rId6"/>
    <p:sldId id="2649" r:id="rId7"/>
    <p:sldId id="2643" r:id="rId8"/>
    <p:sldId id="2644" r:id="rId9"/>
    <p:sldId id="2657" r:id="rId10"/>
    <p:sldId id="2658" r:id="rId11"/>
    <p:sldId id="2656" r:id="rId12"/>
    <p:sldId id="2652" r:id="rId13"/>
    <p:sldId id="265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" y="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7C5CF-9A91-4B12-85E5-E5608C05F42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4F603-86AE-4CB9-8E6A-A41A90F9E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6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TFile</a:t>
            </a:r>
            <a:r>
              <a:rPr lang="en-US" dirty="0"/>
              <a:t> *_file0 = </a:t>
            </a:r>
            <a:r>
              <a:rPr lang="en-US" dirty="0" err="1"/>
              <a:t>TFile</a:t>
            </a:r>
            <a:r>
              <a:rPr lang="en-US" dirty="0"/>
              <a:t>::Open("F:/e21010/pxct/run0021-00_LEGe_XtRa_152Eu_50min_window4us_cal.root");</a:t>
            </a:r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("South", "South", 1400, 540);//</a:t>
            </a:r>
            <a:r>
              <a:rPr lang="zh-CN" altLang="en-US" dirty="0"/>
              <a:t>建立画布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-&gt;cd();//</a:t>
            </a:r>
            <a:r>
              <a:rPr lang="zh-CN" altLang="en-US" dirty="0"/>
              <a:t>进入画布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(0.025);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(0.02);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(0.08);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(0.13);</a:t>
            </a:r>
          </a:p>
          <a:p>
            <a:r>
              <a:rPr lang="en-US" dirty="0"/>
              <a:t>TH1D* </a:t>
            </a:r>
            <a:r>
              <a:rPr lang="en-US" dirty="0" err="1"/>
              <a:t>htimestamps</a:t>
            </a:r>
            <a:r>
              <a:rPr lang="en-US" dirty="0"/>
              <a:t> = new TH1D("</a:t>
            </a:r>
            <a:r>
              <a:rPr lang="en-US" dirty="0" err="1"/>
              <a:t>htimestamps</a:t>
            </a:r>
            <a:r>
              <a:rPr lang="en-US" dirty="0"/>
              <a:t>", "</a:t>
            </a:r>
            <a:r>
              <a:rPr lang="en-US" dirty="0" err="1"/>
              <a:t>htimestamps</a:t>
            </a:r>
            <a:r>
              <a:rPr lang="en-US" dirty="0"/>
              <a:t>", 8020,-4010,4010);</a:t>
            </a:r>
          </a:p>
          <a:p>
            <a:r>
              <a:rPr lang="en-US" dirty="0"/>
              <a:t>//tree-&gt;Draw("</a:t>
            </a:r>
            <a:r>
              <a:rPr lang="en-US" dirty="0" err="1"/>
              <a:t>north_t-lege_t</a:t>
            </a:r>
            <a:r>
              <a:rPr lang="en-US" dirty="0"/>
              <a:t>&gt;&gt;</a:t>
            </a:r>
            <a:r>
              <a:rPr lang="en-US" dirty="0" err="1"/>
              <a:t>htimestamps</a:t>
            </a:r>
            <a:r>
              <a:rPr lang="en-US" dirty="0"/>
              <a:t>","</a:t>
            </a:r>
            <a:r>
              <a:rPr lang="en-US" dirty="0" err="1"/>
              <a:t>north_t</a:t>
            </a:r>
            <a:r>
              <a:rPr lang="en-US" dirty="0"/>
              <a:t>&gt;0&amp;&amp;</a:t>
            </a:r>
            <a:r>
              <a:rPr lang="en-US" dirty="0" err="1"/>
              <a:t>lege_t</a:t>
            </a:r>
            <a:r>
              <a:rPr lang="en-US" dirty="0"/>
              <a:t>&gt;0");</a:t>
            </a:r>
          </a:p>
          <a:p>
            <a:r>
              <a:rPr lang="en-US" dirty="0"/>
              <a:t>tree-&gt;Draw("</a:t>
            </a:r>
            <a:r>
              <a:rPr lang="en-US" dirty="0" err="1"/>
              <a:t>south_t-lege_t</a:t>
            </a:r>
            <a:r>
              <a:rPr lang="en-US" dirty="0"/>
              <a:t>&gt;&gt;</a:t>
            </a:r>
            <a:r>
              <a:rPr lang="en-US" dirty="0" err="1"/>
              <a:t>htimestamps</a:t>
            </a:r>
            <a:r>
              <a:rPr lang="en-US" dirty="0"/>
              <a:t>","</a:t>
            </a:r>
            <a:r>
              <a:rPr lang="en-US" dirty="0" err="1"/>
              <a:t>south_t</a:t>
            </a:r>
            <a:r>
              <a:rPr lang="en-US" dirty="0"/>
              <a:t>&gt;0&amp;&amp;</a:t>
            </a:r>
            <a:r>
              <a:rPr lang="en-US" dirty="0" err="1"/>
              <a:t>lege_t</a:t>
            </a:r>
            <a:r>
              <a:rPr lang="en-US" dirty="0"/>
              <a:t>&gt;0");</a:t>
            </a:r>
          </a:p>
          <a:p>
            <a:r>
              <a:rPr lang="en-US" dirty="0"/>
              <a:t>//tree-&gt;Draw("</a:t>
            </a:r>
            <a:r>
              <a:rPr lang="en-US" dirty="0" err="1"/>
              <a:t>north_t-south_t</a:t>
            </a:r>
            <a:r>
              <a:rPr lang="en-US" dirty="0"/>
              <a:t>&gt;&gt;</a:t>
            </a:r>
            <a:r>
              <a:rPr lang="en-US" dirty="0" err="1"/>
              <a:t>htimestamps</a:t>
            </a:r>
            <a:r>
              <a:rPr lang="en-US" dirty="0"/>
              <a:t>","</a:t>
            </a:r>
            <a:r>
              <a:rPr lang="en-US" dirty="0" err="1"/>
              <a:t>north_t</a:t>
            </a:r>
            <a:r>
              <a:rPr lang="en-US" dirty="0"/>
              <a:t>&gt;0&amp;&amp;</a:t>
            </a:r>
            <a:r>
              <a:rPr lang="en-US" dirty="0" err="1"/>
              <a:t>south_t</a:t>
            </a:r>
            <a:r>
              <a:rPr lang="en-US" dirty="0"/>
              <a:t>&gt;0");</a:t>
            </a:r>
          </a:p>
          <a:p>
            <a:r>
              <a:rPr lang="en-US" dirty="0"/>
              <a:t>//tree-&gt;Draw("</a:t>
            </a:r>
            <a:r>
              <a:rPr lang="en-US" dirty="0" err="1"/>
              <a:t>north_t_low-north_t</a:t>
            </a:r>
            <a:r>
              <a:rPr lang="en-US" dirty="0"/>
              <a:t>&gt;&gt;</a:t>
            </a:r>
            <a:r>
              <a:rPr lang="en-US" dirty="0" err="1"/>
              <a:t>htimestamps</a:t>
            </a:r>
            <a:r>
              <a:rPr lang="en-US" dirty="0"/>
              <a:t>","</a:t>
            </a:r>
            <a:r>
              <a:rPr lang="en-US" dirty="0" err="1"/>
              <a:t>north_t</a:t>
            </a:r>
            <a:r>
              <a:rPr lang="en-US" dirty="0"/>
              <a:t>&gt;0&amp;&amp;</a:t>
            </a:r>
            <a:r>
              <a:rPr lang="en-US" dirty="0" err="1"/>
              <a:t>north_t_low</a:t>
            </a:r>
            <a:r>
              <a:rPr lang="en-US" dirty="0"/>
              <a:t>&gt;0");</a:t>
            </a:r>
          </a:p>
          <a:p>
            <a:r>
              <a:rPr lang="en-US" dirty="0"/>
              <a:t>//tree-&gt;Draw("</a:t>
            </a:r>
            <a:r>
              <a:rPr lang="en-US" dirty="0" err="1"/>
              <a:t>south_t_low-south_t</a:t>
            </a:r>
            <a:r>
              <a:rPr lang="en-US" dirty="0"/>
              <a:t>&gt;&gt;</a:t>
            </a:r>
            <a:r>
              <a:rPr lang="en-US" dirty="0" err="1"/>
              <a:t>htimestamps</a:t>
            </a:r>
            <a:r>
              <a:rPr lang="en-US" dirty="0"/>
              <a:t>","</a:t>
            </a:r>
            <a:r>
              <a:rPr lang="en-US" dirty="0" err="1"/>
              <a:t>south_t</a:t>
            </a:r>
            <a:r>
              <a:rPr lang="en-US" dirty="0"/>
              <a:t>&gt;0&amp;&amp;</a:t>
            </a:r>
            <a:r>
              <a:rPr lang="en-US" dirty="0" err="1"/>
              <a:t>south_t_low</a:t>
            </a:r>
            <a:r>
              <a:rPr lang="en-US" dirty="0"/>
              <a:t>&gt;0");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Rebin</a:t>
            </a:r>
            <a:r>
              <a:rPr lang="en-US" dirty="0"/>
              <a:t>(1);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SetLineColor</a:t>
            </a:r>
            <a:r>
              <a:rPr lang="en-US" dirty="0"/>
              <a:t>(1);</a:t>
            </a:r>
          </a:p>
          <a:p>
            <a:r>
              <a:rPr lang="en-US" dirty="0"/>
              <a:t>//</a:t>
            </a:r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("Time difference (ns)");//</a:t>
            </a:r>
            <a:r>
              <a:rPr lang="zh-CN" altLang="en-US" dirty="0"/>
              <a:t>轴名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("Counts per 1 ns");//</a:t>
            </a:r>
            <a:r>
              <a:rPr lang="zh-CN" altLang="en-US" dirty="0"/>
              <a:t>轴名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(1.0);//</a:t>
            </a:r>
            <a:r>
              <a:rPr lang="zh-CN" altLang="en-US" dirty="0"/>
              <a:t>轴名偏移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(0.66);//</a:t>
            </a:r>
            <a:r>
              <a:rPr lang="zh-CN" altLang="en-US" dirty="0"/>
              <a:t>轴名偏移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//</a:t>
            </a:r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(0,1600);</a:t>
            </a:r>
          </a:p>
          <a:p>
            <a:r>
              <a:rPr lang="en-US" dirty="0"/>
              <a:t>//</a:t>
            </a:r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(1,5500);</a:t>
            </a:r>
          </a:p>
          <a:p>
            <a:r>
              <a:rPr lang="en-US" dirty="0" err="1"/>
              <a:t>htimestamps</a:t>
            </a:r>
            <a:r>
              <a:rPr lang="en-US" dirty="0"/>
              <a:t>-&gt;Draw("hist");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41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TFile</a:t>
            </a:r>
            <a:r>
              <a:rPr lang="en-US" dirty="0"/>
              <a:t> *_file0 = </a:t>
            </a:r>
            <a:r>
              <a:rPr lang="en-US" dirty="0" err="1"/>
              <a:t>TFile</a:t>
            </a:r>
            <a:r>
              <a:rPr lang="en-US" dirty="0"/>
              <a:t>::Open("F:/e21010/pxct/run0021-00_LEGe_XtRa_152Eu_50min_window4us_cal.root");</a:t>
            </a:r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("South", "South", 1400, 540);//</a:t>
            </a:r>
            <a:r>
              <a:rPr lang="zh-CN" altLang="en-US" dirty="0"/>
              <a:t>建立画布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-&gt;cd();//</a:t>
            </a:r>
            <a:r>
              <a:rPr lang="zh-CN" altLang="en-US" dirty="0"/>
              <a:t>进入画布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(0.025);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(0.02);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(0.08);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(0.13);</a:t>
            </a:r>
          </a:p>
          <a:p>
            <a:r>
              <a:rPr lang="en-US" dirty="0"/>
              <a:t>TH1D* </a:t>
            </a:r>
            <a:r>
              <a:rPr lang="en-US" dirty="0" err="1"/>
              <a:t>htimestamps</a:t>
            </a:r>
            <a:r>
              <a:rPr lang="en-US" dirty="0"/>
              <a:t> = new TH1D("</a:t>
            </a:r>
            <a:r>
              <a:rPr lang="en-US" dirty="0" err="1"/>
              <a:t>htimestamps</a:t>
            </a:r>
            <a:r>
              <a:rPr lang="en-US" dirty="0"/>
              <a:t>", "</a:t>
            </a:r>
            <a:r>
              <a:rPr lang="en-US" dirty="0" err="1"/>
              <a:t>htimestamps</a:t>
            </a:r>
            <a:r>
              <a:rPr lang="en-US" dirty="0"/>
              <a:t>", 8020,-4010,4010);</a:t>
            </a:r>
          </a:p>
          <a:p>
            <a:r>
              <a:rPr lang="en-US" dirty="0"/>
              <a:t>tree-&gt;Draw("</a:t>
            </a:r>
            <a:r>
              <a:rPr lang="en-US" dirty="0" err="1"/>
              <a:t>north_t-south_t</a:t>
            </a:r>
            <a:r>
              <a:rPr lang="en-US" dirty="0"/>
              <a:t>&gt;&gt;</a:t>
            </a:r>
            <a:r>
              <a:rPr lang="en-US" dirty="0" err="1"/>
              <a:t>htimestamps</a:t>
            </a:r>
            <a:r>
              <a:rPr lang="en-US" dirty="0"/>
              <a:t>","</a:t>
            </a:r>
            <a:r>
              <a:rPr lang="en-US" dirty="0" err="1"/>
              <a:t>north_t</a:t>
            </a:r>
            <a:r>
              <a:rPr lang="en-US" dirty="0"/>
              <a:t>&gt;0&amp;&amp;</a:t>
            </a:r>
            <a:r>
              <a:rPr lang="en-US" dirty="0" err="1"/>
              <a:t>south_t</a:t>
            </a:r>
            <a:r>
              <a:rPr lang="en-US" dirty="0"/>
              <a:t>&gt;0");</a:t>
            </a:r>
          </a:p>
          <a:p>
            <a:r>
              <a:rPr lang="en-US" dirty="0"/>
              <a:t>//tree-&gt;Draw("</a:t>
            </a:r>
            <a:r>
              <a:rPr lang="en-US" dirty="0" err="1"/>
              <a:t>north_t_low-north_t</a:t>
            </a:r>
            <a:r>
              <a:rPr lang="en-US" dirty="0"/>
              <a:t>&gt;&gt;</a:t>
            </a:r>
            <a:r>
              <a:rPr lang="en-US" dirty="0" err="1"/>
              <a:t>htimestamps</a:t>
            </a:r>
            <a:r>
              <a:rPr lang="en-US" dirty="0"/>
              <a:t>","</a:t>
            </a:r>
            <a:r>
              <a:rPr lang="en-US" dirty="0" err="1"/>
              <a:t>north_t</a:t>
            </a:r>
            <a:r>
              <a:rPr lang="en-US" dirty="0"/>
              <a:t>&gt;0&amp;&amp;</a:t>
            </a:r>
            <a:r>
              <a:rPr lang="en-US" dirty="0" err="1"/>
              <a:t>north_t_low</a:t>
            </a:r>
            <a:r>
              <a:rPr lang="en-US" dirty="0"/>
              <a:t>&gt;0");</a:t>
            </a:r>
          </a:p>
          <a:p>
            <a:r>
              <a:rPr lang="en-US" dirty="0"/>
              <a:t>//tree-&gt;Draw("</a:t>
            </a:r>
            <a:r>
              <a:rPr lang="en-US" dirty="0" err="1"/>
              <a:t>south_t_low-south_t</a:t>
            </a:r>
            <a:r>
              <a:rPr lang="en-US" dirty="0"/>
              <a:t>&gt;&gt;</a:t>
            </a:r>
            <a:r>
              <a:rPr lang="en-US" dirty="0" err="1"/>
              <a:t>htimestamps</a:t>
            </a:r>
            <a:r>
              <a:rPr lang="en-US" dirty="0"/>
              <a:t>","</a:t>
            </a:r>
            <a:r>
              <a:rPr lang="en-US" dirty="0" err="1"/>
              <a:t>south_t</a:t>
            </a:r>
            <a:r>
              <a:rPr lang="en-US" dirty="0"/>
              <a:t>&gt;0&amp;&amp;</a:t>
            </a:r>
            <a:r>
              <a:rPr lang="en-US" dirty="0" err="1"/>
              <a:t>south_t_low</a:t>
            </a:r>
            <a:r>
              <a:rPr lang="en-US" dirty="0"/>
              <a:t>&gt;0");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Rebin</a:t>
            </a:r>
            <a:r>
              <a:rPr lang="en-US" dirty="0"/>
              <a:t>(1);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SetLineColor</a:t>
            </a:r>
            <a:r>
              <a:rPr lang="en-US" dirty="0"/>
              <a:t>(1);</a:t>
            </a:r>
          </a:p>
          <a:p>
            <a:r>
              <a:rPr lang="en-US" dirty="0"/>
              <a:t>//</a:t>
            </a:r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("Time difference (ns)");//</a:t>
            </a:r>
            <a:r>
              <a:rPr lang="zh-CN" altLang="en-US" dirty="0"/>
              <a:t>轴名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("Counts per 1 ns");//</a:t>
            </a:r>
            <a:r>
              <a:rPr lang="zh-CN" altLang="en-US" dirty="0"/>
              <a:t>轴名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(1.0);//</a:t>
            </a:r>
            <a:r>
              <a:rPr lang="zh-CN" altLang="en-US" dirty="0"/>
              <a:t>轴名偏移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(0.66);//</a:t>
            </a:r>
            <a:r>
              <a:rPr lang="zh-CN" altLang="en-US" dirty="0"/>
              <a:t>轴名偏移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//</a:t>
            </a:r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(0,1600);</a:t>
            </a:r>
          </a:p>
          <a:p>
            <a:r>
              <a:rPr lang="en-US" dirty="0"/>
              <a:t>//</a:t>
            </a:r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(1,5500);</a:t>
            </a:r>
          </a:p>
          <a:p>
            <a:r>
              <a:rPr lang="en-US" dirty="0" err="1"/>
              <a:t>htimestamps</a:t>
            </a:r>
            <a:r>
              <a:rPr lang="en-US" dirty="0"/>
              <a:t>-&gt;Draw("hist");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035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TFile</a:t>
            </a:r>
            <a:r>
              <a:rPr lang="en-US" dirty="0"/>
              <a:t> *_file0 = </a:t>
            </a:r>
            <a:r>
              <a:rPr lang="en-US" dirty="0" err="1"/>
              <a:t>TFile</a:t>
            </a:r>
            <a:r>
              <a:rPr lang="en-US" dirty="0"/>
              <a:t>::Open("F:/e21010/pxct/run0023-00_LEGe_XtRa_152Eu_60min_window1us_cal.root");</a:t>
            </a:r>
          </a:p>
          <a:p>
            <a:endParaRPr lang="en-US" dirty="0"/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("South", "South", 1400, 540);//</a:t>
            </a:r>
            <a:r>
              <a:rPr lang="zh-CN" altLang="en-US" dirty="0"/>
              <a:t>建立画布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-&gt;cd();//</a:t>
            </a:r>
            <a:r>
              <a:rPr lang="zh-CN" altLang="en-US" dirty="0"/>
              <a:t>进入画布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(0.025);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(0.02);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(0.08);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(0.13);</a:t>
            </a:r>
          </a:p>
          <a:p>
            <a:r>
              <a:rPr lang="en-US" dirty="0"/>
              <a:t>TH1D* </a:t>
            </a:r>
            <a:r>
              <a:rPr lang="en-US" dirty="0" err="1"/>
              <a:t>htimestamps</a:t>
            </a:r>
            <a:r>
              <a:rPr lang="en-US" dirty="0"/>
              <a:t> = new TH1D("</a:t>
            </a:r>
            <a:r>
              <a:rPr lang="en-US" dirty="0" err="1"/>
              <a:t>htimestamps</a:t>
            </a:r>
            <a:r>
              <a:rPr lang="en-US" dirty="0"/>
              <a:t>", "</a:t>
            </a:r>
            <a:r>
              <a:rPr lang="en-US" dirty="0" err="1"/>
              <a:t>htimestamps</a:t>
            </a:r>
            <a:r>
              <a:rPr lang="en-US" dirty="0"/>
              <a:t>", 2020,-1010,1010);</a:t>
            </a:r>
          </a:p>
          <a:p>
            <a:r>
              <a:rPr lang="en-US" dirty="0"/>
              <a:t>tree-&gt;Draw("</a:t>
            </a:r>
            <a:r>
              <a:rPr lang="en-US" dirty="0" err="1"/>
              <a:t>north_t-lege_t</a:t>
            </a:r>
            <a:r>
              <a:rPr lang="en-US" dirty="0"/>
              <a:t>&gt;&gt;</a:t>
            </a:r>
            <a:r>
              <a:rPr lang="en-US" dirty="0" err="1"/>
              <a:t>htimestamps</a:t>
            </a:r>
            <a:r>
              <a:rPr lang="en-US" dirty="0"/>
              <a:t>","</a:t>
            </a:r>
            <a:r>
              <a:rPr lang="en-US" dirty="0" err="1"/>
              <a:t>north_t</a:t>
            </a:r>
            <a:r>
              <a:rPr lang="en-US" dirty="0"/>
              <a:t>&gt;0&amp;&amp;</a:t>
            </a:r>
            <a:r>
              <a:rPr lang="en-US" dirty="0" err="1"/>
              <a:t>lege_t</a:t>
            </a:r>
            <a:r>
              <a:rPr lang="en-US" dirty="0"/>
              <a:t>&gt;0");</a:t>
            </a:r>
          </a:p>
          <a:p>
            <a:r>
              <a:rPr lang="en-US" dirty="0"/>
              <a:t>//tree-&gt;Draw("</a:t>
            </a:r>
            <a:r>
              <a:rPr lang="en-US" dirty="0" err="1"/>
              <a:t>south_t-lege_t</a:t>
            </a:r>
            <a:r>
              <a:rPr lang="en-US" dirty="0"/>
              <a:t>&gt;&gt;</a:t>
            </a:r>
            <a:r>
              <a:rPr lang="en-US" dirty="0" err="1"/>
              <a:t>htimestamps</a:t>
            </a:r>
            <a:r>
              <a:rPr lang="en-US" dirty="0"/>
              <a:t>","</a:t>
            </a:r>
            <a:r>
              <a:rPr lang="en-US" dirty="0" err="1"/>
              <a:t>south_t</a:t>
            </a:r>
            <a:r>
              <a:rPr lang="en-US" dirty="0"/>
              <a:t>&gt;0&amp;&amp;</a:t>
            </a:r>
            <a:r>
              <a:rPr lang="en-US" dirty="0" err="1"/>
              <a:t>lege_t</a:t>
            </a:r>
            <a:r>
              <a:rPr lang="en-US" dirty="0"/>
              <a:t>&gt;0");</a:t>
            </a:r>
          </a:p>
          <a:p>
            <a:r>
              <a:rPr lang="en-US" dirty="0"/>
              <a:t>//tree-&gt;Draw("</a:t>
            </a:r>
            <a:r>
              <a:rPr lang="en-US" dirty="0" err="1"/>
              <a:t>north_t-south_t</a:t>
            </a:r>
            <a:r>
              <a:rPr lang="en-US" dirty="0"/>
              <a:t>&gt;&gt;</a:t>
            </a:r>
            <a:r>
              <a:rPr lang="en-US" dirty="0" err="1"/>
              <a:t>htimestamps</a:t>
            </a:r>
            <a:r>
              <a:rPr lang="en-US" dirty="0"/>
              <a:t>","</a:t>
            </a:r>
            <a:r>
              <a:rPr lang="en-US" dirty="0" err="1"/>
              <a:t>north_t</a:t>
            </a:r>
            <a:r>
              <a:rPr lang="en-US" dirty="0"/>
              <a:t>&gt;0&amp;&amp;</a:t>
            </a:r>
            <a:r>
              <a:rPr lang="en-US" dirty="0" err="1"/>
              <a:t>south_t</a:t>
            </a:r>
            <a:r>
              <a:rPr lang="en-US" dirty="0"/>
              <a:t>&gt;0");</a:t>
            </a:r>
          </a:p>
          <a:p>
            <a:r>
              <a:rPr lang="en-US" dirty="0"/>
              <a:t>//tree-&gt;Draw("</a:t>
            </a:r>
            <a:r>
              <a:rPr lang="en-US" dirty="0" err="1"/>
              <a:t>north_t_low-north_t</a:t>
            </a:r>
            <a:r>
              <a:rPr lang="en-US" dirty="0"/>
              <a:t>&gt;&gt;</a:t>
            </a:r>
            <a:r>
              <a:rPr lang="en-US" dirty="0" err="1"/>
              <a:t>htimestamps</a:t>
            </a:r>
            <a:r>
              <a:rPr lang="en-US" dirty="0"/>
              <a:t>","</a:t>
            </a:r>
            <a:r>
              <a:rPr lang="en-US" dirty="0" err="1"/>
              <a:t>north_t</a:t>
            </a:r>
            <a:r>
              <a:rPr lang="en-US" dirty="0"/>
              <a:t>&gt;0&amp;&amp;</a:t>
            </a:r>
            <a:r>
              <a:rPr lang="en-US" dirty="0" err="1"/>
              <a:t>north_t_low</a:t>
            </a:r>
            <a:r>
              <a:rPr lang="en-US" dirty="0"/>
              <a:t>&gt;0");</a:t>
            </a:r>
          </a:p>
          <a:p>
            <a:r>
              <a:rPr lang="en-US" dirty="0"/>
              <a:t>//tree-&gt;Draw("</a:t>
            </a:r>
            <a:r>
              <a:rPr lang="en-US" dirty="0" err="1"/>
              <a:t>south_t_low-south_t</a:t>
            </a:r>
            <a:r>
              <a:rPr lang="en-US" dirty="0"/>
              <a:t>&gt;&gt;</a:t>
            </a:r>
            <a:r>
              <a:rPr lang="en-US" dirty="0" err="1"/>
              <a:t>htimestamps</a:t>
            </a:r>
            <a:r>
              <a:rPr lang="en-US" dirty="0"/>
              <a:t>","</a:t>
            </a:r>
            <a:r>
              <a:rPr lang="en-US" dirty="0" err="1"/>
              <a:t>south_t</a:t>
            </a:r>
            <a:r>
              <a:rPr lang="en-US" dirty="0"/>
              <a:t>&gt;0&amp;&amp;</a:t>
            </a:r>
            <a:r>
              <a:rPr lang="en-US" dirty="0" err="1"/>
              <a:t>south_t_low</a:t>
            </a:r>
            <a:r>
              <a:rPr lang="en-US" dirty="0"/>
              <a:t>&gt;0");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Rebin</a:t>
            </a:r>
            <a:r>
              <a:rPr lang="en-US" dirty="0"/>
              <a:t>(1);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SetLineColor</a:t>
            </a:r>
            <a:r>
              <a:rPr lang="en-US" dirty="0"/>
              <a:t>(1);</a:t>
            </a:r>
          </a:p>
          <a:p>
            <a:r>
              <a:rPr lang="en-US" dirty="0"/>
              <a:t>//</a:t>
            </a:r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("Time difference (ns)");//</a:t>
            </a:r>
            <a:r>
              <a:rPr lang="zh-CN" altLang="en-US" dirty="0"/>
              <a:t>轴名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("Counts per 1 ns");//</a:t>
            </a:r>
            <a:r>
              <a:rPr lang="zh-CN" altLang="en-US" dirty="0"/>
              <a:t>轴名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(1.0);//</a:t>
            </a:r>
            <a:r>
              <a:rPr lang="zh-CN" altLang="en-US" dirty="0"/>
              <a:t>轴名偏移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(0.66);//</a:t>
            </a:r>
            <a:r>
              <a:rPr lang="zh-CN" altLang="en-US" dirty="0"/>
              <a:t>轴名偏移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//</a:t>
            </a:r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(0,1600);</a:t>
            </a:r>
          </a:p>
          <a:p>
            <a:r>
              <a:rPr lang="en-US" dirty="0"/>
              <a:t>//</a:t>
            </a:r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(1,5500);</a:t>
            </a:r>
          </a:p>
          <a:p>
            <a:r>
              <a:rPr lang="en-US" dirty="0" err="1"/>
              <a:t>htimestamps</a:t>
            </a:r>
            <a:r>
              <a:rPr lang="en-US" dirty="0"/>
              <a:t>-&gt;Draw("hist");</a:t>
            </a:r>
          </a:p>
          <a:p>
            <a:endParaRPr lang="en-US" dirty="0"/>
          </a:p>
          <a:p>
            <a:endParaRPr lang="en-US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401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TFile</a:t>
            </a:r>
            <a:r>
              <a:rPr lang="en-US" dirty="0"/>
              <a:t> *_file0 = </a:t>
            </a:r>
            <a:r>
              <a:rPr lang="en-US" dirty="0" err="1"/>
              <a:t>TFile</a:t>
            </a:r>
            <a:r>
              <a:rPr lang="en-US" dirty="0"/>
              <a:t>::Open("F:/e21010/pxct/run0023-00_LEGe_XtRa_152Eu_60min_window1us_cal.root");</a:t>
            </a:r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("North", "North", 1400, 540);//</a:t>
            </a:r>
            <a:r>
              <a:rPr lang="zh-CN" altLang="en-US" dirty="0"/>
              <a:t>建立画布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-&gt;cd();//</a:t>
            </a:r>
            <a:r>
              <a:rPr lang="zh-CN" altLang="en-US" dirty="0"/>
              <a:t>进入画布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(0.025);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(0.02);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(0.08);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(0.13);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Rebin</a:t>
            </a:r>
            <a:r>
              <a:rPr lang="en-US" dirty="0"/>
              <a:t>(1);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SetLineColor</a:t>
            </a:r>
            <a:r>
              <a:rPr lang="en-US" dirty="0"/>
              <a:t>(1);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("Energy (keV)");//</a:t>
            </a:r>
            <a:r>
              <a:rPr lang="zh-CN" altLang="en-US" dirty="0"/>
              <a:t>轴名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("Counts per 38 eV");//</a:t>
            </a:r>
            <a:r>
              <a:rPr lang="zh-CN" altLang="en-US" dirty="0"/>
              <a:t>轴名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(1.0);//</a:t>
            </a:r>
            <a:r>
              <a:rPr lang="zh-CN" altLang="en-US" dirty="0"/>
              <a:t>轴名偏移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(0.66);//</a:t>
            </a:r>
            <a:r>
              <a:rPr lang="zh-CN" altLang="en-US" dirty="0"/>
              <a:t>轴名偏移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(0,1600);</a:t>
            </a:r>
          </a:p>
          <a:p>
            <a:r>
              <a:rPr lang="en-US" dirty="0" err="1"/>
              <a:t>hnorth_e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(1,5500);</a:t>
            </a:r>
          </a:p>
          <a:p>
            <a:r>
              <a:rPr lang="en-US" dirty="0" err="1"/>
              <a:t>hnorth_e</a:t>
            </a:r>
            <a:r>
              <a:rPr lang="en-US" dirty="0"/>
              <a:t>-&gt;Draw("hist");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TFile</a:t>
            </a:r>
            <a:r>
              <a:rPr lang="en-US" dirty="0"/>
              <a:t> *_file0 = </a:t>
            </a:r>
            <a:r>
              <a:rPr lang="en-US" dirty="0" err="1"/>
              <a:t>TFile</a:t>
            </a:r>
            <a:r>
              <a:rPr lang="en-US" dirty="0"/>
              <a:t>::Open("F:/e21010/pxct/run0023-00_LEGe_XtRa_152Eu_60min_window1us_cal.root");</a:t>
            </a:r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("South", "South", 1400, 540);//</a:t>
            </a:r>
            <a:r>
              <a:rPr lang="zh-CN" altLang="en-US" dirty="0"/>
              <a:t>建立画布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-&gt;cd();//</a:t>
            </a:r>
            <a:r>
              <a:rPr lang="zh-CN" altLang="en-US" dirty="0"/>
              <a:t>进入画布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(0.025);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(0.02);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(0.08);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(0.13);</a:t>
            </a:r>
          </a:p>
          <a:p>
            <a:r>
              <a:rPr lang="en-US" dirty="0" err="1"/>
              <a:t>hsouth_e</a:t>
            </a:r>
            <a:r>
              <a:rPr lang="en-US" dirty="0"/>
              <a:t>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r>
              <a:rPr lang="en-US" dirty="0" err="1"/>
              <a:t>hsouth_e</a:t>
            </a:r>
            <a:r>
              <a:rPr lang="en-US" dirty="0"/>
              <a:t>-&gt;</a:t>
            </a:r>
            <a:r>
              <a:rPr lang="en-US" dirty="0" err="1"/>
              <a:t>Rebin</a:t>
            </a:r>
            <a:r>
              <a:rPr lang="en-US" dirty="0"/>
              <a:t>(1);</a:t>
            </a:r>
          </a:p>
          <a:p>
            <a:r>
              <a:rPr lang="en-US" dirty="0" err="1"/>
              <a:t>hsouth_e</a:t>
            </a:r>
            <a:r>
              <a:rPr lang="en-US" dirty="0"/>
              <a:t>-&gt;</a:t>
            </a:r>
            <a:r>
              <a:rPr lang="en-US" dirty="0" err="1"/>
              <a:t>SetLineColor</a:t>
            </a:r>
            <a:r>
              <a:rPr lang="en-US" dirty="0"/>
              <a:t>(1);</a:t>
            </a:r>
          </a:p>
          <a:p>
            <a:r>
              <a:rPr lang="en-US" dirty="0" err="1"/>
              <a:t>hsouth_e</a:t>
            </a:r>
            <a:r>
              <a:rPr lang="en-US" dirty="0"/>
              <a:t>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 err="1"/>
              <a:t>hsouth_e</a:t>
            </a:r>
            <a:r>
              <a:rPr lang="en-US" dirty="0"/>
              <a:t>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 err="1"/>
              <a:t>hsouth_e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("Energy (keV)");//</a:t>
            </a:r>
            <a:r>
              <a:rPr lang="zh-CN" altLang="en-US" dirty="0"/>
              <a:t>轴名</a:t>
            </a:r>
          </a:p>
          <a:p>
            <a:r>
              <a:rPr lang="en-US" dirty="0" err="1"/>
              <a:t>hsouth_e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("Counts per 38 eV");//</a:t>
            </a:r>
            <a:r>
              <a:rPr lang="zh-CN" altLang="en-US" dirty="0"/>
              <a:t>轴名</a:t>
            </a:r>
          </a:p>
          <a:p>
            <a:r>
              <a:rPr lang="en-US" dirty="0" err="1"/>
              <a:t>hsouth_e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 err="1"/>
              <a:t>hsouth_e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 err="1"/>
              <a:t>hsouth_e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 err="1"/>
              <a:t>hsouth_e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 err="1"/>
              <a:t>hsouth_e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 err="1"/>
              <a:t>hsouth_e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 err="1"/>
              <a:t>hsouth_e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 err="1"/>
              <a:t>hsouth_e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 err="1"/>
              <a:t>hsouth_e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(1.0);//</a:t>
            </a:r>
            <a:r>
              <a:rPr lang="zh-CN" altLang="en-US" dirty="0"/>
              <a:t>轴名偏移</a:t>
            </a:r>
          </a:p>
          <a:p>
            <a:r>
              <a:rPr lang="en-US" dirty="0" err="1"/>
              <a:t>hsouth_e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(0.66);//</a:t>
            </a:r>
            <a:r>
              <a:rPr lang="zh-CN" altLang="en-US" dirty="0"/>
              <a:t>轴名偏移</a:t>
            </a:r>
          </a:p>
          <a:p>
            <a:r>
              <a:rPr lang="en-US" dirty="0" err="1"/>
              <a:t>hsouth_e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 err="1"/>
              <a:t>hsouth_e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 err="1"/>
              <a:t>hsouth_e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(0,1600);</a:t>
            </a:r>
          </a:p>
          <a:p>
            <a:r>
              <a:rPr lang="en-US" dirty="0" err="1"/>
              <a:t>hsouth_e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(1,5500);</a:t>
            </a:r>
          </a:p>
          <a:p>
            <a:r>
              <a:rPr lang="en-US" dirty="0" err="1"/>
              <a:t>hsouth_e</a:t>
            </a:r>
            <a:r>
              <a:rPr lang="en-US" dirty="0"/>
              <a:t>-&gt;Draw("hist");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89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7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1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7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4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5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8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5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5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1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8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B7AF9-BC54-4797-851E-B71A29F2F6F8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9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73DD8-8FCB-4051-9D5D-4D3522ED5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PXCT 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FE4E9-3EE0-4BB8-BD1F-7CD8C3F599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20230921</a:t>
            </a:r>
          </a:p>
        </p:txBody>
      </p:sp>
    </p:spTree>
    <p:extLst>
      <p:ext uri="{BB962C8B-B14F-4D97-AF65-F5344CB8AC3E}">
        <p14:creationId xmlns:p14="http://schemas.microsoft.com/office/powerpoint/2010/main" val="533779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1625A8-5009-4359-B292-207A83352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22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915FA-9552-4C70-8AB9-107E1A99E4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49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50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597F29-FB11-4BA1-843B-4A7AF2181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2228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B0D0C6-5176-4C34-A46D-314D193D3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228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1E0167-33E7-4195-894F-B73A717B3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575"/>
            <a:ext cx="4572000" cy="2228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8BAD3B-2FDA-42A0-AA40-329E48DEDF73}"/>
              </a:ext>
            </a:extLst>
          </p:cNvPr>
          <p:cNvSpPr txBox="1"/>
          <p:nvPr/>
        </p:nvSpPr>
        <p:spPr>
          <a:xfrm>
            <a:off x="151013" y="119103"/>
            <a:ext cx="134530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MSD26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MPR-1 </a:t>
            </a:r>
            <a:r>
              <a:rPr lang="en-US" dirty="0">
                <a:solidFill>
                  <a:schemeClr val="bg1"/>
                </a:solidFill>
              </a:rPr>
              <a:t>512</a:t>
            </a:r>
          </a:p>
          <a:p>
            <a:pPr>
              <a:spcBef>
                <a:spcPts val="600"/>
              </a:spcBef>
            </a:pPr>
            <a:r>
              <a:rPr lang="en-US" altLang="zh-CN" dirty="0">
                <a:solidFill>
                  <a:srgbClr val="FFFF00"/>
                </a:solidFill>
              </a:rPr>
              <a:t>Out1 Energy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66FFFF"/>
                </a:solidFill>
              </a:rPr>
              <a:t>Out2 Timing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92234A-240E-485B-85DF-2E5A4E57A52D}"/>
              </a:ext>
            </a:extLst>
          </p:cNvPr>
          <p:cNvSpPr txBox="1"/>
          <p:nvPr/>
        </p:nvSpPr>
        <p:spPr>
          <a:xfrm>
            <a:off x="2333823" y="722335"/>
            <a:ext cx="223817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dirty="0">
                <a:solidFill>
                  <a:schemeClr val="bg1"/>
                </a:solidFill>
              </a:rPr>
              <a:t>Pressure: atmosphere</a:t>
            </a:r>
          </a:p>
          <a:p>
            <a:pPr>
              <a:spcBef>
                <a:spcPts val="600"/>
              </a:spcBef>
            </a:pPr>
            <a:r>
              <a:rPr lang="en-US" altLang="zh-CN" dirty="0">
                <a:solidFill>
                  <a:schemeClr val="bg1"/>
                </a:solidFill>
              </a:rPr>
              <a:t>Bias: 0 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09C1A8-48DF-4356-8BC9-B43B419CE3B4}"/>
              </a:ext>
            </a:extLst>
          </p:cNvPr>
          <p:cNvSpPr txBox="1"/>
          <p:nvPr/>
        </p:nvSpPr>
        <p:spPr>
          <a:xfrm>
            <a:off x="4736852" y="790760"/>
            <a:ext cx="134530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dirty="0">
                <a:solidFill>
                  <a:srgbClr val="FFFF00"/>
                </a:solidFill>
              </a:rPr>
              <a:t>Out1 Energy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66FFFF"/>
                </a:solidFill>
              </a:rPr>
              <a:t>Out2 Timing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3A44D2-52C7-4298-A1EC-05AB39169CE8}"/>
              </a:ext>
            </a:extLst>
          </p:cNvPr>
          <p:cNvSpPr txBox="1"/>
          <p:nvPr/>
        </p:nvSpPr>
        <p:spPr>
          <a:xfrm>
            <a:off x="6905823" y="707630"/>
            <a:ext cx="212340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dirty="0">
                <a:solidFill>
                  <a:schemeClr val="bg1"/>
                </a:solidFill>
              </a:rPr>
              <a:t>Pressure: 1.8E-3 Torr</a:t>
            </a:r>
          </a:p>
          <a:p>
            <a:pPr>
              <a:spcBef>
                <a:spcPts val="600"/>
              </a:spcBef>
            </a:pPr>
            <a:r>
              <a:rPr lang="en-US" altLang="zh-CN" dirty="0">
                <a:solidFill>
                  <a:schemeClr val="bg1"/>
                </a:solidFill>
              </a:rPr>
              <a:t>Bias: –130 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685AD4-863E-4F3F-B571-929C12207782}"/>
              </a:ext>
            </a:extLst>
          </p:cNvPr>
          <p:cNvSpPr txBox="1"/>
          <p:nvPr/>
        </p:nvSpPr>
        <p:spPr>
          <a:xfrm>
            <a:off x="178707" y="3122782"/>
            <a:ext cx="134530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dirty="0">
                <a:solidFill>
                  <a:srgbClr val="FFFF00"/>
                </a:solidFill>
              </a:rPr>
              <a:t>Out1 Energy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66FFFF"/>
                </a:solidFill>
              </a:rPr>
              <a:t>Out2 Timing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E96634-AB3A-4316-8E0D-32D3A5858244}"/>
              </a:ext>
            </a:extLst>
          </p:cNvPr>
          <p:cNvSpPr txBox="1"/>
          <p:nvPr/>
        </p:nvSpPr>
        <p:spPr>
          <a:xfrm>
            <a:off x="2347678" y="3039652"/>
            <a:ext cx="212340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dirty="0">
                <a:solidFill>
                  <a:schemeClr val="bg1"/>
                </a:solidFill>
              </a:rPr>
              <a:t>Pressure: 1.8E-3 Torr</a:t>
            </a:r>
          </a:p>
          <a:p>
            <a:pPr>
              <a:spcBef>
                <a:spcPts val="600"/>
              </a:spcBef>
            </a:pPr>
            <a:r>
              <a:rPr lang="en-US" altLang="zh-CN" dirty="0">
                <a:solidFill>
                  <a:schemeClr val="bg1"/>
                </a:solidFill>
              </a:rPr>
              <a:t>Bias: –130 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454488E-7B3A-4EBE-85E5-7FF4CF08B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14575"/>
            <a:ext cx="4572000" cy="22288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D4D5087-DED5-4D63-9211-51CD65CFE617}"/>
              </a:ext>
            </a:extLst>
          </p:cNvPr>
          <p:cNvSpPr txBox="1"/>
          <p:nvPr/>
        </p:nvSpPr>
        <p:spPr>
          <a:xfrm>
            <a:off x="4736852" y="2830419"/>
            <a:ext cx="134530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66FFFF"/>
                </a:solidFill>
              </a:rPr>
              <a:t>Out2 Timing</a:t>
            </a:r>
          </a:p>
          <a:p>
            <a:pPr>
              <a:spcBef>
                <a:spcPts val="1200"/>
              </a:spcBef>
            </a:pPr>
            <a:r>
              <a:rPr lang="en-US" altLang="zh-CN" dirty="0">
                <a:solidFill>
                  <a:srgbClr val="FFFF00"/>
                </a:solidFill>
              </a:rPr>
              <a:t>Out1 Energy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1057D0-DCB0-49B3-A297-779F2F4EFDA8}"/>
              </a:ext>
            </a:extLst>
          </p:cNvPr>
          <p:cNvSpPr txBox="1"/>
          <p:nvPr/>
        </p:nvSpPr>
        <p:spPr>
          <a:xfrm>
            <a:off x="4750707" y="3666335"/>
            <a:ext cx="212340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dirty="0">
                <a:solidFill>
                  <a:schemeClr val="bg1"/>
                </a:solidFill>
              </a:rPr>
              <a:t>Pressure: 7.7E-3 Torr</a:t>
            </a:r>
          </a:p>
          <a:p>
            <a:pPr>
              <a:spcBef>
                <a:spcPts val="600"/>
              </a:spcBef>
            </a:pPr>
            <a:r>
              <a:rPr lang="en-US" altLang="zh-CN" dirty="0">
                <a:solidFill>
                  <a:schemeClr val="bg1"/>
                </a:solidFill>
              </a:rPr>
              <a:t>Bias: –130 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DBEBE3-2CFA-4621-B267-853A4AAB2432}"/>
              </a:ext>
            </a:extLst>
          </p:cNvPr>
          <p:cNvSpPr txBox="1"/>
          <p:nvPr/>
        </p:nvSpPr>
        <p:spPr>
          <a:xfrm>
            <a:off x="0" y="4734520"/>
            <a:ext cx="69003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Tests:</a:t>
            </a:r>
          </a:p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2022/07/15,</a:t>
            </a:r>
            <a:r>
              <a:rPr lang="zh-CN" altLang="en-US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bias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= –130 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V, </a:t>
            </a:r>
            <a:r>
              <a:rPr lang="en-US" altLang="zh-CN" i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altLang="zh-CN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leak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=  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62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, T =   65 </a:t>
            </a:r>
            <a:r>
              <a:rPr lang="zh-CN" altLang="en-US" dirty="0">
                <a:latin typeface="Cambria" panose="02040503050406030204" pitchFamily="18" charset="0"/>
              </a:rPr>
              <a:t>℉  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(Manufacturer)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2023/09/10,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bias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= –130 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V, </a:t>
            </a:r>
            <a:r>
              <a:rPr lang="en-US" altLang="zh-CN" i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altLang="zh-CN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leak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= 110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, T = 101 </a:t>
            </a:r>
            <a:r>
              <a:rPr lang="zh-CN" altLang="en-US" dirty="0">
                <a:latin typeface="Cambria" panose="02040503050406030204" pitchFamily="18" charset="0"/>
              </a:rPr>
              <a:t>℉</a:t>
            </a:r>
            <a:endParaRPr lang="en-US" altLang="zh-C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2023/09/20,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bias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= –130 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V, </a:t>
            </a:r>
            <a:r>
              <a:rPr lang="en-US" altLang="zh-CN" i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altLang="zh-CN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leak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=  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55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, T =   72 </a:t>
            </a:r>
            <a:r>
              <a:rPr lang="zh-CN" altLang="en-US" dirty="0">
                <a:latin typeface="Cambria" panose="02040503050406030204" pitchFamily="18" charset="0"/>
              </a:rPr>
              <a:t>℉</a:t>
            </a:r>
            <a:endParaRPr lang="en-US" altLang="zh-C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08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EB31D6-AA12-43ED-9B0F-94A5C4872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2228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1FFFFE-5657-431C-9458-4081A1908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2228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EB9EB3-5495-4193-B1CC-D8AD996AE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314575"/>
            <a:ext cx="4572000" cy="2228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15083C-72D8-4AAA-9B59-2C5FB78C9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14575"/>
            <a:ext cx="4572000" cy="2228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6754AA-AE38-4FF8-936D-DAB3FE26C429}"/>
              </a:ext>
            </a:extLst>
          </p:cNvPr>
          <p:cNvSpPr txBox="1"/>
          <p:nvPr/>
        </p:nvSpPr>
        <p:spPr>
          <a:xfrm>
            <a:off x="178707" y="502855"/>
            <a:ext cx="134530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66FFFF"/>
                </a:solidFill>
              </a:rPr>
              <a:t>Out2 Timing</a:t>
            </a:r>
          </a:p>
          <a:p>
            <a:pPr>
              <a:spcBef>
                <a:spcPts val="1200"/>
              </a:spcBef>
            </a:pPr>
            <a:r>
              <a:rPr lang="en-US" altLang="zh-CN" dirty="0">
                <a:solidFill>
                  <a:srgbClr val="FFFF00"/>
                </a:solidFill>
              </a:rPr>
              <a:t>Out1 Energy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7A2D9E-2C2B-401E-8FEA-6CFAF1D21FEE}"/>
              </a:ext>
            </a:extLst>
          </p:cNvPr>
          <p:cNvSpPr txBox="1"/>
          <p:nvPr/>
        </p:nvSpPr>
        <p:spPr>
          <a:xfrm>
            <a:off x="192562" y="1338771"/>
            <a:ext cx="212340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dirty="0">
                <a:solidFill>
                  <a:schemeClr val="bg1"/>
                </a:solidFill>
              </a:rPr>
              <a:t>Pressure: 1.8E-3 Torr</a:t>
            </a:r>
          </a:p>
          <a:p>
            <a:pPr>
              <a:spcBef>
                <a:spcPts val="600"/>
              </a:spcBef>
            </a:pPr>
            <a:r>
              <a:rPr lang="en-US" altLang="zh-CN" dirty="0">
                <a:solidFill>
                  <a:schemeClr val="bg1"/>
                </a:solidFill>
              </a:rPr>
              <a:t>Bias: –130 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8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EB3A291-8CA8-4C96-8635-59CABDCDE7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499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30D180-9B99-4EB6-ACE8-6CD0FC9C0A25}"/>
              </a:ext>
            </a:extLst>
          </p:cNvPr>
          <p:cNvSpPr txBox="1"/>
          <p:nvPr/>
        </p:nvSpPr>
        <p:spPr>
          <a:xfrm>
            <a:off x="2000250" y="3366699"/>
            <a:ext cx="1339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5 cm of air</a:t>
            </a:r>
          </a:p>
          <a:p>
            <a:r>
              <a:rPr lang="en-US" b="1" dirty="0">
                <a:solidFill>
                  <a:srgbClr val="FFFF00"/>
                </a:solidFill>
              </a:rPr>
              <a:t>With cap 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259CC1C-0E58-4EEA-8359-038C5892CDD6}"/>
              </a:ext>
            </a:extLst>
          </p:cNvPr>
          <p:cNvCxnSpPr>
            <a:stCxn id="5" idx="2"/>
          </p:cNvCxnSpPr>
          <p:nvPr/>
        </p:nvCxnSpPr>
        <p:spPr>
          <a:xfrm>
            <a:off x="2669793" y="4013030"/>
            <a:ext cx="311532" cy="501819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9A3591F-F40A-41BF-9BF8-B60210D8DCD4}"/>
              </a:ext>
            </a:extLst>
          </p:cNvPr>
          <p:cNvSpPr txBox="1"/>
          <p:nvPr/>
        </p:nvSpPr>
        <p:spPr>
          <a:xfrm>
            <a:off x="6009128" y="3239183"/>
            <a:ext cx="137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1.5 cm of air</a:t>
            </a:r>
          </a:p>
          <a:p>
            <a:r>
              <a:rPr lang="en-US" b="1" dirty="0">
                <a:solidFill>
                  <a:srgbClr val="FFFF00"/>
                </a:solidFill>
              </a:rPr>
              <a:t>With cap 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2D1C47A-3974-4509-B4E3-3290076E0D8B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5651119" y="3885514"/>
            <a:ext cx="1043453" cy="334060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89B9E81-2AA1-467B-807C-FD284C69A0D5}"/>
              </a:ext>
            </a:extLst>
          </p:cNvPr>
          <p:cNvSpPr txBox="1"/>
          <p:nvPr/>
        </p:nvSpPr>
        <p:spPr>
          <a:xfrm rot="19645903">
            <a:off x="989839" y="5489346"/>
            <a:ext cx="1835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XtRa North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875F6A-E41F-447F-9F46-4A78C5BAC732}"/>
              </a:ext>
            </a:extLst>
          </p:cNvPr>
          <p:cNvSpPr txBox="1"/>
          <p:nvPr/>
        </p:nvSpPr>
        <p:spPr>
          <a:xfrm rot="2471166">
            <a:off x="5256600" y="5575027"/>
            <a:ext cx="1832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66FFFF"/>
                </a:solidFill>
              </a:rPr>
              <a:t>XtRa South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75916A-8CFB-4DEA-BF84-B34972B9E9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358200" y="175790"/>
            <a:ext cx="1973901" cy="35976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20A352-A710-412B-8BCE-A91CFFD06C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3" y="1"/>
            <a:ext cx="1674291" cy="29765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687EE7-3C3B-42C6-9576-4FCBD7C7BF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944" y="-1"/>
            <a:ext cx="3218107" cy="17144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6A2197D-A0E3-4F2F-9109-376A922E04F5}"/>
              </a:ext>
            </a:extLst>
          </p:cNvPr>
          <p:cNvSpPr txBox="1"/>
          <p:nvPr/>
        </p:nvSpPr>
        <p:spPr>
          <a:xfrm>
            <a:off x="4459395" y="476190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baseline="30000" dirty="0">
                <a:solidFill>
                  <a:srgbClr val="FF66FF"/>
                </a:solidFill>
              </a:rPr>
              <a:t>152</a:t>
            </a:r>
            <a:r>
              <a:rPr lang="en-US" sz="2000" b="1" dirty="0">
                <a:solidFill>
                  <a:srgbClr val="FF66FF"/>
                </a:solidFill>
              </a:rPr>
              <a:t>Eu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A25CF7-0B9B-4F8F-BE55-E761A66A531A}"/>
              </a:ext>
            </a:extLst>
          </p:cNvPr>
          <p:cNvSpPr txBox="1"/>
          <p:nvPr/>
        </p:nvSpPr>
        <p:spPr>
          <a:xfrm>
            <a:off x="3074067" y="226365"/>
            <a:ext cx="708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66FF66"/>
                </a:solidFill>
              </a:rPr>
              <a:t>LEGe</a:t>
            </a:r>
            <a:endParaRPr lang="en-US" sz="2000" b="1" dirty="0">
              <a:solidFill>
                <a:srgbClr val="66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18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79E6C2-24EC-4357-BF73-7B7D3DFD8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7698"/>
            <a:ext cx="9144000" cy="33603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B6AB9B-2451-4AC4-8117-97E7F63119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2"/>
            <a:ext cx="9144000" cy="33564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A329A5-5D42-482D-993E-E131DD7D5BF8}"/>
              </a:ext>
            </a:extLst>
          </p:cNvPr>
          <p:cNvSpPr txBox="1"/>
          <p:nvPr/>
        </p:nvSpPr>
        <p:spPr>
          <a:xfrm>
            <a:off x="1122218" y="185100"/>
            <a:ext cx="21105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Run21</a:t>
            </a:r>
          </a:p>
          <a:p>
            <a:r>
              <a:rPr lang="en-US" dirty="0"/>
              <a:t>Coin. Window = 4 </a:t>
            </a:r>
            <a:r>
              <a:rPr lang="en-US" altLang="zh-CN" dirty="0" err="1"/>
              <a:t>μs</a:t>
            </a:r>
            <a:endParaRPr lang="en-US" dirty="0"/>
          </a:p>
          <a:p>
            <a:endParaRPr lang="en-US" dirty="0"/>
          </a:p>
          <a:p>
            <a:r>
              <a:rPr lang="en-US" dirty="0"/>
              <a:t>North – </a:t>
            </a:r>
            <a:r>
              <a:rPr lang="en-US" dirty="0" err="1"/>
              <a:t>LEGe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1EA44E-621A-435B-842C-3FFC027E86DD}"/>
              </a:ext>
            </a:extLst>
          </p:cNvPr>
          <p:cNvSpPr txBox="1"/>
          <p:nvPr/>
        </p:nvSpPr>
        <p:spPr>
          <a:xfrm>
            <a:off x="1122218" y="3747574"/>
            <a:ext cx="21105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Run21</a:t>
            </a:r>
          </a:p>
          <a:p>
            <a:r>
              <a:rPr lang="en-US" dirty="0"/>
              <a:t>Coin. Window = 4 </a:t>
            </a:r>
            <a:r>
              <a:rPr lang="en-US" altLang="zh-CN" dirty="0" err="1"/>
              <a:t>μs</a:t>
            </a:r>
            <a:endParaRPr lang="en-US" dirty="0"/>
          </a:p>
          <a:p>
            <a:endParaRPr lang="en-US" dirty="0"/>
          </a:p>
          <a:p>
            <a:r>
              <a:rPr lang="en-US" altLang="zh-CN" dirty="0"/>
              <a:t>South</a:t>
            </a:r>
            <a:r>
              <a:rPr lang="en-US" dirty="0"/>
              <a:t> – </a:t>
            </a:r>
            <a:r>
              <a:rPr lang="en-US" dirty="0" err="1"/>
              <a:t>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5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AB5C8-733A-4301-A0B4-3E8715649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603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A167C4-C7D4-4B0A-A6CB-93A769319B0C}"/>
              </a:ext>
            </a:extLst>
          </p:cNvPr>
          <p:cNvSpPr txBox="1"/>
          <p:nvPr/>
        </p:nvSpPr>
        <p:spPr>
          <a:xfrm>
            <a:off x="1122218" y="318655"/>
            <a:ext cx="21105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Run21</a:t>
            </a:r>
          </a:p>
          <a:p>
            <a:r>
              <a:rPr lang="en-US" dirty="0"/>
              <a:t>Coin. Window = 4 </a:t>
            </a:r>
            <a:r>
              <a:rPr lang="en-US" altLang="zh-CN" dirty="0" err="1"/>
              <a:t>μs</a:t>
            </a:r>
            <a:endParaRPr lang="en-US" dirty="0"/>
          </a:p>
          <a:p>
            <a:endParaRPr lang="en-US" dirty="0"/>
          </a:p>
          <a:p>
            <a:r>
              <a:rPr lang="en-US" dirty="0"/>
              <a:t>North – South</a:t>
            </a:r>
          </a:p>
        </p:txBody>
      </p:sp>
    </p:spTree>
    <p:extLst>
      <p:ext uri="{BB962C8B-B14F-4D97-AF65-F5344CB8AC3E}">
        <p14:creationId xmlns:p14="http://schemas.microsoft.com/office/powerpoint/2010/main" val="309494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AB8A35B-C2EF-44D1-9D20-C9229FBE9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42"/>
            <a:ext cx="9144000" cy="33603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D70B55-6E23-4D88-82BD-80076B4C1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540"/>
            <a:ext cx="9144000" cy="33564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F20E91-D0AB-442A-A0C2-0F25AC922E6E}"/>
              </a:ext>
            </a:extLst>
          </p:cNvPr>
          <p:cNvSpPr txBox="1"/>
          <p:nvPr/>
        </p:nvSpPr>
        <p:spPr>
          <a:xfrm>
            <a:off x="1122218" y="185100"/>
            <a:ext cx="21105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Run23</a:t>
            </a:r>
          </a:p>
          <a:p>
            <a:r>
              <a:rPr lang="en-US" dirty="0"/>
              <a:t>Coin. Window = 1 </a:t>
            </a:r>
            <a:r>
              <a:rPr lang="en-US" altLang="zh-CN" dirty="0" err="1"/>
              <a:t>μs</a:t>
            </a:r>
            <a:endParaRPr lang="en-US" dirty="0"/>
          </a:p>
          <a:p>
            <a:endParaRPr lang="en-US" dirty="0"/>
          </a:p>
          <a:p>
            <a:r>
              <a:rPr lang="en-US" dirty="0"/>
              <a:t>North – </a:t>
            </a:r>
            <a:r>
              <a:rPr lang="en-US" dirty="0" err="1"/>
              <a:t>LEGe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69D407-6A75-41CF-8E9F-EB7C019BE54D}"/>
              </a:ext>
            </a:extLst>
          </p:cNvPr>
          <p:cNvSpPr txBox="1"/>
          <p:nvPr/>
        </p:nvSpPr>
        <p:spPr>
          <a:xfrm>
            <a:off x="1122218" y="3747574"/>
            <a:ext cx="21105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Run23</a:t>
            </a:r>
          </a:p>
          <a:p>
            <a:r>
              <a:rPr lang="en-US" dirty="0"/>
              <a:t>Coin. Window = 1 </a:t>
            </a:r>
            <a:r>
              <a:rPr lang="en-US" altLang="zh-CN" dirty="0" err="1"/>
              <a:t>μs</a:t>
            </a:r>
            <a:endParaRPr lang="en-US" dirty="0"/>
          </a:p>
          <a:p>
            <a:endParaRPr lang="en-US" dirty="0"/>
          </a:p>
          <a:p>
            <a:r>
              <a:rPr lang="en-US" altLang="zh-CN" dirty="0"/>
              <a:t>South</a:t>
            </a:r>
            <a:r>
              <a:rPr lang="en-US" dirty="0"/>
              <a:t> – </a:t>
            </a:r>
            <a:r>
              <a:rPr lang="en-US" dirty="0" err="1"/>
              <a:t>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6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3372D5-2E25-4066-8120-13CCB0408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512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E1C13B-391A-48DD-B390-BCA9204B100A}"/>
              </a:ext>
            </a:extLst>
          </p:cNvPr>
          <p:cNvSpPr txBox="1"/>
          <p:nvPr/>
        </p:nvSpPr>
        <p:spPr>
          <a:xfrm>
            <a:off x="1122218" y="318655"/>
            <a:ext cx="21105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Run23</a:t>
            </a:r>
          </a:p>
          <a:p>
            <a:r>
              <a:rPr lang="en-US" dirty="0"/>
              <a:t>Coin. Window = 1 </a:t>
            </a:r>
            <a:r>
              <a:rPr lang="en-US" altLang="zh-CN" dirty="0" err="1"/>
              <a:t>μs</a:t>
            </a:r>
            <a:endParaRPr lang="en-US" dirty="0"/>
          </a:p>
          <a:p>
            <a:endParaRPr lang="en-US" dirty="0"/>
          </a:p>
          <a:p>
            <a:r>
              <a:rPr lang="en-US" dirty="0"/>
              <a:t>North – South</a:t>
            </a:r>
          </a:p>
        </p:txBody>
      </p:sp>
    </p:spTree>
    <p:extLst>
      <p:ext uri="{BB962C8B-B14F-4D97-AF65-F5344CB8AC3E}">
        <p14:creationId xmlns:p14="http://schemas.microsoft.com/office/powerpoint/2010/main" val="163052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FCFB54-9BCA-47E6-A1AA-50C8A2E3B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70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B730CA-9FB9-4DD1-A92C-EEEAB78F7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6768"/>
            <a:ext cx="9144000" cy="33512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5215C8-77B0-4CAF-A702-5BC10793BF68}"/>
              </a:ext>
            </a:extLst>
          </p:cNvPr>
          <p:cNvSpPr txBox="1"/>
          <p:nvPr/>
        </p:nvSpPr>
        <p:spPr>
          <a:xfrm>
            <a:off x="8067675" y="219075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North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B8E4A2-C6EB-4E10-ADD0-4754FA658684}"/>
              </a:ext>
            </a:extLst>
          </p:cNvPr>
          <p:cNvSpPr txBox="1"/>
          <p:nvPr/>
        </p:nvSpPr>
        <p:spPr>
          <a:xfrm>
            <a:off x="8067675" y="3762375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South</a:t>
            </a:r>
          </a:p>
        </p:txBody>
      </p:sp>
    </p:spTree>
    <p:extLst>
      <p:ext uri="{BB962C8B-B14F-4D97-AF65-F5344CB8AC3E}">
        <p14:creationId xmlns:p14="http://schemas.microsoft.com/office/powerpoint/2010/main" val="655647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8C77FD-860F-4331-A0FE-99CA26F95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43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55C7CC-9640-4686-A3D0-376C0FCFB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4226"/>
            <a:ext cx="9144000" cy="34437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2A9BED-29A0-44FB-B800-4622181D76AE}"/>
              </a:ext>
            </a:extLst>
          </p:cNvPr>
          <p:cNvSpPr txBox="1"/>
          <p:nvPr/>
        </p:nvSpPr>
        <p:spPr>
          <a:xfrm>
            <a:off x="8067675" y="219075"/>
            <a:ext cx="73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North</a:t>
            </a:r>
          </a:p>
          <a:p>
            <a:r>
              <a:rPr lang="en-US" dirty="0">
                <a:solidFill>
                  <a:srgbClr val="0000FF"/>
                </a:solidFill>
              </a:rPr>
              <a:t>South</a:t>
            </a:r>
          </a:p>
        </p:txBody>
      </p:sp>
    </p:spTree>
    <p:extLst>
      <p:ext uri="{BB962C8B-B14F-4D97-AF65-F5344CB8AC3E}">
        <p14:creationId xmlns:p14="http://schemas.microsoft.com/office/powerpoint/2010/main" val="1335865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2E9B3F-62B2-4261-B654-80E2C5CE84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579" y="0"/>
            <a:ext cx="2700003" cy="3975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206F07-EC6D-49A9-9FAB-1269D93C04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857626" cy="3975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8E75A3-992C-44FB-837E-60CAF5EAF7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05995"/>
            <a:ext cx="6802582" cy="296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84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2092</Words>
  <Application>Microsoft Office PowerPoint</Application>
  <PresentationFormat>On-screen Show (4:3)</PresentationFormat>
  <Paragraphs>236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Office Theme</vt:lpstr>
      <vt:lpstr>PXCT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 lijie</dc:creator>
  <cp:lastModifiedBy>sun lijie</cp:lastModifiedBy>
  <cp:revision>9</cp:revision>
  <dcterms:created xsi:type="dcterms:W3CDTF">2023-07-25T02:30:28Z</dcterms:created>
  <dcterms:modified xsi:type="dcterms:W3CDTF">2023-09-21T12:56:41Z</dcterms:modified>
</cp:coreProperties>
</file>