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285" r:id="rId2"/>
    <p:sldId id="2287" r:id="rId3"/>
    <p:sldId id="2103" r:id="rId4"/>
    <p:sldId id="2286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7C5CF-9A91-4B12-85E5-E5608C05F429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4F603-86AE-4CB9-8E6A-A41A90F9E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66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163E3-E104-4CE2-9206-9A84C7BA2D9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7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7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1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7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4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5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5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1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8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7AF9-BC54-4797-851E-B71A29F2F6F8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9AAA-3CFB-45D4-8183-D4F0B279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8FD9-7F9F-4E22-9DEC-1F4E7EF53E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/>
              <a:t>PXCT hardware status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282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CA607-36B9-4288-912E-71B6CB761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85762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971AE-F552-4629-8F81-EABC5856B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6" y="0"/>
            <a:ext cx="385762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F5F873-DC60-46C8-A9AF-71BDB7E46931}"/>
              </a:ext>
            </a:extLst>
          </p:cNvPr>
          <p:cNvSpPr txBox="1"/>
          <p:nvPr/>
        </p:nvSpPr>
        <p:spPr>
          <a:xfrm>
            <a:off x="3296654" y="6211669"/>
            <a:ext cx="5847346" cy="646331"/>
          </a:xfrm>
          <a:prstGeom prst="rect">
            <a:avLst/>
          </a:prstGeom>
          <a:solidFill>
            <a:srgbClr val="CCEC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 had the rod modified at the machine shop.</a:t>
            </a:r>
          </a:p>
          <a:p>
            <a:r>
              <a:rPr lang="en-US" dirty="0"/>
              <a:t>Now we have much better support on the chamber side.</a:t>
            </a:r>
          </a:p>
        </p:txBody>
      </p:sp>
    </p:spTree>
    <p:extLst>
      <p:ext uri="{BB962C8B-B14F-4D97-AF65-F5344CB8AC3E}">
        <p14:creationId xmlns:p14="http://schemas.microsoft.com/office/powerpoint/2010/main" val="2289673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5A459C-A34D-417D-BBB3-9F26253CD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6463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B2F6D6-F0CE-48C9-A763-AB35E1CA87A9}"/>
              </a:ext>
            </a:extLst>
          </p:cNvPr>
          <p:cNvSpPr txBox="1"/>
          <p:nvPr/>
        </p:nvSpPr>
        <p:spPr>
          <a:xfrm>
            <a:off x="5518652" y="202778"/>
            <a:ext cx="25966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ea typeface="DengXian" panose="02010600030101010101" pitchFamily="2" charset="-122"/>
              </a:rPr>
              <a:t>Needle valve</a:t>
            </a:r>
            <a:endParaRPr lang="en-US" altLang="zh-CN" dirty="0">
              <a:solidFill>
                <a:srgbClr val="CCFFFF"/>
              </a:solidFill>
            </a:endParaRPr>
          </a:p>
          <a:p>
            <a:r>
              <a:rPr lang="en-US" altLang="zh-CN" dirty="0">
                <a:solidFill>
                  <a:srgbClr val="CCFFFF"/>
                </a:solidFill>
              </a:rPr>
              <a:t>Pressure relief valve</a:t>
            </a:r>
          </a:p>
          <a:p>
            <a:r>
              <a:rPr lang="en-US" altLang="zh-CN" dirty="0">
                <a:solidFill>
                  <a:srgbClr val="CCFFFF"/>
                </a:solidFill>
              </a:rPr>
              <a:t>C37102000 valve</a:t>
            </a:r>
          </a:p>
          <a:p>
            <a:r>
              <a:rPr lang="en-US" dirty="0">
                <a:solidFill>
                  <a:srgbClr val="CCFFFF"/>
                </a:solidFill>
              </a:rPr>
              <a:t>(KF10) Unit Price: $548</a:t>
            </a:r>
          </a:p>
          <a:p>
            <a:r>
              <a:rPr lang="en-US" dirty="0">
                <a:solidFill>
                  <a:srgbClr val="CCFFFF"/>
                </a:solidFill>
              </a:rPr>
              <a:t>Centering Ring Assembly KF-10 with Screen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1D6FB1-5177-4771-916E-A932E93EA37F}"/>
              </a:ext>
            </a:extLst>
          </p:cNvPr>
          <p:cNvSpPr txBox="1"/>
          <p:nvPr/>
        </p:nvSpPr>
        <p:spPr>
          <a:xfrm>
            <a:off x="75064" y="175588"/>
            <a:ext cx="208819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FFFF00"/>
                </a:solidFill>
                <a:effectLst/>
              </a:rPr>
              <a:t>WGM701 Wasp</a:t>
            </a:r>
          </a:p>
          <a:p>
            <a:r>
              <a:rPr lang="en-US" b="0" i="0" dirty="0">
                <a:solidFill>
                  <a:srgbClr val="FFFF00"/>
                </a:solidFill>
                <a:effectLst/>
              </a:rPr>
              <a:t>Cold Cathode Pirani Combination Vacuum Gauge</a:t>
            </a:r>
          </a:p>
          <a:p>
            <a:r>
              <a:rPr lang="en-US" dirty="0">
                <a:solidFill>
                  <a:srgbClr val="FFFF00"/>
                </a:solidFill>
              </a:rPr>
              <a:t>(2 3/4 in. CF)</a:t>
            </a:r>
          </a:p>
          <a:p>
            <a:r>
              <a:rPr lang="en-US" dirty="0">
                <a:solidFill>
                  <a:srgbClr val="FFFF00"/>
                </a:solidFill>
              </a:rPr>
              <a:t>AGC302 Single Channel Active Gauge Controller </a:t>
            </a:r>
            <a:r>
              <a:rPr lang="en-US" altLang="zh-CN" dirty="0">
                <a:solidFill>
                  <a:srgbClr val="FFFF00"/>
                </a:solidFill>
              </a:rPr>
              <a:t>for PS301 Gauge Controller Power Supply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667A31-E68B-4644-B4BD-D14FF3FB7F57}"/>
              </a:ext>
            </a:extLst>
          </p:cNvPr>
          <p:cNvSpPr txBox="1"/>
          <p:nvPr/>
        </p:nvSpPr>
        <p:spPr>
          <a:xfrm>
            <a:off x="6115238" y="5934670"/>
            <a:ext cx="27727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PCM301 Busy Bee Pirani Capacitance Combination Vacuum Gauge (NW16KF)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89D51-C8C3-43D7-8BAB-8E68AA56C7DF}"/>
              </a:ext>
            </a:extLst>
          </p:cNvPr>
          <p:cNvSpPr txBox="1"/>
          <p:nvPr/>
        </p:nvSpPr>
        <p:spPr>
          <a:xfrm>
            <a:off x="5629727" y="4224124"/>
            <a:ext cx="2295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FF99"/>
                </a:solidFill>
                <a:effectLst/>
                <a:ea typeface="DengXian" panose="02010600030101010101" pitchFamily="2" charset="-122"/>
              </a:rPr>
              <a:t>Inline check valve </a:t>
            </a:r>
          </a:p>
          <a:p>
            <a:r>
              <a:rPr lang="en-US" b="0" i="0" dirty="0">
                <a:solidFill>
                  <a:srgbClr val="CCFF99"/>
                </a:solidFill>
                <a:effectLst/>
              </a:rPr>
              <a:t>Soft Start Valve Series 311 (KF16)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FB4AB9-0260-46B5-B32C-6CAD79C72363}"/>
              </a:ext>
            </a:extLst>
          </p:cNvPr>
          <p:cNvCxnSpPr>
            <a:cxnSpLocks/>
          </p:cNvCxnSpPr>
          <p:nvPr/>
        </p:nvCxnSpPr>
        <p:spPr>
          <a:xfrm flipH="1">
            <a:off x="5415119" y="5147454"/>
            <a:ext cx="326039" cy="787216"/>
          </a:xfrm>
          <a:prstGeom prst="straightConnector1">
            <a:avLst/>
          </a:prstGeom>
          <a:ln w="25400">
            <a:solidFill>
              <a:srgbClr val="CCFF9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724520C-51B0-4549-B4FA-5830B616930B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813628" y="6396335"/>
            <a:ext cx="301610" cy="132943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396B2E7-94C8-4222-83D7-C8D039832E84}"/>
              </a:ext>
            </a:extLst>
          </p:cNvPr>
          <p:cNvSpPr txBox="1"/>
          <p:nvPr/>
        </p:nvSpPr>
        <p:spPr>
          <a:xfrm>
            <a:off x="1852163" y="6460724"/>
            <a:ext cx="17969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99FF"/>
                </a:solidFill>
              </a:rPr>
              <a:t>Roughing pump</a:t>
            </a:r>
            <a:endParaRPr lang="en-US" dirty="0">
              <a:solidFill>
                <a:srgbClr val="0099FF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7A2613-0074-439E-A6B6-13823E222C32}"/>
              </a:ext>
            </a:extLst>
          </p:cNvPr>
          <p:cNvCxnSpPr>
            <a:cxnSpLocks/>
          </p:cNvCxnSpPr>
          <p:nvPr/>
        </p:nvCxnSpPr>
        <p:spPr>
          <a:xfrm flipV="1">
            <a:off x="3500284" y="6555140"/>
            <a:ext cx="1538221" cy="100082"/>
          </a:xfrm>
          <a:prstGeom prst="straightConnector1">
            <a:avLst/>
          </a:prstGeom>
          <a:ln w="25400">
            <a:solidFill>
              <a:srgbClr val="0099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6438514-2DB2-4BED-83D6-9D19FE18F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25" y="0"/>
            <a:ext cx="1048433" cy="14031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C89D1FD-0BDE-48D8-AF83-870F41FC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59" y="25086"/>
            <a:ext cx="1037141" cy="15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B39B814-C9A1-47EC-B722-5312AB6A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92" y="4062808"/>
            <a:ext cx="1251581" cy="18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781A098-0D4D-4050-B5CD-695F9C88A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44" y="1629124"/>
            <a:ext cx="1380956" cy="7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62436F6-8673-4CF8-AF26-6FD53272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467" y="4838992"/>
            <a:ext cx="1052597" cy="7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BE36F-D269-4E83-9004-ED1A26259111}"/>
              </a:ext>
            </a:extLst>
          </p:cNvPr>
          <p:cNvSpPr txBox="1"/>
          <p:nvPr/>
        </p:nvSpPr>
        <p:spPr>
          <a:xfrm>
            <a:off x="12068" y="4439430"/>
            <a:ext cx="2891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FF99"/>
                </a:solidFill>
              </a:rPr>
              <a:t>Centering Ring With Screen, NW40 Size ISO-KF Flange, Viton O-ring, 100318605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8A3A34-910F-4969-B36A-0FA259F7913E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3640064" y="4792512"/>
            <a:ext cx="578742" cy="441204"/>
          </a:xfrm>
          <a:prstGeom prst="straightConnector1">
            <a:avLst/>
          </a:prstGeom>
          <a:ln w="25400">
            <a:solidFill>
              <a:srgbClr val="CCFF99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" name="Picture 4">
            <a:extLst>
              <a:ext uri="{FF2B5EF4-FFF2-40B4-BE49-F238E27FC236}">
                <a16:creationId xmlns:a16="http://schemas.microsoft.com/office/drawing/2014/main" id="{A76BE578-C87E-41B4-A4E9-687F97AB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76" y="4886070"/>
            <a:ext cx="953544" cy="7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39E267-FF10-464D-801F-EF3642CE88AD}"/>
              </a:ext>
            </a:extLst>
          </p:cNvPr>
          <p:cNvCxnSpPr>
            <a:cxnSpLocks/>
          </p:cNvCxnSpPr>
          <p:nvPr/>
        </p:nvCxnSpPr>
        <p:spPr>
          <a:xfrm flipH="1">
            <a:off x="4931333" y="202778"/>
            <a:ext cx="2884869" cy="0"/>
          </a:xfrm>
          <a:prstGeom prst="straightConnector1">
            <a:avLst/>
          </a:prstGeom>
          <a:ln w="25400">
            <a:solidFill>
              <a:srgbClr val="CCFF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819A655-4E82-4CA3-9488-57E74DF44491}"/>
              </a:ext>
            </a:extLst>
          </p:cNvPr>
          <p:cNvCxnSpPr>
            <a:cxnSpLocks/>
          </p:cNvCxnSpPr>
          <p:nvPr/>
        </p:nvCxnSpPr>
        <p:spPr>
          <a:xfrm>
            <a:off x="3200400" y="802942"/>
            <a:ext cx="439665" cy="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969E1504-121C-47CC-B53A-38B00EAAF0B9}"/>
              </a:ext>
            </a:extLst>
          </p:cNvPr>
          <p:cNvSpPr txBox="1"/>
          <p:nvPr/>
        </p:nvSpPr>
        <p:spPr>
          <a:xfrm>
            <a:off x="6429169" y="3274969"/>
            <a:ext cx="22950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PS401 Convection &amp; Pirani Vacuum Gauge Power Supply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B293D7-6F25-40C0-B4F1-08BC31650F2F}"/>
              </a:ext>
            </a:extLst>
          </p:cNvPr>
          <p:cNvSpPr txBox="1"/>
          <p:nvPr/>
        </p:nvSpPr>
        <p:spPr>
          <a:xfrm>
            <a:off x="6147494" y="1955712"/>
            <a:ext cx="186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CFFFF"/>
                </a:solidFill>
                <a:effectLst/>
                <a:ea typeface="DengXian" panose="02010600030101010101" pitchFamily="2" charset="-122"/>
              </a:rPr>
              <a:t>PRV on a 2.75" CF Flange, Pressure Relief Valve - 2 PSI</a:t>
            </a:r>
            <a:endParaRPr lang="en-US" dirty="0">
              <a:solidFill>
                <a:srgbClr val="CCFFFF"/>
              </a:solidFill>
            </a:endParaRPr>
          </a:p>
        </p:txBody>
      </p:sp>
      <p:pic>
        <p:nvPicPr>
          <p:cNvPr id="7" name="Picture 2" descr="PRV on a 2.75&quot; CF Flange, Pressure Relief Valve - 2 PSI">
            <a:extLst>
              <a:ext uri="{FF2B5EF4-FFF2-40B4-BE49-F238E27FC236}">
                <a16:creationId xmlns:a16="http://schemas.microsoft.com/office/drawing/2014/main" id="{2DA851B9-04B9-405D-B68B-C70DDF540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83750">
            <a:off x="7340189" y="2103546"/>
            <a:ext cx="1934574" cy="128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326FAD2-8C0F-4AAD-948C-ECB72C5AB053}"/>
              </a:ext>
            </a:extLst>
          </p:cNvPr>
          <p:cNvCxnSpPr>
            <a:cxnSpLocks/>
          </p:cNvCxnSpPr>
          <p:nvPr/>
        </p:nvCxnSpPr>
        <p:spPr>
          <a:xfrm flipH="1" flipV="1">
            <a:off x="5078987" y="937369"/>
            <a:ext cx="1068507" cy="1576210"/>
          </a:xfrm>
          <a:prstGeom prst="straightConnector1">
            <a:avLst/>
          </a:prstGeom>
          <a:ln w="25400">
            <a:solidFill>
              <a:srgbClr val="CCFFFF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25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9FAFC-D847-44EE-963D-ECC76EDCA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9D18CA-47AB-4562-B685-C26ABD043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BA0F95-5F54-46B2-8199-656FB29C64E0}"/>
              </a:ext>
            </a:extLst>
          </p:cNvPr>
          <p:cNvSpPr txBox="1"/>
          <p:nvPr/>
        </p:nvSpPr>
        <p:spPr>
          <a:xfrm>
            <a:off x="2776170" y="0"/>
            <a:ext cx="6367830" cy="1200329"/>
          </a:xfrm>
          <a:prstGeom prst="rect">
            <a:avLst/>
          </a:prstGeom>
          <a:solidFill>
            <a:srgbClr val="CCECFF">
              <a:alpha val="6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The chamber now is pretty tall like a Christmas tree.</a:t>
            </a:r>
          </a:p>
          <a:p>
            <a:r>
              <a:rPr lang="en-US" dirty="0"/>
              <a:t>We have ordered the PS401 Vacuum Gauge Power Supply, blank flanges, hinge clamps, bolts, nuts, and washers.</a:t>
            </a:r>
          </a:p>
          <a:p>
            <a:r>
              <a:rPr lang="en-US" dirty="0"/>
              <a:t>We will conduct a vacuum test as soon as they arrive.</a:t>
            </a:r>
          </a:p>
        </p:txBody>
      </p:sp>
    </p:spTree>
    <p:extLst>
      <p:ext uri="{BB962C8B-B14F-4D97-AF65-F5344CB8AC3E}">
        <p14:creationId xmlns:p14="http://schemas.microsoft.com/office/powerpoint/2010/main" val="4113721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179</Words>
  <Application>Microsoft Office PowerPoint</Application>
  <PresentationFormat>On-screen Show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PXCT hardware status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lijie</dc:creator>
  <cp:lastModifiedBy>sun lijie</cp:lastModifiedBy>
  <cp:revision>7</cp:revision>
  <dcterms:created xsi:type="dcterms:W3CDTF">2023-07-25T02:30:28Z</dcterms:created>
  <dcterms:modified xsi:type="dcterms:W3CDTF">2023-07-27T03:00:55Z</dcterms:modified>
</cp:coreProperties>
</file>