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3003" r:id="rId2"/>
    <p:sldId id="3004" r:id="rId3"/>
    <p:sldId id="3019" r:id="rId4"/>
    <p:sldId id="3015" r:id="rId5"/>
    <p:sldId id="3020" r:id="rId6"/>
    <p:sldId id="2132" r:id="rId7"/>
    <p:sldId id="2131"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7" y="5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5C79BE-5FD6-4367-92D6-35DD2BFDABB7}" type="datetimeFigureOut">
              <a:rPr lang="en-US" smtClean="0"/>
              <a:t>11/9/2023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EFAEC-DE6E-45C7-9C81-0A78ED3C24FD}" type="slidenum">
              <a:rPr lang="en-US" smtClean="0"/>
              <a:t>‹#›</a:t>
            </a:fld>
            <a:endParaRPr lang="en-US"/>
          </a:p>
        </p:txBody>
      </p:sp>
    </p:spTree>
    <p:extLst>
      <p:ext uri="{BB962C8B-B14F-4D97-AF65-F5344CB8AC3E}">
        <p14:creationId xmlns:p14="http://schemas.microsoft.com/office/powerpoint/2010/main" val="3217198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run0055-00_MSD26_148Gd_2mmcollimator_80min_window1.5us.root</a:t>
            </a:r>
          </a:p>
          <a:p>
            <a:r>
              <a:rPr lang="en-US" dirty="0"/>
              <a:t>run0056-00_MSD26_241Am_2mmcollimator_60min_window1.5us_negativebias.root</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1</a:t>
            </a:fld>
            <a:endParaRPr lang="zh-CN" altLang="en-US"/>
          </a:p>
        </p:txBody>
      </p:sp>
    </p:spTree>
    <p:extLst>
      <p:ext uri="{BB962C8B-B14F-4D97-AF65-F5344CB8AC3E}">
        <p14:creationId xmlns:p14="http://schemas.microsoft.com/office/powerpoint/2010/main" val="118164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&lt;iostream&gt;</a:t>
            </a:r>
          </a:p>
          <a:p>
            <a:r>
              <a:rPr lang="en-US" dirty="0"/>
              <a:t>#include &lt;</a:t>
            </a:r>
            <a:r>
              <a:rPr lang="en-US" dirty="0" err="1"/>
              <a:t>fstream</a:t>
            </a:r>
            <a:r>
              <a:rPr lang="en-US" dirty="0"/>
              <a:t>&gt;</a:t>
            </a:r>
          </a:p>
          <a:p>
            <a:r>
              <a:rPr lang="en-US" dirty="0"/>
              <a:t>//#include &lt;</a:t>
            </a:r>
            <a:r>
              <a:rPr lang="en-US" dirty="0" err="1"/>
              <a:t>iomanip.h</a:t>
            </a:r>
            <a:r>
              <a:rPr lang="en-US" dirty="0"/>
              <a:t>&gt;</a:t>
            </a:r>
          </a:p>
          <a:p>
            <a:r>
              <a:rPr lang="en-US" dirty="0"/>
              <a:t>#include &lt;</a:t>
            </a:r>
            <a:r>
              <a:rPr lang="en-US" dirty="0" err="1"/>
              <a:t>math.h</a:t>
            </a:r>
            <a:r>
              <a:rPr lang="en-US" dirty="0"/>
              <a:t>&gt;</a:t>
            </a:r>
          </a:p>
          <a:p>
            <a:r>
              <a:rPr lang="en-US" dirty="0"/>
              <a:t>#include &lt;</a:t>
            </a:r>
            <a:r>
              <a:rPr lang="en-US" dirty="0" err="1"/>
              <a:t>time.h</a:t>
            </a:r>
            <a:r>
              <a:rPr lang="en-US" dirty="0"/>
              <a:t>&gt;</a:t>
            </a:r>
          </a:p>
          <a:p>
            <a:r>
              <a:rPr lang="en-US" dirty="0"/>
              <a:t>#include &lt;map&gt;</a:t>
            </a:r>
          </a:p>
          <a:p>
            <a:r>
              <a:rPr lang="en-US" dirty="0"/>
              <a:t>#include &lt;</a:t>
            </a:r>
            <a:r>
              <a:rPr lang="en-US" dirty="0" err="1"/>
              <a:t>TROOT.h</a:t>
            </a:r>
            <a:r>
              <a:rPr lang="en-US" dirty="0"/>
              <a:t>&gt;</a:t>
            </a:r>
          </a:p>
          <a:p>
            <a:r>
              <a:rPr lang="en-US" dirty="0"/>
              <a:t>#include &lt;</a:t>
            </a:r>
            <a:r>
              <a:rPr lang="en-US" dirty="0" err="1"/>
              <a:t>TSystem.h</a:t>
            </a:r>
            <a:r>
              <a:rPr lang="en-US" dirty="0"/>
              <a:t>&gt;#include &lt;</a:t>
            </a:r>
            <a:r>
              <a:rPr lang="en-US" dirty="0" err="1"/>
              <a:t>TCutG.h</a:t>
            </a:r>
            <a:r>
              <a:rPr lang="en-US" dirty="0"/>
              <a:t>&gt;</a:t>
            </a:r>
          </a:p>
          <a:p>
            <a:r>
              <a:rPr lang="en-US" dirty="0"/>
              <a:t>#include "</a:t>
            </a:r>
            <a:r>
              <a:rPr lang="en-US" dirty="0" err="1"/>
              <a:t>TChain.h</a:t>
            </a:r>
            <a:r>
              <a:rPr lang="en-US" dirty="0"/>
              <a:t>"</a:t>
            </a:r>
          </a:p>
          <a:p>
            <a:r>
              <a:rPr lang="en-US" dirty="0"/>
              <a:t>#include "</a:t>
            </a:r>
            <a:r>
              <a:rPr lang="en-US" dirty="0" err="1"/>
              <a:t>TStyle.h</a:t>
            </a:r>
            <a:r>
              <a:rPr lang="en-US" dirty="0"/>
              <a:t>"</a:t>
            </a:r>
          </a:p>
          <a:p>
            <a:r>
              <a:rPr lang="en-US" dirty="0"/>
              <a:t>#include "</a:t>
            </a:r>
            <a:r>
              <a:rPr lang="en-US" dirty="0" err="1"/>
              <a:t>TLine.h</a:t>
            </a:r>
            <a:r>
              <a:rPr lang="en-US" dirty="0"/>
              <a:t>"</a:t>
            </a:r>
          </a:p>
          <a:p>
            <a:r>
              <a:rPr lang="en-US" dirty="0"/>
              <a:t>#include "</a:t>
            </a:r>
            <a:r>
              <a:rPr lang="en-US" dirty="0" err="1"/>
              <a:t>TCanvas.h</a:t>
            </a:r>
            <a:r>
              <a:rPr lang="en-US" dirty="0"/>
              <a:t>"</a:t>
            </a:r>
          </a:p>
          <a:p>
            <a:r>
              <a:rPr lang="en-US" dirty="0"/>
              <a:t>#include "</a:t>
            </a:r>
            <a:r>
              <a:rPr lang="en-US" dirty="0" err="1"/>
              <a:t>TEllipse.h</a:t>
            </a:r>
            <a:r>
              <a:rPr lang="en-US" dirty="0"/>
              <a:t>"</a:t>
            </a:r>
          </a:p>
          <a:p>
            <a:r>
              <a:rPr lang="en-US" dirty="0"/>
              <a:t>#include "</a:t>
            </a:r>
            <a:r>
              <a:rPr lang="en-US" dirty="0" err="1"/>
              <a:t>TString.h</a:t>
            </a:r>
            <a:r>
              <a:rPr lang="en-US" dirty="0"/>
              <a:t>"</a:t>
            </a:r>
          </a:p>
          <a:p>
            <a:r>
              <a:rPr lang="en-US" dirty="0"/>
              <a:t>#include "</a:t>
            </a:r>
            <a:r>
              <a:rPr lang="en-US" dirty="0" err="1"/>
              <a:t>TGraph.h</a:t>
            </a:r>
            <a:r>
              <a:rPr lang="en-US" dirty="0"/>
              <a:t>"</a:t>
            </a:r>
          </a:p>
          <a:p>
            <a:r>
              <a:rPr lang="en-US" dirty="0"/>
              <a:t>#include "</a:t>
            </a:r>
            <a:r>
              <a:rPr lang="en-US" dirty="0" err="1"/>
              <a:t>TGraphErrors.h</a:t>
            </a:r>
            <a:r>
              <a:rPr lang="en-US" dirty="0"/>
              <a:t>"</a:t>
            </a:r>
          </a:p>
          <a:p>
            <a:r>
              <a:rPr lang="en-US" dirty="0"/>
              <a:t>#include "</a:t>
            </a:r>
            <a:r>
              <a:rPr lang="en-US" dirty="0" err="1"/>
              <a:t>TSpectrum.h</a:t>
            </a:r>
            <a:r>
              <a:rPr lang="en-US" dirty="0"/>
              <a:t>"</a:t>
            </a:r>
          </a:p>
          <a:p>
            <a:r>
              <a:rPr lang="en-US" dirty="0"/>
              <a:t>#include "</a:t>
            </a:r>
            <a:r>
              <a:rPr lang="en-US" dirty="0" err="1"/>
              <a:t>TVirtualFitter.h</a:t>
            </a:r>
            <a:r>
              <a:rPr lang="en-US" dirty="0"/>
              <a:t>"</a:t>
            </a:r>
          </a:p>
          <a:p>
            <a:r>
              <a:rPr lang="en-US" dirty="0"/>
              <a:t>#include "</a:t>
            </a:r>
            <a:r>
              <a:rPr lang="en-US" dirty="0" err="1"/>
              <a:t>TFitResult.h</a:t>
            </a:r>
            <a:r>
              <a:rPr lang="en-US" dirty="0"/>
              <a:t>"</a:t>
            </a:r>
          </a:p>
          <a:p>
            <a:r>
              <a:rPr lang="en-US" dirty="0"/>
              <a:t>#include "</a:t>
            </a:r>
            <a:r>
              <a:rPr lang="en-US" dirty="0" err="1"/>
              <a:t>TFitResultPtr.h</a:t>
            </a:r>
            <a:r>
              <a:rPr lang="en-US" dirty="0"/>
              <a:t>"</a:t>
            </a:r>
          </a:p>
          <a:p>
            <a:r>
              <a:rPr lang="en-US" dirty="0"/>
              <a:t>#include "</a:t>
            </a:r>
            <a:r>
              <a:rPr lang="en-US" dirty="0" err="1"/>
              <a:t>TMatrixDSymfwd.h</a:t>
            </a:r>
            <a:r>
              <a:rPr lang="en-US" dirty="0"/>
              <a:t>"</a:t>
            </a:r>
          </a:p>
          <a:p>
            <a:r>
              <a:rPr lang="en-US" dirty="0"/>
              <a:t>#include "</a:t>
            </a:r>
            <a:r>
              <a:rPr lang="en-US" dirty="0" err="1"/>
              <a:t>TRandom.h</a:t>
            </a:r>
            <a:r>
              <a:rPr lang="en-US" dirty="0"/>
              <a:t>"</a:t>
            </a:r>
          </a:p>
          <a:p>
            <a:r>
              <a:rPr lang="en-US" dirty="0"/>
              <a:t>#include "</a:t>
            </a:r>
            <a:r>
              <a:rPr lang="en-US" dirty="0" err="1"/>
              <a:t>TFile.h</a:t>
            </a:r>
            <a:r>
              <a:rPr lang="en-US" dirty="0"/>
              <a:t>"</a:t>
            </a:r>
          </a:p>
          <a:p>
            <a:r>
              <a:rPr lang="en-US" dirty="0"/>
              <a:t>#include "</a:t>
            </a:r>
            <a:r>
              <a:rPr lang="en-US" dirty="0" err="1"/>
              <a:t>TTree.h</a:t>
            </a:r>
            <a:r>
              <a:rPr lang="en-US" dirty="0"/>
              <a:t>"</a:t>
            </a:r>
          </a:p>
          <a:p>
            <a:r>
              <a:rPr lang="en-US" dirty="0"/>
              <a:t>#include "TH1.h"</a:t>
            </a:r>
          </a:p>
          <a:p>
            <a:r>
              <a:rPr lang="en-US" dirty="0"/>
              <a:t>#include "TH1D.h"</a:t>
            </a:r>
          </a:p>
          <a:p>
            <a:r>
              <a:rPr lang="en-US" dirty="0"/>
              <a:t>#include "TH2.h"</a:t>
            </a:r>
          </a:p>
          <a:p>
            <a:r>
              <a:rPr lang="en-US" dirty="0"/>
              <a:t>#include "TF1.h"</a:t>
            </a:r>
          </a:p>
          <a:p>
            <a:r>
              <a:rPr lang="en-US" dirty="0"/>
              <a:t>#include "</a:t>
            </a:r>
            <a:r>
              <a:rPr lang="en-US" dirty="0" err="1"/>
              <a:t>TMath.h</a:t>
            </a:r>
            <a:r>
              <a:rPr lang="en-US" dirty="0"/>
              <a:t>"</a:t>
            </a:r>
          </a:p>
          <a:p>
            <a:r>
              <a:rPr lang="en-US" dirty="0"/>
              <a:t>#include "</a:t>
            </a:r>
            <a:r>
              <a:rPr lang="en-US" dirty="0" err="1"/>
              <a:t>TPaveText.h</a:t>
            </a:r>
            <a:r>
              <a:rPr lang="en-US" dirty="0"/>
              <a:t>"</a:t>
            </a:r>
          </a:p>
          <a:p>
            <a:r>
              <a:rPr lang="en-US" dirty="0"/>
              <a:t>#include "</a:t>
            </a:r>
            <a:r>
              <a:rPr lang="en-US" dirty="0" err="1"/>
              <a:t>TPad.h</a:t>
            </a:r>
            <a:r>
              <a:rPr lang="en-US" dirty="0"/>
              <a:t>"</a:t>
            </a:r>
          </a:p>
          <a:p>
            <a:r>
              <a:rPr lang="en-US" dirty="0"/>
              <a:t>#include "</a:t>
            </a:r>
            <a:r>
              <a:rPr lang="en-US" dirty="0" err="1"/>
              <a:t>TAxis.h</a:t>
            </a:r>
            <a:r>
              <a:rPr lang="en-US" dirty="0"/>
              <a:t>"</a:t>
            </a:r>
          </a:p>
          <a:p>
            <a:r>
              <a:rPr lang="en-US" dirty="0"/>
              <a:t>#include "</a:t>
            </a:r>
            <a:r>
              <a:rPr lang="en-US" dirty="0" err="1"/>
              <a:t>TClass.h</a:t>
            </a:r>
            <a:r>
              <a:rPr lang="en-US" dirty="0"/>
              <a:t>"</a:t>
            </a:r>
          </a:p>
          <a:p>
            <a:r>
              <a:rPr lang="en-US" dirty="0"/>
              <a:t>#include "</a:t>
            </a:r>
            <a:r>
              <a:rPr lang="en-US" dirty="0" err="1"/>
              <a:t>TMatrixD.h</a:t>
            </a:r>
            <a:r>
              <a:rPr lang="en-US" dirty="0"/>
              <a:t>"</a:t>
            </a:r>
          </a:p>
          <a:p>
            <a:r>
              <a:rPr lang="en-US" dirty="0"/>
              <a:t>#include "</a:t>
            </a:r>
            <a:r>
              <a:rPr lang="en-US" dirty="0" err="1"/>
              <a:t>TVectorD.h</a:t>
            </a:r>
            <a:r>
              <a:rPr lang="en-US" dirty="0"/>
              <a:t>"</a:t>
            </a:r>
          </a:p>
          <a:p>
            <a:r>
              <a:rPr lang="en-US" dirty="0"/>
              <a:t>#include "</a:t>
            </a:r>
            <a:r>
              <a:rPr lang="en-US" dirty="0" err="1"/>
              <a:t>string.h</a:t>
            </a:r>
            <a:r>
              <a:rPr lang="en-US" dirty="0"/>
              <a:t>"</a:t>
            </a:r>
          </a:p>
          <a:p>
            <a:r>
              <a:rPr lang="en-US" dirty="0"/>
              <a:t>#include "</a:t>
            </a:r>
            <a:r>
              <a:rPr lang="en-US" dirty="0" err="1"/>
              <a:t>stdlib.h</a:t>
            </a:r>
            <a:r>
              <a:rPr lang="en-US" dirty="0"/>
              <a:t>"</a:t>
            </a:r>
          </a:p>
          <a:p>
            <a:r>
              <a:rPr lang="en-US" dirty="0"/>
              <a:t>#include "</a:t>
            </a:r>
            <a:r>
              <a:rPr lang="en-US" dirty="0" err="1"/>
              <a:t>stdio.h</a:t>
            </a:r>
            <a:r>
              <a:rPr lang="en-US" dirty="0"/>
              <a:t>"</a:t>
            </a:r>
          </a:p>
          <a:p>
            <a:r>
              <a:rPr lang="en-US" dirty="0"/>
              <a:t>#include "</a:t>
            </a:r>
            <a:r>
              <a:rPr lang="en-US" dirty="0" err="1"/>
              <a:t>TLegend.h</a:t>
            </a:r>
            <a:r>
              <a:rPr lang="en-US" dirty="0"/>
              <a:t>"</a:t>
            </a:r>
          </a:p>
          <a:p>
            <a:r>
              <a:rPr lang="en-US" dirty="0"/>
              <a:t>using namespace std;</a:t>
            </a:r>
          </a:p>
          <a:p>
            <a:r>
              <a:rPr lang="en-US" dirty="0"/>
              <a:t>void peakcali_pol1_band_pxct_MSD26()//for linear calibration with a credible interval band</a:t>
            </a:r>
          </a:p>
          <a:p>
            <a:r>
              <a:rPr lang="en-US" dirty="0"/>
              <a:t>{</a:t>
            </a:r>
          </a:p>
          <a:p>
            <a:r>
              <a:rPr lang="en-US" dirty="0"/>
              <a:t>	const int ID1 = 0;// </a:t>
            </a:r>
            <a:r>
              <a:rPr lang="en-US" dirty="0" err="1"/>
              <a:t>i</a:t>
            </a:r>
            <a:r>
              <a:rPr lang="en-US" dirty="0"/>
              <a:t>=ID1//which detector</a:t>
            </a:r>
          </a:p>
          <a:p>
            <a:r>
              <a:rPr lang="en-US" dirty="0"/>
              <a:t>	const int ID2 = 0;// </a:t>
            </a:r>
            <a:r>
              <a:rPr lang="en-US" dirty="0" err="1"/>
              <a:t>i</a:t>
            </a:r>
            <a:r>
              <a:rPr lang="en-US" dirty="0"/>
              <a:t>&lt;=ID2// modify which detector</a:t>
            </a:r>
          </a:p>
          <a:p>
            <a:r>
              <a:rPr lang="en-US" dirty="0"/>
              <a:t>	int </a:t>
            </a:r>
            <a:r>
              <a:rPr lang="en-US" dirty="0" err="1"/>
              <a:t>i</a:t>
            </a:r>
            <a:r>
              <a:rPr lang="en-US" dirty="0"/>
              <a:t>, ii;</a:t>
            </a:r>
          </a:p>
          <a:p>
            <a:r>
              <a:rPr lang="en-US" dirty="0"/>
              <a:t>	char </a:t>
            </a:r>
            <a:r>
              <a:rPr lang="en-US" dirty="0" err="1"/>
              <a:t>paraprint</a:t>
            </a:r>
            <a:r>
              <a:rPr lang="en-US" dirty="0"/>
              <a:t>[100], </a:t>
            </a:r>
            <a:r>
              <a:rPr lang="en-US" dirty="0" err="1"/>
              <a:t>graph_name</a:t>
            </a:r>
            <a:r>
              <a:rPr lang="en-US" dirty="0"/>
              <a:t>[200], </a:t>
            </a:r>
            <a:r>
              <a:rPr lang="en-US" dirty="0" err="1"/>
              <a:t>hcali_name</a:t>
            </a:r>
            <a:r>
              <a:rPr lang="en-US" dirty="0"/>
              <a:t>[200];</a:t>
            </a:r>
          </a:p>
          <a:p>
            <a:r>
              <a:rPr lang="en-US" dirty="0"/>
              <a:t>	</a:t>
            </a:r>
            <a:r>
              <a:rPr lang="en-US" dirty="0" err="1"/>
              <a:t>TCanvas</a:t>
            </a:r>
            <a:r>
              <a:rPr lang="en-US" dirty="0"/>
              <a:t>* </a:t>
            </a:r>
            <a:r>
              <a:rPr lang="en-US" dirty="0" err="1"/>
              <a:t>canvascali</a:t>
            </a:r>
            <a:r>
              <a:rPr lang="en-US" dirty="0"/>
              <a:t>[ID2 + 1];</a:t>
            </a:r>
          </a:p>
          <a:p>
            <a:r>
              <a:rPr lang="en-US" dirty="0"/>
              <a:t>	</a:t>
            </a:r>
            <a:r>
              <a:rPr lang="en-US" dirty="0" err="1"/>
              <a:t>TGraph</a:t>
            </a:r>
            <a:r>
              <a:rPr lang="en-US" dirty="0"/>
              <a:t>* graph[ID2 + 1];</a:t>
            </a:r>
          </a:p>
          <a:p>
            <a:r>
              <a:rPr lang="en-US" dirty="0"/>
              <a:t>	</a:t>
            </a:r>
            <a:r>
              <a:rPr lang="en-US" dirty="0" err="1"/>
              <a:t>TGraph</a:t>
            </a:r>
            <a:r>
              <a:rPr lang="en-US" dirty="0"/>
              <a:t>* </a:t>
            </a:r>
            <a:r>
              <a:rPr lang="en-US" dirty="0" err="1"/>
              <a:t>graph_residual</a:t>
            </a:r>
            <a:r>
              <a:rPr lang="en-US" dirty="0"/>
              <a:t>[ID2 + 1];//</a:t>
            </a:r>
            <a:r>
              <a:rPr lang="en-US" dirty="0" err="1"/>
              <a:t>creat</a:t>
            </a:r>
            <a:r>
              <a:rPr lang="en-US" dirty="0"/>
              <a:t> graphs</a:t>
            </a:r>
          </a:p>
          <a:p>
            <a:r>
              <a:rPr lang="en-US" dirty="0"/>
              <a:t>	TH1D* </a:t>
            </a:r>
            <a:r>
              <a:rPr lang="en-US" dirty="0" err="1"/>
              <a:t>h_confidence_interval</a:t>
            </a:r>
            <a:r>
              <a:rPr lang="en-US" dirty="0"/>
              <a:t>[ID2 + 1];</a:t>
            </a:r>
          </a:p>
          <a:p>
            <a:r>
              <a:rPr lang="en-US" dirty="0"/>
              <a:t>	const int </a:t>
            </a:r>
            <a:r>
              <a:rPr lang="en-US" dirty="0" err="1"/>
              <a:t>num_datapoints</a:t>
            </a:r>
            <a:r>
              <a:rPr lang="en-US" dirty="0"/>
              <a:t> = 3;//search peak numbers, modify</a:t>
            </a:r>
          </a:p>
          <a:p>
            <a:r>
              <a:rPr lang="en-US" dirty="0"/>
              <a:t>	</a:t>
            </a:r>
            <a:r>
              <a:rPr lang="en-US" dirty="0" err="1"/>
              <a:t>Double_t</a:t>
            </a:r>
            <a:r>
              <a:rPr lang="en-US" dirty="0"/>
              <a:t> </a:t>
            </a:r>
            <a:r>
              <a:rPr lang="en-US" dirty="0" err="1"/>
              <a:t>x_value</a:t>
            </a:r>
            <a:r>
              <a:rPr lang="en-US" dirty="0"/>
              <a:t>[ID2 + 1][</a:t>
            </a:r>
            <a:r>
              <a:rPr lang="en-US" dirty="0" err="1"/>
              <a:t>num_datapoints</a:t>
            </a:r>
            <a:r>
              <a:rPr lang="en-US" dirty="0"/>
              <a:t>], </a:t>
            </a:r>
            <a:r>
              <a:rPr lang="en-US" dirty="0" err="1"/>
              <a:t>x_error</a:t>
            </a:r>
            <a:r>
              <a:rPr lang="en-US" dirty="0"/>
              <a:t>[ID2 + 1][</a:t>
            </a:r>
            <a:r>
              <a:rPr lang="en-US" dirty="0" err="1"/>
              <a:t>num_datapoints</a:t>
            </a:r>
            <a:r>
              <a:rPr lang="en-US" dirty="0"/>
              <a:t>];</a:t>
            </a:r>
          </a:p>
          <a:p>
            <a:r>
              <a:rPr lang="en-US" dirty="0"/>
              <a:t>	</a:t>
            </a:r>
            <a:r>
              <a:rPr lang="en-US" dirty="0" err="1"/>
              <a:t>Double_t</a:t>
            </a:r>
            <a:r>
              <a:rPr lang="en-US" dirty="0"/>
              <a:t> </a:t>
            </a:r>
            <a:r>
              <a:rPr lang="en-US" dirty="0" err="1"/>
              <a:t>y_value</a:t>
            </a:r>
            <a:r>
              <a:rPr lang="en-US" dirty="0"/>
              <a:t>[ID2 + 1][</a:t>
            </a:r>
            <a:r>
              <a:rPr lang="en-US" dirty="0" err="1"/>
              <a:t>num_datapoints</a:t>
            </a:r>
            <a:r>
              <a:rPr lang="en-US" dirty="0"/>
              <a:t>], </a:t>
            </a:r>
            <a:r>
              <a:rPr lang="en-US" dirty="0" err="1"/>
              <a:t>y_error</a:t>
            </a:r>
            <a:r>
              <a:rPr lang="en-US" dirty="0"/>
              <a:t>[ID2 + 1][</a:t>
            </a:r>
            <a:r>
              <a:rPr lang="en-US" dirty="0" err="1"/>
              <a:t>num_datapoints</a:t>
            </a:r>
            <a:r>
              <a:rPr lang="en-US" dirty="0"/>
              <a:t>];</a:t>
            </a:r>
          </a:p>
          <a:p>
            <a:r>
              <a:rPr lang="en-US" dirty="0"/>
              <a:t>	</a:t>
            </a:r>
            <a:r>
              <a:rPr lang="en-US" dirty="0" err="1"/>
              <a:t>Double_t</a:t>
            </a:r>
            <a:r>
              <a:rPr lang="en-US" dirty="0"/>
              <a:t> residual[ID2 + 1][</a:t>
            </a:r>
            <a:r>
              <a:rPr lang="en-US" dirty="0" err="1"/>
              <a:t>num_datapoints</a:t>
            </a:r>
            <a:r>
              <a:rPr lang="en-US" dirty="0"/>
              <a:t>], </a:t>
            </a:r>
            <a:r>
              <a:rPr lang="en-US" dirty="0" err="1"/>
              <a:t>residual_err</a:t>
            </a:r>
            <a:r>
              <a:rPr lang="en-US" dirty="0"/>
              <a:t>[ID2 + 1][</a:t>
            </a:r>
            <a:r>
              <a:rPr lang="en-US" dirty="0" err="1"/>
              <a:t>num_datapoints</a:t>
            </a:r>
            <a:r>
              <a:rPr lang="en-US" dirty="0"/>
              <a:t>];</a:t>
            </a:r>
          </a:p>
          <a:p>
            <a:r>
              <a:rPr lang="en-US" dirty="0"/>
              <a:t>	double par[ID2 + 1][2], </a:t>
            </a:r>
            <a:r>
              <a:rPr lang="en-US" dirty="0" err="1"/>
              <a:t>par_err</a:t>
            </a:r>
            <a:r>
              <a:rPr lang="en-US" dirty="0"/>
              <a:t>[ID2 + 1][2];</a:t>
            </a:r>
          </a:p>
          <a:p>
            <a:r>
              <a:rPr lang="en-US" dirty="0"/>
              <a:t>	double </a:t>
            </a:r>
            <a:r>
              <a:rPr lang="en-US" dirty="0" err="1"/>
              <a:t>parChi</a:t>
            </a:r>
            <a:r>
              <a:rPr lang="en-US" dirty="0"/>
              <a:t>[ID2 + 1], </a:t>
            </a:r>
            <a:r>
              <a:rPr lang="en-US" dirty="0" err="1"/>
              <a:t>parNDF</a:t>
            </a:r>
            <a:r>
              <a:rPr lang="en-US" dirty="0"/>
              <a:t>[ID2 + 1], </a:t>
            </a:r>
            <a:r>
              <a:rPr lang="en-US" dirty="0" err="1"/>
              <a:t>p_value</a:t>
            </a:r>
            <a:r>
              <a:rPr lang="en-US" dirty="0"/>
              <a:t>[ID2 + 1];</a:t>
            </a:r>
          </a:p>
          <a:p>
            <a:endParaRPr lang="en-US" dirty="0"/>
          </a:p>
          <a:p>
            <a:r>
              <a:rPr lang="en-US" dirty="0"/>
              <a:t>	const int </a:t>
            </a:r>
            <a:r>
              <a:rPr lang="en-US" dirty="0" err="1"/>
              <a:t>Npoint</a:t>
            </a:r>
            <a:r>
              <a:rPr lang="en-US" dirty="0"/>
              <a:t> = 3;</a:t>
            </a:r>
          </a:p>
          <a:p>
            <a:r>
              <a:rPr lang="en-US" dirty="0"/>
              <a:t>	double </a:t>
            </a:r>
            <a:r>
              <a:rPr lang="en-US" dirty="0" err="1"/>
              <a:t>energy_point</a:t>
            </a:r>
            <a:r>
              <a:rPr lang="en-US" dirty="0"/>
              <a:t>[</a:t>
            </a:r>
            <a:r>
              <a:rPr lang="en-US" dirty="0" err="1"/>
              <a:t>Npoint</a:t>
            </a:r>
            <a:r>
              <a:rPr lang="en-US" dirty="0"/>
              <a:t>] = { 31320, 31350, 31380 };// set location of point for single value. modify</a:t>
            </a:r>
          </a:p>
          <a:p>
            <a:r>
              <a:rPr lang="en-US" dirty="0"/>
              <a:t>	double </a:t>
            </a:r>
            <a:r>
              <a:rPr lang="en-US" dirty="0" err="1"/>
              <a:t>err_point</a:t>
            </a:r>
            <a:r>
              <a:rPr lang="en-US" dirty="0"/>
              <a:t>[</a:t>
            </a:r>
            <a:r>
              <a:rPr lang="en-US" dirty="0" err="1"/>
              <a:t>Npoint</a:t>
            </a:r>
            <a:r>
              <a:rPr lang="en-US" dirty="0"/>
              <a:t>];  // error on the function at point x0 for single value</a:t>
            </a:r>
          </a:p>
          <a:p>
            <a:endParaRPr lang="en-US" dirty="0"/>
          </a:p>
          <a:p>
            <a:r>
              <a:rPr lang="en-US" dirty="0"/>
              <a:t>	char pathname[150], filename[150];</a:t>
            </a:r>
          </a:p>
          <a:p>
            <a:endParaRPr lang="en-US" dirty="0"/>
          </a:p>
          <a:p>
            <a:r>
              <a:rPr lang="en-US" dirty="0"/>
              <a:t>	</a:t>
            </a:r>
            <a:r>
              <a:rPr lang="en-US" dirty="0" err="1"/>
              <a:t>sprintf</a:t>
            </a:r>
            <a:r>
              <a:rPr lang="en-US" dirty="0"/>
              <a:t>(pathname, "%s", "F:/e21010/pxct/");</a:t>
            </a:r>
          </a:p>
          <a:p>
            <a:r>
              <a:rPr lang="en-US" dirty="0"/>
              <a:t>	for (</a:t>
            </a:r>
            <a:r>
              <a:rPr lang="en-US" dirty="0" err="1"/>
              <a:t>i</a:t>
            </a:r>
            <a:r>
              <a:rPr lang="en-US" dirty="0"/>
              <a:t> = ID1; </a:t>
            </a:r>
            <a:r>
              <a:rPr lang="en-US" dirty="0" err="1"/>
              <a:t>i</a:t>
            </a:r>
            <a:r>
              <a:rPr lang="en-US" dirty="0"/>
              <a:t> &lt;= ID2; </a:t>
            </a:r>
            <a:r>
              <a:rPr lang="en-US" dirty="0" err="1"/>
              <a:t>i</a:t>
            </a:r>
            <a:r>
              <a:rPr lang="en-US" dirty="0"/>
              <a:t>++)</a:t>
            </a:r>
          </a:p>
          <a:p>
            <a:r>
              <a:rPr lang="en-US" dirty="0"/>
              <a:t>	{</a:t>
            </a:r>
          </a:p>
          <a:p>
            <a:r>
              <a:rPr lang="en-US" dirty="0"/>
              <a:t>		</a:t>
            </a:r>
            <a:r>
              <a:rPr lang="en-US" dirty="0" err="1"/>
              <a:t>sprintf</a:t>
            </a:r>
            <a:r>
              <a:rPr lang="en-US" dirty="0"/>
              <a:t>(filename, "%</a:t>
            </a:r>
            <a:r>
              <a:rPr lang="en-US" dirty="0" err="1"/>
              <a:t>s%s%d%s</a:t>
            </a:r>
            <a:r>
              <a:rPr lang="en-US" dirty="0"/>
              <a:t>", pathname, "y_values_MSD26_", </a:t>
            </a:r>
            <a:r>
              <a:rPr lang="en-US" dirty="0" err="1"/>
              <a:t>i</a:t>
            </a:r>
            <a:r>
              <a:rPr lang="en-US" dirty="0"/>
              <a:t>, ".</a:t>
            </a:r>
            <a:r>
              <a:rPr lang="en-US" dirty="0" err="1"/>
              <a:t>dat</a:t>
            </a:r>
            <a:r>
              <a:rPr lang="en-US" dirty="0"/>
              <a:t>");</a:t>
            </a:r>
          </a:p>
          <a:p>
            <a:r>
              <a:rPr lang="en-US" dirty="0"/>
              <a:t>		</a:t>
            </a:r>
            <a:r>
              <a:rPr lang="en-US" dirty="0" err="1"/>
              <a:t>ifstream</a:t>
            </a:r>
            <a:r>
              <a:rPr lang="en-US" dirty="0"/>
              <a:t> </a:t>
            </a:r>
            <a:r>
              <a:rPr lang="en-US" dirty="0" err="1"/>
              <a:t>infile_y_values</a:t>
            </a:r>
            <a:r>
              <a:rPr lang="en-US" dirty="0"/>
              <a:t>(filename, </a:t>
            </a:r>
            <a:r>
              <a:rPr lang="en-US" dirty="0" err="1"/>
              <a:t>ios</a:t>
            </a:r>
            <a:r>
              <a:rPr lang="en-US" dirty="0"/>
              <a:t>::in);</a:t>
            </a:r>
          </a:p>
          <a:p>
            <a:r>
              <a:rPr lang="en-US" dirty="0"/>
              <a:t>		</a:t>
            </a:r>
            <a:r>
              <a:rPr lang="en-US" dirty="0" err="1"/>
              <a:t>sprintf</a:t>
            </a:r>
            <a:r>
              <a:rPr lang="en-US" dirty="0"/>
              <a:t>(filename, "%</a:t>
            </a:r>
            <a:r>
              <a:rPr lang="en-US" dirty="0" err="1"/>
              <a:t>s%s%d%s</a:t>
            </a:r>
            <a:r>
              <a:rPr lang="en-US" dirty="0"/>
              <a:t>", pathname, "x_values_MSD26_", </a:t>
            </a:r>
            <a:r>
              <a:rPr lang="en-US" dirty="0" err="1"/>
              <a:t>i</a:t>
            </a:r>
            <a:r>
              <a:rPr lang="en-US" dirty="0"/>
              <a:t>, ".</a:t>
            </a:r>
            <a:r>
              <a:rPr lang="en-US" dirty="0" err="1"/>
              <a:t>dat</a:t>
            </a:r>
            <a:r>
              <a:rPr lang="en-US" dirty="0"/>
              <a:t>");</a:t>
            </a:r>
          </a:p>
          <a:p>
            <a:r>
              <a:rPr lang="en-US" dirty="0"/>
              <a:t>		</a:t>
            </a:r>
            <a:r>
              <a:rPr lang="en-US" dirty="0" err="1"/>
              <a:t>ifstream</a:t>
            </a:r>
            <a:r>
              <a:rPr lang="en-US" dirty="0"/>
              <a:t> </a:t>
            </a:r>
            <a:r>
              <a:rPr lang="en-US" dirty="0" err="1"/>
              <a:t>infile_x_values</a:t>
            </a:r>
            <a:r>
              <a:rPr lang="en-US" dirty="0"/>
              <a:t>(filename, </a:t>
            </a:r>
            <a:r>
              <a:rPr lang="en-US" dirty="0" err="1"/>
              <a:t>ios</a:t>
            </a:r>
            <a:r>
              <a:rPr lang="en-US" dirty="0"/>
              <a:t>::in);</a:t>
            </a:r>
          </a:p>
          <a:p>
            <a:r>
              <a:rPr lang="en-US" dirty="0"/>
              <a:t>		for (ii = 0; ii &lt; </a:t>
            </a:r>
            <a:r>
              <a:rPr lang="en-US" dirty="0" err="1"/>
              <a:t>num_datapoints</a:t>
            </a:r>
            <a:r>
              <a:rPr lang="en-US" dirty="0"/>
              <a:t>; ii++)</a:t>
            </a:r>
          </a:p>
          <a:p>
            <a:r>
              <a:rPr lang="en-US" dirty="0"/>
              <a:t>		{</a:t>
            </a:r>
          </a:p>
          <a:p>
            <a:r>
              <a:rPr lang="en-US" dirty="0"/>
              <a:t>			</a:t>
            </a:r>
            <a:r>
              <a:rPr lang="en-US" dirty="0" err="1"/>
              <a:t>infile_x_values</a:t>
            </a:r>
            <a:r>
              <a:rPr lang="en-US" dirty="0"/>
              <a:t> &gt;&gt; </a:t>
            </a:r>
            <a:r>
              <a:rPr lang="en-US" dirty="0" err="1"/>
              <a:t>x_value</a:t>
            </a:r>
            <a:r>
              <a:rPr lang="en-US" dirty="0"/>
              <a:t>[</a:t>
            </a:r>
            <a:r>
              <a:rPr lang="en-US" dirty="0" err="1"/>
              <a:t>i</a:t>
            </a:r>
            <a:r>
              <a:rPr lang="en-US" dirty="0"/>
              <a:t>][ii] &gt;&gt; </a:t>
            </a:r>
            <a:r>
              <a:rPr lang="en-US" dirty="0" err="1"/>
              <a:t>x_error</a:t>
            </a:r>
            <a:r>
              <a:rPr lang="en-US" dirty="0"/>
              <a:t>[</a:t>
            </a:r>
            <a:r>
              <a:rPr lang="en-US" dirty="0" err="1"/>
              <a:t>i</a:t>
            </a:r>
            <a:r>
              <a:rPr lang="en-US" dirty="0"/>
              <a:t>][ii];</a:t>
            </a:r>
          </a:p>
          <a:p>
            <a:r>
              <a:rPr lang="en-US" dirty="0"/>
              <a:t>			</a:t>
            </a:r>
            <a:r>
              <a:rPr lang="en-US" dirty="0" err="1"/>
              <a:t>infile_y_values</a:t>
            </a:r>
            <a:r>
              <a:rPr lang="en-US" dirty="0"/>
              <a:t> &gt;&gt; </a:t>
            </a:r>
            <a:r>
              <a:rPr lang="en-US" dirty="0" err="1"/>
              <a:t>y_value</a:t>
            </a:r>
            <a:r>
              <a:rPr lang="en-US" dirty="0"/>
              <a:t>[</a:t>
            </a:r>
            <a:r>
              <a:rPr lang="en-US" dirty="0" err="1"/>
              <a:t>i</a:t>
            </a:r>
            <a:r>
              <a:rPr lang="en-US" dirty="0"/>
              <a:t>][ii] &gt;&gt; </a:t>
            </a:r>
            <a:r>
              <a:rPr lang="en-US" dirty="0" err="1"/>
              <a:t>y_error</a:t>
            </a:r>
            <a:r>
              <a:rPr lang="en-US" dirty="0"/>
              <a:t>[</a:t>
            </a:r>
            <a:r>
              <a:rPr lang="en-US" dirty="0" err="1"/>
              <a:t>i</a:t>
            </a:r>
            <a:r>
              <a:rPr lang="en-US" dirty="0"/>
              <a:t>][ii];</a:t>
            </a:r>
          </a:p>
          <a:p>
            <a:r>
              <a:rPr lang="en-US" dirty="0"/>
              <a:t>			</a:t>
            </a:r>
            <a:r>
              <a:rPr lang="en-US" dirty="0" err="1"/>
              <a:t>x_error</a:t>
            </a:r>
            <a:r>
              <a:rPr lang="en-US" dirty="0"/>
              <a:t>[</a:t>
            </a:r>
            <a:r>
              <a:rPr lang="en-US" dirty="0" err="1"/>
              <a:t>i</a:t>
            </a:r>
            <a:r>
              <a:rPr lang="en-US" dirty="0"/>
              <a:t>][ii] = </a:t>
            </a:r>
            <a:r>
              <a:rPr lang="en-US" dirty="0" err="1"/>
              <a:t>x_error</a:t>
            </a:r>
            <a:r>
              <a:rPr lang="en-US" dirty="0"/>
              <a:t>[</a:t>
            </a:r>
            <a:r>
              <a:rPr lang="en-US" dirty="0" err="1"/>
              <a:t>i</a:t>
            </a:r>
            <a:r>
              <a:rPr lang="en-US" dirty="0"/>
              <a:t>][ii]*1; </a:t>
            </a:r>
            <a:r>
              <a:rPr lang="en-US" dirty="0" err="1"/>
              <a:t>y_error</a:t>
            </a:r>
            <a:r>
              <a:rPr lang="en-US" dirty="0"/>
              <a:t>[</a:t>
            </a:r>
            <a:r>
              <a:rPr lang="en-US" dirty="0" err="1"/>
              <a:t>i</a:t>
            </a:r>
            <a:r>
              <a:rPr lang="en-US" dirty="0"/>
              <a:t>][ii] = </a:t>
            </a:r>
            <a:r>
              <a:rPr lang="en-US" dirty="0" err="1"/>
              <a:t>y_error</a:t>
            </a:r>
            <a:r>
              <a:rPr lang="en-US" dirty="0"/>
              <a:t>[</a:t>
            </a:r>
            <a:r>
              <a:rPr lang="en-US" dirty="0" err="1"/>
              <a:t>i</a:t>
            </a:r>
            <a:r>
              <a:rPr lang="en-US" dirty="0"/>
              <a:t>][ii]*1;</a:t>
            </a:r>
          </a:p>
          <a:p>
            <a:r>
              <a:rPr lang="en-US" dirty="0"/>
              <a:t>			</a:t>
            </a:r>
            <a:r>
              <a:rPr lang="en-US" dirty="0" err="1"/>
              <a:t>cout</a:t>
            </a:r>
            <a:r>
              <a:rPr lang="en-US" dirty="0"/>
              <a:t> &lt;&lt; "MSD26_" &lt;&lt; </a:t>
            </a:r>
            <a:r>
              <a:rPr lang="en-US" dirty="0" err="1"/>
              <a:t>i</a:t>
            </a:r>
            <a:r>
              <a:rPr lang="en-US" dirty="0"/>
              <a:t> &lt;&lt; '	' &lt;&lt; ii &lt;&lt; '	' &lt;&lt; </a:t>
            </a:r>
            <a:r>
              <a:rPr lang="en-US" dirty="0" err="1"/>
              <a:t>x_value</a:t>
            </a:r>
            <a:r>
              <a:rPr lang="en-US" dirty="0"/>
              <a:t>[</a:t>
            </a:r>
            <a:r>
              <a:rPr lang="en-US" dirty="0" err="1"/>
              <a:t>i</a:t>
            </a:r>
            <a:r>
              <a:rPr lang="en-US" dirty="0"/>
              <a:t>][ii] &lt;&lt; '	' &lt;&lt; </a:t>
            </a:r>
            <a:r>
              <a:rPr lang="en-US" dirty="0" err="1"/>
              <a:t>x_error</a:t>
            </a:r>
            <a:r>
              <a:rPr lang="en-US" dirty="0"/>
              <a:t>[</a:t>
            </a:r>
            <a:r>
              <a:rPr lang="en-US" dirty="0" err="1"/>
              <a:t>i</a:t>
            </a:r>
            <a:r>
              <a:rPr lang="en-US" dirty="0"/>
              <a:t>][ii] &lt;&lt; '	' &lt;&lt; </a:t>
            </a:r>
            <a:r>
              <a:rPr lang="en-US" dirty="0" err="1"/>
              <a:t>y_value</a:t>
            </a:r>
            <a:r>
              <a:rPr lang="en-US" dirty="0"/>
              <a:t>[</a:t>
            </a:r>
            <a:r>
              <a:rPr lang="en-US" dirty="0" err="1"/>
              <a:t>i</a:t>
            </a:r>
            <a:r>
              <a:rPr lang="en-US" dirty="0"/>
              <a:t>][ii] &lt;&lt; '	' &lt;&lt; </a:t>
            </a:r>
            <a:r>
              <a:rPr lang="en-US" dirty="0" err="1"/>
              <a:t>y_error</a:t>
            </a:r>
            <a:r>
              <a:rPr lang="en-US" dirty="0"/>
              <a:t>[</a:t>
            </a:r>
            <a:r>
              <a:rPr lang="en-US" dirty="0" err="1"/>
              <a:t>i</a:t>
            </a:r>
            <a:r>
              <a:rPr lang="en-US" dirty="0"/>
              <a:t>][ii] &lt;&lt; </a:t>
            </a:r>
            <a:r>
              <a:rPr lang="en-US" dirty="0" err="1"/>
              <a:t>endl</a:t>
            </a:r>
            <a:r>
              <a:rPr lang="en-US" dirty="0"/>
              <a:t>;</a:t>
            </a:r>
          </a:p>
          <a:p>
            <a:r>
              <a:rPr lang="en-US" dirty="0"/>
              <a:t>		}</a:t>
            </a:r>
          </a:p>
          <a:p>
            <a:r>
              <a:rPr lang="en-US" dirty="0"/>
              <a:t>	}</a:t>
            </a:r>
          </a:p>
          <a:p>
            <a:endParaRPr lang="en-US" dirty="0"/>
          </a:p>
          <a:p>
            <a:r>
              <a:rPr lang="en-US" dirty="0"/>
              <a:t>	</a:t>
            </a:r>
            <a:r>
              <a:rPr lang="en-US" dirty="0" err="1"/>
              <a:t>sprintf</a:t>
            </a:r>
            <a:r>
              <a:rPr lang="en-US" dirty="0"/>
              <a:t>(filename, "%</a:t>
            </a:r>
            <a:r>
              <a:rPr lang="en-US" dirty="0" err="1"/>
              <a:t>s%s</a:t>
            </a:r>
            <a:r>
              <a:rPr lang="en-US" dirty="0"/>
              <a:t>", pathname, "calipara.dat");</a:t>
            </a:r>
          </a:p>
          <a:p>
            <a:r>
              <a:rPr lang="en-US" dirty="0"/>
              <a:t>	</a:t>
            </a:r>
            <a:r>
              <a:rPr lang="en-US" dirty="0" err="1"/>
              <a:t>ofstream</a:t>
            </a:r>
            <a:r>
              <a:rPr lang="en-US" dirty="0"/>
              <a:t> </a:t>
            </a:r>
            <a:r>
              <a:rPr lang="en-US" dirty="0" err="1"/>
              <a:t>outfile</a:t>
            </a:r>
            <a:r>
              <a:rPr lang="en-US" dirty="0"/>
              <a:t>(filename, </a:t>
            </a:r>
            <a:r>
              <a:rPr lang="en-US" dirty="0" err="1"/>
              <a:t>ios</a:t>
            </a:r>
            <a:r>
              <a:rPr lang="en-US" dirty="0"/>
              <a:t>::out);</a:t>
            </a:r>
          </a:p>
          <a:p>
            <a:endParaRPr lang="en-US" dirty="0"/>
          </a:p>
          <a:p>
            <a:r>
              <a:rPr lang="en-US" dirty="0"/>
              <a:t>	for (</a:t>
            </a:r>
            <a:r>
              <a:rPr lang="en-US" dirty="0" err="1"/>
              <a:t>i</a:t>
            </a:r>
            <a:r>
              <a:rPr lang="en-US" dirty="0"/>
              <a:t> = ID1; </a:t>
            </a:r>
            <a:r>
              <a:rPr lang="en-US" dirty="0" err="1"/>
              <a:t>i</a:t>
            </a:r>
            <a:r>
              <a:rPr lang="en-US" dirty="0"/>
              <a:t> &lt;= ID2; </a:t>
            </a:r>
            <a:r>
              <a:rPr lang="en-US" dirty="0" err="1"/>
              <a:t>i</a:t>
            </a:r>
            <a:r>
              <a:rPr lang="en-US" dirty="0"/>
              <a:t>++) // no need to modify</a:t>
            </a:r>
          </a:p>
          <a:p>
            <a:r>
              <a:rPr lang="en-US" dirty="0"/>
              <a:t>	{</a:t>
            </a:r>
          </a:p>
          <a:p>
            <a:r>
              <a:rPr lang="en-US" dirty="0"/>
              <a:t>		</a:t>
            </a:r>
            <a:r>
              <a:rPr lang="en-US" dirty="0" err="1"/>
              <a:t>sprintf</a:t>
            </a:r>
            <a:r>
              <a:rPr lang="en-US" dirty="0"/>
              <a:t>(</a:t>
            </a:r>
            <a:r>
              <a:rPr lang="en-US" dirty="0" err="1"/>
              <a:t>hcali_name</a:t>
            </a:r>
            <a:r>
              <a:rPr lang="en-US" dirty="0"/>
              <a:t>, "%</a:t>
            </a:r>
            <a:r>
              <a:rPr lang="en-US" dirty="0" err="1"/>
              <a:t>s%d</a:t>
            </a:r>
            <a:r>
              <a:rPr lang="en-US" dirty="0"/>
              <a:t>", "Energy_calibration_MSD26", </a:t>
            </a:r>
            <a:r>
              <a:rPr lang="en-US" dirty="0" err="1"/>
              <a:t>i</a:t>
            </a:r>
            <a:r>
              <a:rPr lang="en-US" dirty="0"/>
              <a:t>);</a:t>
            </a:r>
          </a:p>
          <a:p>
            <a:r>
              <a:rPr lang="en-US" dirty="0"/>
              <a:t>		</a:t>
            </a:r>
            <a:r>
              <a:rPr lang="en-US" dirty="0" err="1"/>
              <a:t>canvascali</a:t>
            </a:r>
            <a:r>
              <a:rPr lang="en-US" dirty="0"/>
              <a:t>[</a:t>
            </a:r>
            <a:r>
              <a:rPr lang="en-US" dirty="0" err="1"/>
              <a:t>i</a:t>
            </a:r>
            <a:r>
              <a:rPr lang="en-US" dirty="0"/>
              <a:t>] = new </a:t>
            </a:r>
            <a:r>
              <a:rPr lang="en-US" dirty="0" err="1"/>
              <a:t>TCanvas</a:t>
            </a:r>
            <a:r>
              <a:rPr lang="en-US" dirty="0"/>
              <a:t>(</a:t>
            </a:r>
            <a:r>
              <a:rPr lang="en-US" dirty="0" err="1"/>
              <a:t>hcali_name</a:t>
            </a:r>
            <a:r>
              <a:rPr lang="en-US" dirty="0"/>
              <a:t>, </a:t>
            </a:r>
            <a:r>
              <a:rPr lang="en-US" dirty="0" err="1"/>
              <a:t>hcali_name</a:t>
            </a:r>
            <a:r>
              <a:rPr lang="en-US" dirty="0"/>
              <a:t>, 1000, 700);</a:t>
            </a:r>
          </a:p>
          <a:p>
            <a:r>
              <a:rPr lang="en-US" dirty="0"/>
              <a:t>		</a:t>
            </a:r>
            <a:r>
              <a:rPr lang="en-US" dirty="0" err="1"/>
              <a:t>canvascali</a:t>
            </a:r>
            <a:r>
              <a:rPr lang="en-US" dirty="0"/>
              <a:t>[</a:t>
            </a:r>
            <a:r>
              <a:rPr lang="en-US" dirty="0" err="1"/>
              <a:t>i</a:t>
            </a:r>
            <a:r>
              <a:rPr lang="en-US" dirty="0"/>
              <a:t>]-&gt;cd();//</a:t>
            </a:r>
            <a:r>
              <a:rPr lang="zh-CN" altLang="en-US" dirty="0"/>
              <a:t>进入画布</a:t>
            </a:r>
          </a:p>
          <a:p>
            <a:r>
              <a:rPr lang="zh-CN" altLang="en-US" dirty="0"/>
              <a:t>		</a:t>
            </a:r>
            <a:r>
              <a:rPr lang="en-US" dirty="0" err="1"/>
              <a:t>TPad</a:t>
            </a:r>
            <a:r>
              <a:rPr lang="en-US" dirty="0"/>
              <a:t>* pad1 = new </a:t>
            </a:r>
            <a:r>
              <a:rPr lang="en-US" dirty="0" err="1"/>
              <a:t>TPad</a:t>
            </a:r>
            <a:r>
              <a:rPr lang="en-US" dirty="0"/>
              <a:t>("pad1", "The pad 70% of the height", 0.0, 0.3, 1.0, 1.0);// </a:t>
            </a:r>
            <a:r>
              <a:rPr lang="en-US" dirty="0" err="1"/>
              <a:t>Double_t</a:t>
            </a:r>
            <a:r>
              <a:rPr lang="en-US" dirty="0"/>
              <a:t> </a:t>
            </a:r>
            <a:r>
              <a:rPr lang="en-US" dirty="0" err="1"/>
              <a:t>xlow</a:t>
            </a:r>
            <a:r>
              <a:rPr lang="en-US" dirty="0"/>
              <a:t>, </a:t>
            </a:r>
            <a:r>
              <a:rPr lang="en-US" dirty="0" err="1"/>
              <a:t>Double_t</a:t>
            </a:r>
            <a:r>
              <a:rPr lang="en-US" dirty="0"/>
              <a:t> </a:t>
            </a:r>
            <a:r>
              <a:rPr lang="en-US" dirty="0" err="1"/>
              <a:t>ylow</a:t>
            </a:r>
            <a:r>
              <a:rPr lang="en-US" dirty="0"/>
              <a:t>, </a:t>
            </a:r>
            <a:r>
              <a:rPr lang="en-US" dirty="0" err="1"/>
              <a:t>Double_t</a:t>
            </a:r>
            <a:r>
              <a:rPr lang="en-US" dirty="0"/>
              <a:t> </a:t>
            </a:r>
            <a:r>
              <a:rPr lang="en-US" dirty="0" err="1"/>
              <a:t>xup</a:t>
            </a:r>
            <a:r>
              <a:rPr lang="en-US" dirty="0"/>
              <a:t>, </a:t>
            </a:r>
            <a:r>
              <a:rPr lang="en-US" dirty="0" err="1"/>
              <a:t>Double_t</a:t>
            </a:r>
            <a:r>
              <a:rPr lang="en-US" dirty="0"/>
              <a:t> yup,</a:t>
            </a:r>
          </a:p>
          <a:p>
            <a:r>
              <a:rPr lang="en-US" dirty="0"/>
              <a:t>		</a:t>
            </a:r>
            <a:r>
              <a:rPr lang="en-US" dirty="0" err="1"/>
              <a:t>TPad</a:t>
            </a:r>
            <a:r>
              <a:rPr lang="en-US" dirty="0"/>
              <a:t>* pad2 = new </a:t>
            </a:r>
            <a:r>
              <a:rPr lang="en-US" dirty="0" err="1"/>
              <a:t>TPad</a:t>
            </a:r>
            <a:r>
              <a:rPr lang="en-US" dirty="0"/>
              <a:t>("pad2", "The pad 30% of the height", 0.0, 0.0, 1.0, 0.3);</a:t>
            </a:r>
          </a:p>
          <a:p>
            <a:r>
              <a:rPr lang="en-US" dirty="0"/>
              <a:t>		pad1-&gt;</a:t>
            </a:r>
            <a:r>
              <a:rPr lang="en-US" dirty="0" err="1"/>
              <a:t>SetTopMargin</a:t>
            </a:r>
            <a:r>
              <a:rPr lang="en-US" dirty="0"/>
              <a:t>(0.04);</a:t>
            </a:r>
          </a:p>
          <a:p>
            <a:r>
              <a:rPr lang="en-US" dirty="0"/>
              <a:t>		pad1-&gt;</a:t>
            </a:r>
            <a:r>
              <a:rPr lang="en-US" dirty="0" err="1"/>
              <a:t>SetRightMargin</a:t>
            </a:r>
            <a:r>
              <a:rPr lang="en-US" dirty="0"/>
              <a:t>(0.03);</a:t>
            </a:r>
          </a:p>
          <a:p>
            <a:r>
              <a:rPr lang="en-US" dirty="0"/>
              <a:t>		pad1-&gt;</a:t>
            </a:r>
            <a:r>
              <a:rPr lang="en-US" dirty="0" err="1"/>
              <a:t>SetLeftMargin</a:t>
            </a:r>
            <a:r>
              <a:rPr lang="en-US" dirty="0"/>
              <a:t>(0.08);</a:t>
            </a:r>
          </a:p>
          <a:p>
            <a:r>
              <a:rPr lang="en-US" dirty="0"/>
              <a:t>		pad1-&gt;</a:t>
            </a:r>
            <a:r>
              <a:rPr lang="en-US" dirty="0" err="1"/>
              <a:t>SetBottomMargin</a:t>
            </a:r>
            <a:r>
              <a:rPr lang="en-US" dirty="0"/>
              <a:t>(0.10);</a:t>
            </a:r>
          </a:p>
          <a:p>
            <a:r>
              <a:rPr lang="en-US" dirty="0"/>
              <a:t>		//pad1-&gt;</a:t>
            </a:r>
            <a:r>
              <a:rPr lang="en-US" dirty="0" err="1"/>
              <a:t>SetBorderMode</a:t>
            </a:r>
            <a:r>
              <a:rPr lang="en-US" dirty="0"/>
              <a:t>(0);</a:t>
            </a:r>
          </a:p>
          <a:p>
            <a:r>
              <a:rPr lang="en-US" dirty="0"/>
              <a:t>		pad2-&gt;</a:t>
            </a:r>
            <a:r>
              <a:rPr lang="en-US" dirty="0" err="1"/>
              <a:t>SetTopMargin</a:t>
            </a:r>
            <a:r>
              <a:rPr lang="en-US" dirty="0"/>
              <a:t>(0.01);</a:t>
            </a:r>
          </a:p>
          <a:p>
            <a:r>
              <a:rPr lang="en-US" dirty="0"/>
              <a:t>		pad2-&gt;</a:t>
            </a:r>
            <a:r>
              <a:rPr lang="en-US" dirty="0" err="1"/>
              <a:t>SetRightMargin</a:t>
            </a:r>
            <a:r>
              <a:rPr lang="en-US" dirty="0"/>
              <a:t>(0.03);</a:t>
            </a:r>
          </a:p>
          <a:p>
            <a:r>
              <a:rPr lang="en-US" dirty="0"/>
              <a:t>		pad2-&gt;</a:t>
            </a:r>
            <a:r>
              <a:rPr lang="en-US" dirty="0" err="1"/>
              <a:t>SetLeftMargin</a:t>
            </a:r>
            <a:r>
              <a:rPr lang="en-US" dirty="0"/>
              <a:t>(0.08);</a:t>
            </a:r>
          </a:p>
          <a:p>
            <a:r>
              <a:rPr lang="en-US" dirty="0"/>
              <a:t>		pad2-&gt;</a:t>
            </a:r>
            <a:r>
              <a:rPr lang="en-US" dirty="0" err="1"/>
              <a:t>SetBottomMargin</a:t>
            </a:r>
            <a:r>
              <a:rPr lang="en-US" dirty="0"/>
              <a:t>(0.23);</a:t>
            </a:r>
          </a:p>
          <a:p>
            <a:r>
              <a:rPr lang="en-US" dirty="0"/>
              <a:t>		//pad2-&gt;</a:t>
            </a:r>
            <a:r>
              <a:rPr lang="en-US" dirty="0" err="1"/>
              <a:t>SetBorderMode</a:t>
            </a:r>
            <a:r>
              <a:rPr lang="en-US" dirty="0"/>
              <a:t>(0);</a:t>
            </a:r>
          </a:p>
          <a:p>
            <a:r>
              <a:rPr lang="en-US" dirty="0"/>
              <a:t>		pad1-&gt;Draw();</a:t>
            </a:r>
          </a:p>
          <a:p>
            <a:r>
              <a:rPr lang="en-US" dirty="0"/>
              <a:t>		pad2-&gt;Draw();</a:t>
            </a:r>
          </a:p>
          <a:p>
            <a:endParaRPr lang="en-US" dirty="0"/>
          </a:p>
          <a:p>
            <a:r>
              <a:rPr lang="en-US" dirty="0"/>
              <a:t>		pad1-&gt;cd();</a:t>
            </a:r>
          </a:p>
          <a:p>
            <a:r>
              <a:rPr lang="en-US" dirty="0"/>
              <a:t>		</a:t>
            </a:r>
            <a:r>
              <a:rPr lang="en-US" dirty="0" err="1"/>
              <a:t>gStyle</a:t>
            </a:r>
            <a:r>
              <a:rPr lang="en-US" dirty="0"/>
              <a:t>-&gt;</a:t>
            </a:r>
            <a:r>
              <a:rPr lang="en-US" dirty="0" err="1"/>
              <a:t>SetOptTitle</a:t>
            </a:r>
            <a:r>
              <a:rPr lang="en-US" dirty="0"/>
              <a:t>(0);</a:t>
            </a:r>
          </a:p>
          <a:p>
            <a:endParaRPr lang="en-US" dirty="0"/>
          </a:p>
          <a:p>
            <a:r>
              <a:rPr lang="en-US" dirty="0"/>
              <a:t>		graph[</a:t>
            </a:r>
            <a:r>
              <a:rPr lang="en-US" dirty="0" err="1"/>
              <a:t>i</a:t>
            </a:r>
            <a:r>
              <a:rPr lang="en-US" dirty="0"/>
              <a:t>] = new </a:t>
            </a:r>
            <a:r>
              <a:rPr lang="en-US" dirty="0" err="1"/>
              <a:t>TGraphErrors</a:t>
            </a:r>
            <a:r>
              <a:rPr lang="en-US" dirty="0"/>
              <a:t>(</a:t>
            </a:r>
            <a:r>
              <a:rPr lang="en-US" dirty="0" err="1"/>
              <a:t>num_datapoints</a:t>
            </a:r>
            <a:r>
              <a:rPr lang="en-US" dirty="0"/>
              <a:t>, </a:t>
            </a:r>
            <a:r>
              <a:rPr lang="en-US" dirty="0" err="1"/>
              <a:t>x_value</a:t>
            </a:r>
            <a:r>
              <a:rPr lang="en-US" dirty="0"/>
              <a:t>[</a:t>
            </a:r>
            <a:r>
              <a:rPr lang="en-US" dirty="0" err="1"/>
              <a:t>i</a:t>
            </a:r>
            <a:r>
              <a:rPr lang="en-US" dirty="0"/>
              <a:t>], </a:t>
            </a:r>
            <a:r>
              <a:rPr lang="en-US" dirty="0" err="1"/>
              <a:t>y_value</a:t>
            </a:r>
            <a:r>
              <a:rPr lang="en-US" dirty="0"/>
              <a:t>[</a:t>
            </a:r>
            <a:r>
              <a:rPr lang="en-US" dirty="0" err="1"/>
              <a:t>i</a:t>
            </a:r>
            <a:r>
              <a:rPr lang="en-US" dirty="0"/>
              <a:t>], </a:t>
            </a:r>
            <a:r>
              <a:rPr lang="en-US" dirty="0" err="1"/>
              <a:t>x_error</a:t>
            </a:r>
            <a:r>
              <a:rPr lang="en-US" dirty="0"/>
              <a:t>[</a:t>
            </a:r>
            <a:r>
              <a:rPr lang="en-US" dirty="0" err="1"/>
              <a:t>i</a:t>
            </a:r>
            <a:r>
              <a:rPr lang="en-US" dirty="0"/>
              <a:t>], </a:t>
            </a:r>
            <a:r>
              <a:rPr lang="en-US" dirty="0" err="1"/>
              <a:t>y_error</a:t>
            </a:r>
            <a:r>
              <a:rPr lang="en-US" dirty="0"/>
              <a:t>[</a:t>
            </a:r>
            <a:r>
              <a:rPr lang="en-US" dirty="0" err="1"/>
              <a:t>i</a:t>
            </a:r>
            <a:r>
              <a:rPr lang="en-US" dirty="0"/>
              <a:t>]);//error bars </a:t>
            </a:r>
            <a:r>
              <a:rPr lang="en-US" dirty="0" err="1"/>
              <a:t>TGraph</a:t>
            </a:r>
            <a:r>
              <a:rPr lang="en-US" dirty="0"/>
              <a:t>(</a:t>
            </a:r>
            <a:r>
              <a:rPr lang="en-US" dirty="0" err="1"/>
              <a:t>n,x,y,ex,ey</a:t>
            </a:r>
            <a:r>
              <a:rPr lang="en-US" dirty="0"/>
              <a:t>);</a:t>
            </a:r>
          </a:p>
          <a:p>
            <a:r>
              <a:rPr lang="en-US" dirty="0"/>
              <a:t>		graph[</a:t>
            </a:r>
            <a:r>
              <a:rPr lang="en-US" dirty="0" err="1"/>
              <a:t>i</a:t>
            </a:r>
            <a:r>
              <a:rPr lang="en-US" dirty="0"/>
              <a:t>]-&gt;</a:t>
            </a:r>
            <a:r>
              <a:rPr lang="en-US" dirty="0" err="1"/>
              <a:t>SetTitle</a:t>
            </a:r>
            <a:r>
              <a:rPr lang="en-US" dirty="0"/>
              <a:t>(</a:t>
            </a:r>
            <a:r>
              <a:rPr lang="en-US" dirty="0" err="1"/>
              <a:t>hcali_name</a:t>
            </a:r>
            <a:r>
              <a:rPr lang="en-US" dirty="0"/>
              <a:t>);</a:t>
            </a:r>
          </a:p>
          <a:p>
            <a:r>
              <a:rPr lang="en-US" dirty="0"/>
              <a:t>		graph[</a:t>
            </a:r>
            <a:r>
              <a:rPr lang="en-US" dirty="0" err="1"/>
              <a:t>i</a:t>
            </a:r>
            <a:r>
              <a:rPr lang="en-US" dirty="0"/>
              <a:t>]-&gt;</a:t>
            </a:r>
            <a:r>
              <a:rPr lang="en-US" dirty="0" err="1"/>
              <a:t>GetXaxis</a:t>
            </a:r>
            <a:r>
              <a:rPr lang="en-US" dirty="0"/>
              <a:t>()-&gt;</a:t>
            </a:r>
            <a:r>
              <a:rPr lang="en-US" dirty="0" err="1"/>
              <a:t>SetTitle</a:t>
            </a:r>
            <a:r>
              <a:rPr lang="en-US" dirty="0"/>
              <a:t>("ADC channel");</a:t>
            </a:r>
          </a:p>
          <a:p>
            <a:r>
              <a:rPr lang="en-US" dirty="0"/>
              <a:t>		graph[</a:t>
            </a:r>
            <a:r>
              <a:rPr lang="en-US" dirty="0" err="1"/>
              <a:t>i</a:t>
            </a:r>
            <a:r>
              <a:rPr lang="en-US" dirty="0"/>
              <a:t>]-&gt;</a:t>
            </a:r>
            <a:r>
              <a:rPr lang="en-US" dirty="0" err="1"/>
              <a:t>GetYaxis</a:t>
            </a:r>
            <a:r>
              <a:rPr lang="en-US" dirty="0"/>
              <a:t>()-&gt;</a:t>
            </a:r>
            <a:r>
              <a:rPr lang="en-US" dirty="0" err="1"/>
              <a:t>SetTitle</a:t>
            </a:r>
            <a:r>
              <a:rPr lang="en-US" dirty="0"/>
              <a:t>("#alpha energy (keV)");</a:t>
            </a:r>
          </a:p>
          <a:p>
            <a:r>
              <a:rPr lang="en-US" dirty="0"/>
              <a:t>		graph[</a:t>
            </a:r>
            <a:r>
              <a:rPr lang="en-US" dirty="0" err="1"/>
              <a:t>i</a:t>
            </a:r>
            <a:r>
              <a:rPr lang="en-US" dirty="0"/>
              <a:t>]-&gt;</a:t>
            </a:r>
            <a:r>
              <a:rPr lang="en-US" dirty="0" err="1"/>
              <a:t>GetXaxis</a:t>
            </a:r>
            <a:r>
              <a:rPr lang="en-US" dirty="0"/>
              <a:t>()-&gt;</a:t>
            </a:r>
            <a:r>
              <a:rPr lang="en-US" dirty="0" err="1"/>
              <a:t>CenterTitle</a:t>
            </a:r>
            <a:r>
              <a:rPr lang="en-US" dirty="0"/>
              <a:t>();</a:t>
            </a:r>
          </a:p>
          <a:p>
            <a:r>
              <a:rPr lang="en-US" dirty="0"/>
              <a:t>		graph[</a:t>
            </a:r>
            <a:r>
              <a:rPr lang="en-US" dirty="0" err="1"/>
              <a:t>i</a:t>
            </a:r>
            <a:r>
              <a:rPr lang="en-US" dirty="0"/>
              <a:t>]-&gt;</a:t>
            </a:r>
            <a:r>
              <a:rPr lang="en-US" dirty="0" err="1"/>
              <a:t>GetYaxis</a:t>
            </a:r>
            <a:r>
              <a:rPr lang="en-US" dirty="0"/>
              <a:t>()-&gt;</a:t>
            </a:r>
            <a:r>
              <a:rPr lang="en-US" dirty="0" err="1"/>
              <a:t>CenterTitle</a:t>
            </a:r>
            <a:r>
              <a:rPr lang="en-US" dirty="0"/>
              <a:t>();</a:t>
            </a:r>
          </a:p>
          <a:p>
            <a:r>
              <a:rPr lang="en-US" dirty="0"/>
              <a:t>		graph[</a:t>
            </a:r>
            <a:r>
              <a:rPr lang="en-US" dirty="0" err="1"/>
              <a:t>i</a:t>
            </a:r>
            <a:r>
              <a:rPr lang="en-US" dirty="0"/>
              <a:t>]-&gt;</a:t>
            </a:r>
            <a:r>
              <a:rPr lang="en-US" dirty="0" err="1"/>
              <a:t>GetXaxis</a:t>
            </a:r>
            <a:r>
              <a:rPr lang="en-US" dirty="0"/>
              <a:t>()-&gt;</a:t>
            </a:r>
            <a:r>
              <a:rPr lang="en-US" dirty="0" err="1"/>
              <a:t>SetLabelFont</a:t>
            </a:r>
            <a:r>
              <a:rPr lang="en-US" dirty="0"/>
              <a:t>(132);</a:t>
            </a:r>
          </a:p>
          <a:p>
            <a:r>
              <a:rPr lang="en-US" dirty="0"/>
              <a:t>		graph[</a:t>
            </a:r>
            <a:r>
              <a:rPr lang="en-US" dirty="0" err="1"/>
              <a:t>i</a:t>
            </a:r>
            <a:r>
              <a:rPr lang="en-US" dirty="0"/>
              <a:t>]-&gt;</a:t>
            </a:r>
            <a:r>
              <a:rPr lang="en-US" dirty="0" err="1"/>
              <a:t>GetYaxis</a:t>
            </a:r>
            <a:r>
              <a:rPr lang="en-US" dirty="0"/>
              <a:t>()-&gt;</a:t>
            </a:r>
            <a:r>
              <a:rPr lang="en-US" dirty="0" err="1"/>
              <a:t>SetLabelFont</a:t>
            </a:r>
            <a:r>
              <a:rPr lang="en-US" dirty="0"/>
              <a:t>(132);</a:t>
            </a:r>
          </a:p>
          <a:p>
            <a:r>
              <a:rPr lang="en-US" dirty="0"/>
              <a:t>		graph[</a:t>
            </a:r>
            <a:r>
              <a:rPr lang="en-US" dirty="0" err="1"/>
              <a:t>i</a:t>
            </a:r>
            <a:r>
              <a:rPr lang="en-US" dirty="0"/>
              <a:t>]-&gt;</a:t>
            </a:r>
            <a:r>
              <a:rPr lang="en-US" dirty="0" err="1"/>
              <a:t>GetXaxis</a:t>
            </a:r>
            <a:r>
              <a:rPr lang="en-US" dirty="0"/>
              <a:t>()-&gt;</a:t>
            </a:r>
            <a:r>
              <a:rPr lang="en-US" dirty="0" err="1"/>
              <a:t>SetTitleFont</a:t>
            </a:r>
            <a:r>
              <a:rPr lang="en-US" dirty="0"/>
              <a:t>(132);</a:t>
            </a:r>
          </a:p>
          <a:p>
            <a:r>
              <a:rPr lang="en-US" dirty="0"/>
              <a:t>		graph[</a:t>
            </a:r>
            <a:r>
              <a:rPr lang="en-US" dirty="0" err="1"/>
              <a:t>i</a:t>
            </a:r>
            <a:r>
              <a:rPr lang="en-US" dirty="0"/>
              <a:t>]-&gt;</a:t>
            </a:r>
            <a:r>
              <a:rPr lang="en-US" dirty="0" err="1"/>
              <a:t>GetYaxis</a:t>
            </a:r>
            <a:r>
              <a:rPr lang="en-US" dirty="0"/>
              <a:t>()-&gt;</a:t>
            </a:r>
            <a:r>
              <a:rPr lang="en-US" dirty="0" err="1"/>
              <a:t>SetTitleFont</a:t>
            </a:r>
            <a:r>
              <a:rPr lang="en-US" dirty="0"/>
              <a:t>(132);</a:t>
            </a:r>
          </a:p>
          <a:p>
            <a:r>
              <a:rPr lang="en-US" dirty="0"/>
              <a:t>		//graph[</a:t>
            </a:r>
            <a:r>
              <a:rPr lang="en-US" dirty="0" err="1"/>
              <a:t>i</a:t>
            </a:r>
            <a:r>
              <a:rPr lang="en-US" dirty="0"/>
              <a:t>]-&gt;</a:t>
            </a:r>
            <a:r>
              <a:rPr lang="en-US" dirty="0" err="1"/>
              <a:t>GetYaxis</a:t>
            </a:r>
            <a:r>
              <a:rPr lang="en-US" dirty="0"/>
              <a:t>()-&gt;</a:t>
            </a:r>
            <a:r>
              <a:rPr lang="en-US" dirty="0" err="1"/>
              <a:t>SetLabelSize</a:t>
            </a:r>
            <a:r>
              <a:rPr lang="en-US" dirty="0"/>
              <a:t>(0.05);</a:t>
            </a:r>
          </a:p>
          <a:p>
            <a:r>
              <a:rPr lang="en-US" dirty="0"/>
              <a:t>		//graph[</a:t>
            </a:r>
            <a:r>
              <a:rPr lang="en-US" dirty="0" err="1"/>
              <a:t>i</a:t>
            </a:r>
            <a:r>
              <a:rPr lang="en-US" dirty="0"/>
              <a:t>]-&gt;</a:t>
            </a:r>
            <a:r>
              <a:rPr lang="en-US" dirty="0" err="1"/>
              <a:t>GetYaxis</a:t>
            </a:r>
            <a:r>
              <a:rPr lang="en-US" dirty="0"/>
              <a:t>()-&gt;</a:t>
            </a:r>
            <a:r>
              <a:rPr lang="en-US" dirty="0" err="1"/>
              <a:t>SetTitleSize</a:t>
            </a:r>
            <a:r>
              <a:rPr lang="en-US" dirty="0"/>
              <a:t>(0.05);</a:t>
            </a:r>
          </a:p>
          <a:p>
            <a:r>
              <a:rPr lang="en-US" dirty="0"/>
              <a:t>		graph[</a:t>
            </a:r>
            <a:r>
              <a:rPr lang="en-US" dirty="0" err="1"/>
              <a:t>i</a:t>
            </a:r>
            <a:r>
              <a:rPr lang="en-US" dirty="0"/>
              <a:t>]-&gt;</a:t>
            </a:r>
            <a:r>
              <a:rPr lang="en-US" dirty="0" err="1"/>
              <a:t>GetXaxis</a:t>
            </a:r>
            <a:r>
              <a:rPr lang="en-US" dirty="0"/>
              <a:t>()-&gt;</a:t>
            </a:r>
            <a:r>
              <a:rPr lang="en-US" dirty="0" err="1"/>
              <a:t>SetTitleOffset</a:t>
            </a:r>
            <a:r>
              <a:rPr lang="en-US" dirty="0"/>
              <a:t>(1.2);</a:t>
            </a:r>
          </a:p>
          <a:p>
            <a:r>
              <a:rPr lang="en-US" dirty="0"/>
              <a:t>		graph[</a:t>
            </a:r>
            <a:r>
              <a:rPr lang="en-US" dirty="0" err="1"/>
              <a:t>i</a:t>
            </a:r>
            <a:r>
              <a:rPr lang="en-US" dirty="0"/>
              <a:t>]-&gt;</a:t>
            </a:r>
            <a:r>
              <a:rPr lang="en-US" dirty="0" err="1"/>
              <a:t>GetYaxis</a:t>
            </a:r>
            <a:r>
              <a:rPr lang="en-US" dirty="0"/>
              <a:t>()-&gt;</a:t>
            </a:r>
            <a:r>
              <a:rPr lang="en-US" dirty="0" err="1"/>
              <a:t>SetTitleOffset</a:t>
            </a:r>
            <a:r>
              <a:rPr lang="en-US" dirty="0"/>
              <a:t>(1.0);</a:t>
            </a:r>
          </a:p>
          <a:p>
            <a:r>
              <a:rPr lang="en-US" dirty="0"/>
              <a:t>		graph[</a:t>
            </a:r>
            <a:r>
              <a:rPr lang="en-US" dirty="0" err="1"/>
              <a:t>i</a:t>
            </a:r>
            <a:r>
              <a:rPr lang="en-US" dirty="0"/>
              <a:t>]-&gt;</a:t>
            </a:r>
            <a:r>
              <a:rPr lang="en-US" dirty="0" err="1"/>
              <a:t>GetXaxis</a:t>
            </a:r>
            <a:r>
              <a:rPr lang="en-US" dirty="0"/>
              <a:t>()-&gt;</a:t>
            </a:r>
            <a:r>
              <a:rPr lang="en-US" dirty="0" err="1"/>
              <a:t>SetRangeUser</a:t>
            </a:r>
            <a:r>
              <a:rPr lang="en-US" dirty="0"/>
              <a:t>(25000, 50000);</a:t>
            </a:r>
          </a:p>
          <a:p>
            <a:r>
              <a:rPr lang="en-US" dirty="0"/>
              <a:t>		graph[</a:t>
            </a:r>
            <a:r>
              <a:rPr lang="en-US" dirty="0" err="1"/>
              <a:t>i</a:t>
            </a:r>
            <a:r>
              <a:rPr lang="en-US" dirty="0"/>
              <a:t>]-&gt;</a:t>
            </a:r>
            <a:r>
              <a:rPr lang="en-US" dirty="0" err="1"/>
              <a:t>SetMarkerStyle</a:t>
            </a:r>
            <a:r>
              <a:rPr lang="en-US" dirty="0"/>
              <a:t>(21);</a:t>
            </a:r>
          </a:p>
          <a:p>
            <a:r>
              <a:rPr lang="en-US" dirty="0"/>
              <a:t>		graph[</a:t>
            </a:r>
            <a:r>
              <a:rPr lang="en-US" dirty="0" err="1"/>
              <a:t>i</a:t>
            </a:r>
            <a:r>
              <a:rPr lang="en-US" dirty="0"/>
              <a:t>]-&gt;</a:t>
            </a:r>
            <a:r>
              <a:rPr lang="en-US" dirty="0" err="1"/>
              <a:t>SetMarkerColor</a:t>
            </a:r>
            <a:r>
              <a:rPr lang="en-US" dirty="0"/>
              <a:t>(1);</a:t>
            </a:r>
          </a:p>
          <a:p>
            <a:endParaRPr lang="en-US" dirty="0"/>
          </a:p>
          <a:p>
            <a:r>
              <a:rPr lang="en-US" dirty="0"/>
              <a:t>		TF1* pol1 = new TF1("pol1", "pol1", 0, 50000);</a:t>
            </a:r>
          </a:p>
          <a:p>
            <a:r>
              <a:rPr lang="en-US" dirty="0"/>
              <a:t>		pol1-&gt;</a:t>
            </a:r>
            <a:r>
              <a:rPr lang="en-US" dirty="0" err="1"/>
              <a:t>SetNpx</a:t>
            </a:r>
            <a:r>
              <a:rPr lang="en-US" dirty="0"/>
              <a:t>(50000);</a:t>
            </a:r>
          </a:p>
          <a:p>
            <a:r>
              <a:rPr lang="en-US" dirty="0"/>
              <a:t>		pol1-&gt;</a:t>
            </a:r>
            <a:r>
              <a:rPr lang="en-US" dirty="0" err="1"/>
              <a:t>SetParNames</a:t>
            </a:r>
            <a:r>
              <a:rPr lang="en-US" dirty="0"/>
              <a:t>("p0", "p1");//y=p0+p1*x</a:t>
            </a:r>
          </a:p>
          <a:p>
            <a:r>
              <a:rPr lang="en-US" dirty="0"/>
              <a:t>		//graph[</a:t>
            </a:r>
            <a:r>
              <a:rPr lang="en-US" dirty="0" err="1"/>
              <a:t>i</a:t>
            </a:r>
            <a:r>
              <a:rPr lang="en-US" dirty="0"/>
              <a:t>]-&gt;Fit("pol1");//pol1 can be used directly without TF1 constructor in CINT</a:t>
            </a:r>
          </a:p>
          <a:p>
            <a:r>
              <a:rPr lang="en-US" dirty="0"/>
              <a:t>		</a:t>
            </a:r>
            <a:r>
              <a:rPr lang="en-US" dirty="0" err="1"/>
              <a:t>TFitResultPtr</a:t>
            </a:r>
            <a:r>
              <a:rPr lang="en-US" dirty="0"/>
              <a:t> </a:t>
            </a:r>
            <a:r>
              <a:rPr lang="en-US" dirty="0" err="1"/>
              <a:t>Fit_result_pointer</a:t>
            </a:r>
            <a:r>
              <a:rPr lang="en-US" dirty="0"/>
              <a:t> = graph[</a:t>
            </a:r>
            <a:r>
              <a:rPr lang="en-US" dirty="0" err="1"/>
              <a:t>i</a:t>
            </a:r>
            <a:r>
              <a:rPr lang="en-US" dirty="0"/>
              <a:t>]-&gt;Fit("pol1", "MS");</a:t>
            </a:r>
          </a:p>
          <a:p>
            <a:r>
              <a:rPr lang="en-US" dirty="0"/>
              <a:t>		//"S" means the result of the fit is returned in the </a:t>
            </a:r>
            <a:r>
              <a:rPr lang="en-US" dirty="0" err="1"/>
              <a:t>TFitResultPtr</a:t>
            </a:r>
            <a:endParaRPr lang="en-US" dirty="0"/>
          </a:p>
          <a:p>
            <a:r>
              <a:rPr lang="en-US" dirty="0"/>
              <a:t>		//“E” Perform better errors estimation using the Minos technique.</a:t>
            </a:r>
          </a:p>
          <a:p>
            <a:r>
              <a:rPr lang="en-US" dirty="0"/>
              <a:t>		//“M” Improve fit results, by using the IMPROVE algorithm of </a:t>
            </a:r>
            <a:r>
              <a:rPr lang="en-US" dirty="0" err="1"/>
              <a:t>TMinuit</a:t>
            </a:r>
            <a:r>
              <a:rPr lang="en-US" dirty="0"/>
              <a:t>.</a:t>
            </a:r>
          </a:p>
          <a:p>
            <a:r>
              <a:rPr lang="en-US" dirty="0"/>
              <a:t>		//If the option "S" is instead used, </a:t>
            </a:r>
            <a:r>
              <a:rPr lang="en-US" dirty="0" err="1"/>
              <a:t>TFitResultPtr</a:t>
            </a:r>
            <a:r>
              <a:rPr lang="en-US" dirty="0"/>
              <a:t> contains the </a:t>
            </a:r>
            <a:r>
              <a:rPr lang="en-US" dirty="0" err="1"/>
              <a:t>TFitResult</a:t>
            </a:r>
            <a:r>
              <a:rPr lang="en-US" dirty="0"/>
              <a:t> and behaves as a smart pointer to it.</a:t>
            </a:r>
          </a:p>
          <a:p>
            <a:r>
              <a:rPr lang="en-US" dirty="0"/>
              <a:t>		//The fit parameters, error and chi2 (but not covariance matrix) can be retrieved also from the fitted function.</a:t>
            </a:r>
          </a:p>
          <a:p>
            <a:endParaRPr lang="en-US" dirty="0"/>
          </a:p>
          <a:p>
            <a:r>
              <a:rPr lang="en-US" dirty="0"/>
              <a:t>		// Uncertainty Band</a:t>
            </a:r>
          </a:p>
          <a:p>
            <a:r>
              <a:rPr lang="en-US" dirty="0"/>
              <a:t>		</a:t>
            </a:r>
            <a:r>
              <a:rPr lang="en-US" dirty="0" err="1"/>
              <a:t>sprintf</a:t>
            </a:r>
            <a:r>
              <a:rPr lang="en-US" dirty="0"/>
              <a:t>(filename, "%</a:t>
            </a:r>
            <a:r>
              <a:rPr lang="en-US" dirty="0" err="1"/>
              <a:t>s%s%d</a:t>
            </a:r>
            <a:r>
              <a:rPr lang="en-US" dirty="0"/>
              <a:t>", "</a:t>
            </a:r>
            <a:r>
              <a:rPr lang="en-US" dirty="0" err="1"/>
              <a:t>h_confidence_interval</a:t>
            </a:r>
            <a:r>
              <a:rPr lang="en-US" dirty="0"/>
              <a:t>", "_", </a:t>
            </a:r>
            <a:r>
              <a:rPr lang="en-US" dirty="0" err="1"/>
              <a:t>i</a:t>
            </a:r>
            <a:r>
              <a:rPr lang="en-US" dirty="0"/>
              <a:t>);</a:t>
            </a:r>
          </a:p>
          <a:p>
            <a:r>
              <a:rPr lang="en-US" dirty="0"/>
              <a:t>		</a:t>
            </a:r>
            <a:r>
              <a:rPr lang="en-US" dirty="0" err="1"/>
              <a:t>h_confidence_interval</a:t>
            </a:r>
            <a:r>
              <a:rPr lang="en-US" dirty="0"/>
              <a:t>[</a:t>
            </a:r>
            <a:r>
              <a:rPr lang="en-US" dirty="0" err="1"/>
              <a:t>i</a:t>
            </a:r>
            <a:r>
              <a:rPr lang="en-US" dirty="0"/>
              <a:t>] = new TH1D(filename, filename, 50000, 0, 50000);//Create a histogram to hold the confidence intervals</a:t>
            </a:r>
          </a:p>
          <a:p>
            <a:r>
              <a:rPr lang="en-US" dirty="0"/>
              <a:t>		</a:t>
            </a:r>
            <a:r>
              <a:rPr lang="en-US" dirty="0" err="1"/>
              <a:t>TVirtualFitter</a:t>
            </a:r>
            <a:r>
              <a:rPr lang="en-US" dirty="0"/>
              <a:t>* fitter = </a:t>
            </a:r>
            <a:r>
              <a:rPr lang="en-US" dirty="0" err="1"/>
              <a:t>TVirtualFitter</a:t>
            </a:r>
            <a:r>
              <a:rPr lang="en-US" dirty="0"/>
              <a:t>::</a:t>
            </a:r>
            <a:r>
              <a:rPr lang="en-US" dirty="0" err="1"/>
              <a:t>GetFitter</a:t>
            </a:r>
            <a:r>
              <a:rPr lang="en-US" dirty="0"/>
              <a:t>();//The method </a:t>
            </a:r>
            <a:r>
              <a:rPr lang="en-US" dirty="0" err="1"/>
              <a:t>TVirtualFitter</a:t>
            </a:r>
            <a:r>
              <a:rPr lang="en-US" dirty="0"/>
              <a:t>::</a:t>
            </a:r>
            <a:r>
              <a:rPr lang="en-US" dirty="0" err="1"/>
              <a:t>GetFitter</a:t>
            </a:r>
            <a:r>
              <a:rPr lang="en-US" dirty="0"/>
              <a:t>())-&gt;Get the parameters of your fitting function after having it fitted to an histogram.</a:t>
            </a:r>
          </a:p>
          <a:p>
            <a:r>
              <a:rPr lang="en-US" dirty="0"/>
              <a:t>		fitter-&gt;</a:t>
            </a:r>
            <a:r>
              <a:rPr lang="en-US" dirty="0" err="1"/>
              <a:t>GetConfidenceIntervals</a:t>
            </a:r>
            <a:r>
              <a:rPr lang="en-US" dirty="0"/>
              <a:t>(</a:t>
            </a:r>
            <a:r>
              <a:rPr lang="en-US" dirty="0" err="1"/>
              <a:t>h_confidence_interval</a:t>
            </a:r>
            <a:r>
              <a:rPr lang="en-US" dirty="0"/>
              <a:t>[</a:t>
            </a:r>
            <a:r>
              <a:rPr lang="en-US" dirty="0" err="1"/>
              <a:t>i</a:t>
            </a:r>
            <a:r>
              <a:rPr lang="en-US" dirty="0"/>
              <a:t>], 0.95);//By default the intervals are inflated using the chi2/</a:t>
            </a:r>
            <a:r>
              <a:rPr lang="en-US" dirty="0" err="1"/>
              <a:t>ndf</a:t>
            </a:r>
            <a:r>
              <a:rPr lang="en-US" dirty="0"/>
              <a:t> value of the fit if a chi2 fit is performed</a:t>
            </a:r>
          </a:p>
          <a:p>
            <a:r>
              <a:rPr lang="en-US" dirty="0"/>
              <a:t>		//confidence interval for the colored band: 1</a:t>
            </a:r>
            <a:r>
              <a:rPr lang="el-GR" dirty="0"/>
              <a:t>σ </a:t>
            </a:r>
            <a:r>
              <a:rPr lang="en-US" dirty="0"/>
              <a:t>confidence interval: P=0.683, 1</a:t>
            </a:r>
            <a:r>
              <a:rPr lang="el-GR" dirty="0"/>
              <a:t>σ </a:t>
            </a:r>
            <a:r>
              <a:rPr lang="en-US" dirty="0"/>
              <a:t>confidence interval: P=0.95, 3</a:t>
            </a:r>
            <a:r>
              <a:rPr lang="el-GR" dirty="0"/>
              <a:t>σ </a:t>
            </a:r>
            <a:r>
              <a:rPr lang="en-US" dirty="0"/>
              <a:t>confidence interval: P=0.997</a:t>
            </a:r>
          </a:p>
          <a:p>
            <a:r>
              <a:rPr lang="en-US" dirty="0"/>
              <a:t>		//</a:t>
            </a:r>
            <a:r>
              <a:rPr lang="en-US" dirty="0" err="1"/>
              <a:t>h_confidence_interval</a:t>
            </a:r>
            <a:r>
              <a:rPr lang="en-US" dirty="0"/>
              <a:t>[</a:t>
            </a:r>
            <a:r>
              <a:rPr lang="en-US" dirty="0" err="1"/>
              <a:t>i</a:t>
            </a:r>
            <a:r>
              <a:rPr lang="en-US" dirty="0"/>
              <a:t>] will contain the CL result that you can draw on top of your fitted graph.</a:t>
            </a:r>
          </a:p>
          <a:p>
            <a:r>
              <a:rPr lang="en-US" dirty="0"/>
              <a:t>		//where </a:t>
            </a:r>
            <a:r>
              <a:rPr lang="en-US" dirty="0" err="1"/>
              <a:t>h_confidence_interval</a:t>
            </a:r>
            <a:r>
              <a:rPr lang="en-US" dirty="0"/>
              <a:t>[</a:t>
            </a:r>
            <a:r>
              <a:rPr lang="en-US" dirty="0" err="1"/>
              <a:t>i</a:t>
            </a:r>
            <a:r>
              <a:rPr lang="en-US" dirty="0"/>
              <a:t>] will hold the errors and could superimpose it on the same canvas where you plot central values.</a:t>
            </a:r>
          </a:p>
          <a:p>
            <a:r>
              <a:rPr lang="en-US" dirty="0"/>
              <a:t>		</a:t>
            </a:r>
            <a:r>
              <a:rPr lang="en-US" dirty="0" err="1"/>
              <a:t>h_confidence_interval</a:t>
            </a:r>
            <a:r>
              <a:rPr lang="en-US" dirty="0"/>
              <a:t>[</a:t>
            </a:r>
            <a:r>
              <a:rPr lang="en-US" dirty="0" err="1"/>
              <a:t>i</a:t>
            </a:r>
            <a:r>
              <a:rPr lang="en-US" dirty="0"/>
              <a:t>]-&gt;</a:t>
            </a:r>
            <a:r>
              <a:rPr lang="en-US" dirty="0" err="1"/>
              <a:t>SetStats</a:t>
            </a:r>
            <a:r>
              <a:rPr lang="en-US" dirty="0"/>
              <a:t>(</a:t>
            </a:r>
            <a:r>
              <a:rPr lang="en-US" dirty="0" err="1"/>
              <a:t>kFALSE</a:t>
            </a:r>
            <a:r>
              <a:rPr lang="en-US" dirty="0"/>
              <a:t>);</a:t>
            </a:r>
          </a:p>
          <a:p>
            <a:r>
              <a:rPr lang="en-US" dirty="0"/>
              <a:t>		</a:t>
            </a:r>
            <a:r>
              <a:rPr lang="en-US" dirty="0" err="1"/>
              <a:t>h_confidence_interval</a:t>
            </a:r>
            <a:r>
              <a:rPr lang="en-US" dirty="0"/>
              <a:t>[</a:t>
            </a:r>
            <a:r>
              <a:rPr lang="en-US" dirty="0" err="1"/>
              <a:t>i</a:t>
            </a:r>
            <a:r>
              <a:rPr lang="en-US" dirty="0"/>
              <a:t>]-&gt;</a:t>
            </a:r>
            <a:r>
              <a:rPr lang="en-US" dirty="0" err="1"/>
              <a:t>SetFillColor</a:t>
            </a:r>
            <a:r>
              <a:rPr lang="en-US" dirty="0"/>
              <a:t>(</a:t>
            </a:r>
            <a:r>
              <a:rPr lang="en-US" dirty="0" err="1"/>
              <a:t>kRed</a:t>
            </a:r>
            <a:r>
              <a:rPr lang="en-US" dirty="0"/>
              <a:t> - 10);</a:t>
            </a:r>
          </a:p>
          <a:p>
            <a:r>
              <a:rPr lang="en-US" dirty="0"/>
              <a:t>		//</a:t>
            </a:r>
            <a:r>
              <a:rPr lang="en-US" dirty="0" err="1"/>
              <a:t>Fit_result_pointer</a:t>
            </a:r>
            <a:r>
              <a:rPr lang="en-US" dirty="0"/>
              <a:t>-&gt;</a:t>
            </a:r>
            <a:r>
              <a:rPr lang="en-US" dirty="0" err="1"/>
              <a:t>GetConfidenceIntervals</a:t>
            </a:r>
            <a:r>
              <a:rPr lang="en-US" dirty="0"/>
              <a:t>(</a:t>
            </a:r>
            <a:r>
              <a:rPr lang="en-US" dirty="0" err="1"/>
              <a:t>Npoint</a:t>
            </a:r>
            <a:r>
              <a:rPr lang="en-US" dirty="0"/>
              <a:t>, 1, 1, </a:t>
            </a:r>
            <a:r>
              <a:rPr lang="en-US" dirty="0" err="1"/>
              <a:t>energy_point</a:t>
            </a:r>
            <a:r>
              <a:rPr lang="en-US" dirty="0"/>
              <a:t>, </a:t>
            </a:r>
            <a:r>
              <a:rPr lang="en-US" dirty="0" err="1"/>
              <a:t>err_point</a:t>
            </a:r>
            <a:r>
              <a:rPr lang="en-US" dirty="0"/>
              <a:t>, 0.683, true);//get the error of y at x of interest, this command is independent of the colored band</a:t>
            </a:r>
          </a:p>
          <a:p>
            <a:r>
              <a:rPr lang="en-US" dirty="0"/>
              <a:t>		//(Number of x points, 1, 1, x, err, confidence level, false); norm is a flag to control if the intervals need to be inflated by the chi2/</a:t>
            </a:r>
            <a:r>
              <a:rPr lang="en-US" dirty="0" err="1"/>
              <a:t>ndf</a:t>
            </a:r>
            <a:r>
              <a:rPr lang="en-US" dirty="0"/>
              <a:t> value. true is inflated, false is not inflated.</a:t>
            </a:r>
          </a:p>
          <a:p>
            <a:endParaRPr lang="en-US" dirty="0"/>
          </a:p>
          <a:p>
            <a:r>
              <a:rPr lang="en-US" dirty="0"/>
              <a:t>		</a:t>
            </a:r>
            <a:r>
              <a:rPr lang="en-US" dirty="0" err="1"/>
              <a:t>TMatrixD</a:t>
            </a:r>
            <a:r>
              <a:rPr lang="en-US" dirty="0"/>
              <a:t> </a:t>
            </a:r>
            <a:r>
              <a:rPr lang="en-US" dirty="0" err="1"/>
              <a:t>cov</a:t>
            </a:r>
            <a:r>
              <a:rPr lang="en-US" dirty="0"/>
              <a:t> = </a:t>
            </a:r>
            <a:r>
              <a:rPr lang="en-US" dirty="0" err="1"/>
              <a:t>Fit_result_pointer</a:t>
            </a:r>
            <a:r>
              <a:rPr lang="en-US" dirty="0"/>
              <a:t>-&gt;</a:t>
            </a:r>
            <a:r>
              <a:rPr lang="en-US" dirty="0" err="1"/>
              <a:t>GetCovarianceMatrix</a:t>
            </a:r>
            <a:r>
              <a:rPr lang="en-US" dirty="0"/>
              <a:t>();//error matrix</a:t>
            </a:r>
          </a:p>
          <a:p>
            <a:r>
              <a:rPr lang="en-US" dirty="0"/>
              <a:t>		</a:t>
            </a:r>
            <a:r>
              <a:rPr lang="en-US" dirty="0" err="1"/>
              <a:t>TMatrixD</a:t>
            </a:r>
            <a:r>
              <a:rPr lang="en-US" dirty="0"/>
              <a:t> </a:t>
            </a:r>
            <a:r>
              <a:rPr lang="en-US" dirty="0" err="1"/>
              <a:t>cor</a:t>
            </a:r>
            <a:r>
              <a:rPr lang="en-US" dirty="0"/>
              <a:t> = </a:t>
            </a:r>
            <a:r>
              <a:rPr lang="en-US" dirty="0" err="1"/>
              <a:t>Fit_result_pointer</a:t>
            </a:r>
            <a:r>
              <a:rPr lang="en-US" dirty="0"/>
              <a:t>-&gt;</a:t>
            </a:r>
            <a:r>
              <a:rPr lang="en-US" dirty="0" err="1"/>
              <a:t>GetCorrelationMatrix</a:t>
            </a:r>
            <a:r>
              <a:rPr lang="en-US" dirty="0"/>
              <a:t>();//parameter correlation coefficients</a:t>
            </a:r>
          </a:p>
          <a:p>
            <a:r>
              <a:rPr lang="en-US" dirty="0"/>
              <a:t>		</a:t>
            </a:r>
            <a:r>
              <a:rPr lang="en-US" dirty="0" err="1"/>
              <a:t>cov.Print</a:t>
            </a:r>
            <a:r>
              <a:rPr lang="en-US" dirty="0"/>
              <a:t>();</a:t>
            </a:r>
          </a:p>
          <a:p>
            <a:r>
              <a:rPr lang="en-US" dirty="0"/>
              <a:t>		</a:t>
            </a:r>
            <a:r>
              <a:rPr lang="en-US" dirty="0" err="1"/>
              <a:t>cor.Print</a:t>
            </a:r>
            <a:r>
              <a:rPr lang="en-US" dirty="0"/>
              <a:t>();</a:t>
            </a:r>
          </a:p>
          <a:p>
            <a:r>
              <a:rPr lang="en-US" dirty="0"/>
              <a:t>		//</a:t>
            </a:r>
            <a:r>
              <a:rPr lang="en-US" dirty="0" err="1"/>
              <a:t>Fit_result_pointer</a:t>
            </a:r>
            <a:r>
              <a:rPr lang="en-US" dirty="0"/>
              <a:t>-&gt;Print("V");//print main fit information</a:t>
            </a:r>
          </a:p>
          <a:p>
            <a:endParaRPr lang="en-US" dirty="0"/>
          </a:p>
          <a:p>
            <a:r>
              <a:rPr lang="en-US" dirty="0"/>
              <a:t>		graph[</a:t>
            </a:r>
            <a:r>
              <a:rPr lang="en-US" dirty="0" err="1"/>
              <a:t>i</a:t>
            </a:r>
            <a:r>
              <a:rPr lang="en-US" dirty="0"/>
              <a:t>]-&gt;Draw("AP");//"A": Axis are drawn around the graph, "P": The current marker is plotted at each point</a:t>
            </a:r>
          </a:p>
          <a:p>
            <a:r>
              <a:rPr lang="en-US" dirty="0"/>
              <a:t>		</a:t>
            </a:r>
            <a:r>
              <a:rPr lang="en-US" dirty="0" err="1"/>
              <a:t>h_confidence_interval</a:t>
            </a:r>
            <a:r>
              <a:rPr lang="en-US" dirty="0"/>
              <a:t>[</a:t>
            </a:r>
            <a:r>
              <a:rPr lang="en-US" dirty="0" err="1"/>
              <a:t>i</a:t>
            </a:r>
            <a:r>
              <a:rPr lang="en-US" dirty="0"/>
              <a:t>]-&gt;Draw("e3 same");//draw the confidence band [colored] showing 1 or 2 or 3 standard deviation uncertainty</a:t>
            </a:r>
          </a:p>
          <a:p>
            <a:r>
              <a:rPr lang="en-US" dirty="0"/>
              <a:t>		graph[</a:t>
            </a:r>
            <a:r>
              <a:rPr lang="en-US" dirty="0" err="1"/>
              <a:t>i</a:t>
            </a:r>
            <a:r>
              <a:rPr lang="en-US" dirty="0"/>
              <a:t>]-&gt;Draw("P same");//draw the points again above error band</a:t>
            </a:r>
          </a:p>
          <a:p>
            <a:endParaRPr lang="en-US" dirty="0"/>
          </a:p>
          <a:p>
            <a:r>
              <a:rPr lang="en-US" dirty="0"/>
              <a:t>		pol1-&gt;</a:t>
            </a:r>
            <a:r>
              <a:rPr lang="en-US" dirty="0" err="1"/>
              <a:t>GetParameters</a:t>
            </a:r>
            <a:r>
              <a:rPr lang="en-US" dirty="0"/>
              <a:t>(par[</a:t>
            </a:r>
            <a:r>
              <a:rPr lang="en-US" dirty="0" err="1"/>
              <a:t>i</a:t>
            </a:r>
            <a:r>
              <a:rPr lang="en-US" dirty="0"/>
              <a:t>]);</a:t>
            </a:r>
          </a:p>
          <a:p>
            <a:r>
              <a:rPr lang="en-US" dirty="0"/>
              <a:t>		</a:t>
            </a:r>
            <a:r>
              <a:rPr lang="en-US" dirty="0" err="1"/>
              <a:t>par_err</a:t>
            </a:r>
            <a:r>
              <a:rPr lang="en-US" dirty="0"/>
              <a:t>[</a:t>
            </a:r>
            <a:r>
              <a:rPr lang="en-US" dirty="0" err="1"/>
              <a:t>i</a:t>
            </a:r>
            <a:r>
              <a:rPr lang="en-US" dirty="0"/>
              <a:t>][0] = pol1-&gt;</a:t>
            </a:r>
            <a:r>
              <a:rPr lang="en-US" dirty="0" err="1"/>
              <a:t>GetParError</a:t>
            </a:r>
            <a:r>
              <a:rPr lang="en-US" dirty="0"/>
              <a:t>(0);</a:t>
            </a:r>
          </a:p>
          <a:p>
            <a:r>
              <a:rPr lang="en-US" dirty="0"/>
              <a:t>		</a:t>
            </a:r>
            <a:r>
              <a:rPr lang="en-US" dirty="0" err="1"/>
              <a:t>par_err</a:t>
            </a:r>
            <a:r>
              <a:rPr lang="en-US" dirty="0"/>
              <a:t>[</a:t>
            </a:r>
            <a:r>
              <a:rPr lang="en-US" dirty="0" err="1"/>
              <a:t>i</a:t>
            </a:r>
            <a:r>
              <a:rPr lang="en-US" dirty="0"/>
              <a:t>][1] = pol1-&gt;</a:t>
            </a:r>
            <a:r>
              <a:rPr lang="en-US" dirty="0" err="1"/>
              <a:t>GetParError</a:t>
            </a:r>
            <a:r>
              <a:rPr lang="en-US" dirty="0"/>
              <a:t>(1);</a:t>
            </a:r>
          </a:p>
          <a:p>
            <a:r>
              <a:rPr lang="en-US" dirty="0"/>
              <a:t>		</a:t>
            </a:r>
            <a:r>
              <a:rPr lang="en-US" dirty="0" err="1"/>
              <a:t>parChi</a:t>
            </a:r>
            <a:r>
              <a:rPr lang="en-US" dirty="0"/>
              <a:t>[</a:t>
            </a:r>
            <a:r>
              <a:rPr lang="en-US" dirty="0" err="1"/>
              <a:t>i</a:t>
            </a:r>
            <a:r>
              <a:rPr lang="en-US" dirty="0"/>
              <a:t>] = pol1-&gt;</a:t>
            </a:r>
            <a:r>
              <a:rPr lang="en-US" dirty="0" err="1"/>
              <a:t>GetChisquare</a:t>
            </a:r>
            <a:r>
              <a:rPr lang="en-US" dirty="0"/>
              <a:t>();</a:t>
            </a:r>
          </a:p>
          <a:p>
            <a:r>
              <a:rPr lang="en-US" dirty="0"/>
              <a:t>		</a:t>
            </a:r>
            <a:r>
              <a:rPr lang="en-US" dirty="0" err="1"/>
              <a:t>parNDF</a:t>
            </a:r>
            <a:r>
              <a:rPr lang="en-US" dirty="0"/>
              <a:t>[</a:t>
            </a:r>
            <a:r>
              <a:rPr lang="en-US" dirty="0" err="1"/>
              <a:t>i</a:t>
            </a:r>
            <a:r>
              <a:rPr lang="en-US" dirty="0"/>
              <a:t>] = pol1-&gt;</a:t>
            </a:r>
            <a:r>
              <a:rPr lang="en-US" dirty="0" err="1"/>
              <a:t>GetNDF</a:t>
            </a:r>
            <a:r>
              <a:rPr lang="en-US" dirty="0"/>
              <a:t>();</a:t>
            </a:r>
          </a:p>
          <a:p>
            <a:r>
              <a:rPr lang="en-US" dirty="0"/>
              <a:t>		</a:t>
            </a:r>
            <a:r>
              <a:rPr lang="en-US" dirty="0" err="1"/>
              <a:t>p_value</a:t>
            </a:r>
            <a:r>
              <a:rPr lang="en-US" dirty="0"/>
              <a:t>[</a:t>
            </a:r>
            <a:r>
              <a:rPr lang="en-US" dirty="0" err="1"/>
              <a:t>i</a:t>
            </a:r>
            <a:r>
              <a:rPr lang="en-US" dirty="0"/>
              <a:t>] = pol1-&gt;</a:t>
            </a:r>
            <a:r>
              <a:rPr lang="en-US" dirty="0" err="1"/>
              <a:t>GetProb</a:t>
            </a:r>
            <a:r>
              <a:rPr lang="en-US" dirty="0"/>
              <a:t>();//This probability is not the “probability that your fit is good.” If you did many fake experiments (draw many random samples of data points from the assumed distribution (your fit function)), this is the percentage of experiments that would give </a:t>
            </a:r>
            <a:r>
              <a:rPr lang="el-GR" dirty="0"/>
              <a:t>χ2 </a:t>
            </a:r>
            <a:r>
              <a:rPr lang="en-US" dirty="0"/>
              <a:t>values ≥ to the one you got in this experiment.</a:t>
            </a:r>
          </a:p>
          <a:p>
            <a:endParaRPr lang="en-US" dirty="0"/>
          </a:p>
          <a:p>
            <a:r>
              <a:rPr lang="en-US" dirty="0"/>
              <a:t>		// To extract FWHM values at energies of interest</a:t>
            </a:r>
          </a:p>
          <a:p>
            <a:r>
              <a:rPr lang="en-US" dirty="0"/>
              <a:t>		</a:t>
            </a:r>
            <a:r>
              <a:rPr lang="en-US" dirty="0" err="1"/>
              <a:t>Fit_result_pointer</a:t>
            </a:r>
            <a:r>
              <a:rPr lang="en-US" dirty="0"/>
              <a:t>-&gt;</a:t>
            </a:r>
            <a:r>
              <a:rPr lang="en-US" dirty="0" err="1"/>
              <a:t>GetConfidenceIntervals</a:t>
            </a:r>
            <a:r>
              <a:rPr lang="en-US" dirty="0"/>
              <a:t>(</a:t>
            </a:r>
            <a:r>
              <a:rPr lang="en-US" dirty="0" err="1"/>
              <a:t>Npoint</a:t>
            </a:r>
            <a:r>
              <a:rPr lang="en-US" dirty="0"/>
              <a:t>, 1, 1, </a:t>
            </a:r>
            <a:r>
              <a:rPr lang="en-US" dirty="0" err="1"/>
              <a:t>energy_point</a:t>
            </a:r>
            <a:r>
              <a:rPr lang="en-US" dirty="0"/>
              <a:t>, </a:t>
            </a:r>
            <a:r>
              <a:rPr lang="en-US" dirty="0" err="1"/>
              <a:t>err_point</a:t>
            </a:r>
            <a:r>
              <a:rPr lang="en-US" dirty="0"/>
              <a:t>, 0.95, true);//get the error of FWHM at energies of interest, this command is independent of the colored band</a:t>
            </a:r>
          </a:p>
          <a:p>
            <a:r>
              <a:rPr lang="en-US" dirty="0"/>
              <a:t>		//(Number of x points, 1, 1, x, err, confidence level, false); norm is a flag to control if the intervals need to be inflated by the chi2/</a:t>
            </a:r>
            <a:r>
              <a:rPr lang="en-US" dirty="0" err="1"/>
              <a:t>ndf</a:t>
            </a:r>
            <a:r>
              <a:rPr lang="en-US" dirty="0"/>
              <a:t> value. true is inflated, false is not inflated.</a:t>
            </a:r>
          </a:p>
          <a:p>
            <a:r>
              <a:rPr lang="en-US" dirty="0"/>
              <a:t>		//</a:t>
            </a:r>
            <a:r>
              <a:rPr lang="en-US" dirty="0" err="1"/>
              <a:t>err_point</a:t>
            </a:r>
            <a:r>
              <a:rPr lang="en-US" dirty="0"/>
              <a:t> contains one side of the error bar, so the full error bar length is 2*</a:t>
            </a:r>
            <a:r>
              <a:rPr lang="en-US" dirty="0" err="1"/>
              <a:t>err_point</a:t>
            </a:r>
            <a:endParaRPr lang="en-US" dirty="0"/>
          </a:p>
          <a:p>
            <a:r>
              <a:rPr lang="en-US" dirty="0"/>
              <a:t>		for (int </a:t>
            </a:r>
            <a:r>
              <a:rPr lang="en-US" dirty="0" err="1"/>
              <a:t>ipeak</a:t>
            </a:r>
            <a:r>
              <a:rPr lang="en-US" dirty="0"/>
              <a:t> = 0; </a:t>
            </a:r>
            <a:r>
              <a:rPr lang="en-US" dirty="0" err="1"/>
              <a:t>ipeak</a:t>
            </a:r>
            <a:r>
              <a:rPr lang="en-US" dirty="0"/>
              <a:t> &lt; </a:t>
            </a:r>
            <a:r>
              <a:rPr lang="en-US" dirty="0" err="1"/>
              <a:t>Npoint</a:t>
            </a:r>
            <a:r>
              <a:rPr lang="en-US" dirty="0"/>
              <a:t>; </a:t>
            </a:r>
            <a:r>
              <a:rPr lang="en-US" dirty="0" err="1"/>
              <a:t>ipeak</a:t>
            </a:r>
            <a:r>
              <a:rPr lang="en-US" dirty="0"/>
              <a:t>++)//get sigma/tau at energies of interest for output file</a:t>
            </a:r>
          </a:p>
          <a:p>
            <a:r>
              <a:rPr lang="en-US" dirty="0"/>
              <a:t>		{</a:t>
            </a:r>
          </a:p>
          <a:p>
            <a:r>
              <a:rPr lang="en-US" dirty="0"/>
              <a:t>			</a:t>
            </a:r>
            <a:r>
              <a:rPr lang="en-US" dirty="0" err="1"/>
              <a:t>cout</a:t>
            </a:r>
            <a:r>
              <a:rPr lang="en-US" dirty="0"/>
              <a:t> &lt;&lt; "</a:t>
            </a:r>
            <a:r>
              <a:rPr lang="en-US" dirty="0" err="1"/>
              <a:t>X_value</a:t>
            </a:r>
            <a:r>
              <a:rPr lang="en-US" dirty="0"/>
              <a:t>=	" &lt;&lt; </a:t>
            </a:r>
            <a:r>
              <a:rPr lang="en-US" dirty="0" err="1"/>
              <a:t>energy_point</a:t>
            </a:r>
            <a:r>
              <a:rPr lang="en-US" dirty="0"/>
              <a:t>[</a:t>
            </a:r>
            <a:r>
              <a:rPr lang="en-US" dirty="0" err="1"/>
              <a:t>ipeak</a:t>
            </a:r>
            <a:r>
              <a:rPr lang="en-US" dirty="0"/>
              <a:t>] &lt;&lt; "	</a:t>
            </a:r>
            <a:r>
              <a:rPr lang="en-US" dirty="0" err="1"/>
              <a:t>Y_value</a:t>
            </a:r>
            <a:r>
              <a:rPr lang="en-US" dirty="0"/>
              <a:t>=	" &lt;&lt; pol1-&gt;Eval(</a:t>
            </a:r>
            <a:r>
              <a:rPr lang="en-US" dirty="0" err="1"/>
              <a:t>energy_point</a:t>
            </a:r>
            <a:r>
              <a:rPr lang="en-US" dirty="0"/>
              <a:t>[</a:t>
            </a:r>
            <a:r>
              <a:rPr lang="en-US" dirty="0" err="1"/>
              <a:t>ipeak</a:t>
            </a:r>
            <a:r>
              <a:rPr lang="en-US" dirty="0"/>
              <a:t>]) &lt;&lt; "	</a:t>
            </a:r>
            <a:r>
              <a:rPr lang="en-US" dirty="0" err="1"/>
              <a:t>err_Y_value</a:t>
            </a:r>
            <a:r>
              <a:rPr lang="en-US" dirty="0"/>
              <a:t>=	" &lt;&lt; </a:t>
            </a:r>
            <a:r>
              <a:rPr lang="en-US" dirty="0" err="1"/>
              <a:t>err_point</a:t>
            </a:r>
            <a:r>
              <a:rPr lang="en-US" dirty="0"/>
              <a:t>[</a:t>
            </a:r>
            <a:r>
              <a:rPr lang="en-US" dirty="0" err="1"/>
              <a:t>ipeak</a:t>
            </a:r>
            <a:r>
              <a:rPr lang="en-US" dirty="0"/>
              <a:t>] &lt;&lt; </a:t>
            </a:r>
            <a:r>
              <a:rPr lang="en-US" dirty="0" err="1"/>
              <a:t>endl</a:t>
            </a:r>
            <a:r>
              <a:rPr lang="en-US" dirty="0"/>
              <a:t>;</a:t>
            </a:r>
          </a:p>
          <a:p>
            <a:r>
              <a:rPr lang="en-US" dirty="0"/>
              <a:t>		}</a:t>
            </a:r>
          </a:p>
          <a:p>
            <a:endParaRPr lang="en-US" dirty="0"/>
          </a:p>
          <a:p>
            <a:r>
              <a:rPr lang="en-US" dirty="0"/>
              <a:t>		</a:t>
            </a:r>
            <a:r>
              <a:rPr lang="en-US" dirty="0" err="1"/>
              <a:t>TPaveText</a:t>
            </a:r>
            <a:r>
              <a:rPr lang="en-US" dirty="0"/>
              <a:t>* textpol1 = new </a:t>
            </a:r>
            <a:r>
              <a:rPr lang="en-US" dirty="0" err="1"/>
              <a:t>TPaveText</a:t>
            </a:r>
            <a:r>
              <a:rPr lang="en-US" dirty="0"/>
              <a:t>(0.69, 0.14, 0.96, 0.45, "</a:t>
            </a:r>
            <a:r>
              <a:rPr lang="en-US" dirty="0" err="1"/>
              <a:t>brNDC</a:t>
            </a:r>
            <a:r>
              <a:rPr lang="en-US" dirty="0"/>
              <a:t>");//left, down, right, up</a:t>
            </a:r>
          </a:p>
          <a:p>
            <a:r>
              <a:rPr lang="en-US" dirty="0"/>
              <a:t>		textpol1-&gt;</a:t>
            </a:r>
            <a:r>
              <a:rPr lang="en-US" dirty="0" err="1"/>
              <a:t>SetBorderSize</a:t>
            </a:r>
            <a:r>
              <a:rPr lang="en-US" dirty="0"/>
              <a:t>(1);</a:t>
            </a:r>
          </a:p>
          <a:p>
            <a:r>
              <a:rPr lang="en-US" dirty="0"/>
              <a:t>		textpol1-&gt;</a:t>
            </a:r>
            <a:r>
              <a:rPr lang="en-US" dirty="0" err="1"/>
              <a:t>SetFillColor</a:t>
            </a:r>
            <a:r>
              <a:rPr lang="en-US" dirty="0"/>
              <a:t>(0);</a:t>
            </a:r>
          </a:p>
          <a:p>
            <a:r>
              <a:rPr lang="en-US" dirty="0"/>
              <a:t>		textpol1-&gt;</a:t>
            </a:r>
            <a:r>
              <a:rPr lang="en-US" dirty="0" err="1"/>
              <a:t>SetTextAlign</a:t>
            </a:r>
            <a:r>
              <a:rPr lang="en-US" dirty="0"/>
              <a:t>(12);//align = 10*</a:t>
            </a:r>
            <a:r>
              <a:rPr lang="en-US" dirty="0" err="1"/>
              <a:t>HorizontalAlign</a:t>
            </a:r>
            <a:r>
              <a:rPr lang="en-US" dirty="0"/>
              <a:t> + </a:t>
            </a:r>
            <a:r>
              <a:rPr lang="en-US" dirty="0" err="1"/>
              <a:t>VerticalAlign</a:t>
            </a:r>
            <a:r>
              <a:rPr lang="en-US" dirty="0"/>
              <a:t>, 12 means</a:t>
            </a:r>
            <a:r>
              <a:rPr lang="zh-CN" altLang="en-US" dirty="0"/>
              <a:t>水平左对齐、垂直居中对齐</a:t>
            </a:r>
          </a:p>
          <a:p>
            <a:r>
              <a:rPr lang="zh-CN" altLang="en-US" dirty="0"/>
              <a:t>		</a:t>
            </a:r>
            <a:r>
              <a:rPr lang="en-US" dirty="0"/>
              <a:t>textpol1-&gt;</a:t>
            </a:r>
            <a:r>
              <a:rPr lang="en-US" dirty="0" err="1"/>
              <a:t>SetTextFont</a:t>
            </a:r>
            <a:r>
              <a:rPr lang="en-US" dirty="0"/>
              <a:t>(132);//font = 10 * </a:t>
            </a:r>
            <a:r>
              <a:rPr lang="en-US" dirty="0" err="1"/>
              <a:t>fontID</a:t>
            </a:r>
            <a:r>
              <a:rPr lang="en-US" dirty="0"/>
              <a:t> + precision, 12+2,12 means Symbol; 13+2, 13 means News Times Roman</a:t>
            </a:r>
          </a:p>
          <a:p>
            <a:r>
              <a:rPr lang="en-US" dirty="0"/>
              <a:t>		</a:t>
            </a:r>
            <a:r>
              <a:rPr lang="en-US" dirty="0" err="1"/>
              <a:t>sprintf</a:t>
            </a:r>
            <a:r>
              <a:rPr lang="en-US" dirty="0"/>
              <a:t>(</a:t>
            </a:r>
            <a:r>
              <a:rPr lang="en-US" dirty="0" err="1"/>
              <a:t>paraprint</a:t>
            </a:r>
            <a:r>
              <a:rPr lang="en-US" dirty="0"/>
              <a:t>, "y=p1*x+p0");</a:t>
            </a:r>
          </a:p>
          <a:p>
            <a:r>
              <a:rPr lang="en-US" dirty="0"/>
              <a:t>		textpol1-&gt;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"p1=%.9f+/-%.9f", par[</a:t>
            </a:r>
            <a:r>
              <a:rPr lang="en-US" dirty="0" err="1"/>
              <a:t>i</a:t>
            </a:r>
            <a:r>
              <a:rPr lang="en-US" dirty="0"/>
              <a:t>][1], </a:t>
            </a:r>
            <a:r>
              <a:rPr lang="en-US" dirty="0" err="1"/>
              <a:t>par_err</a:t>
            </a:r>
            <a:r>
              <a:rPr lang="en-US" dirty="0"/>
              <a:t>[</a:t>
            </a:r>
            <a:r>
              <a:rPr lang="en-US" dirty="0" err="1"/>
              <a:t>i</a:t>
            </a:r>
            <a:r>
              <a:rPr lang="en-US" dirty="0"/>
              <a:t>][1]);</a:t>
            </a:r>
          </a:p>
          <a:p>
            <a:r>
              <a:rPr lang="en-US" dirty="0"/>
              <a:t>		textpol1-&gt;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"p0=%.5f+/-%.5f", par[</a:t>
            </a:r>
            <a:r>
              <a:rPr lang="en-US" dirty="0" err="1"/>
              <a:t>i</a:t>
            </a:r>
            <a:r>
              <a:rPr lang="en-US" dirty="0"/>
              <a:t>][0], </a:t>
            </a:r>
            <a:r>
              <a:rPr lang="en-US" dirty="0" err="1"/>
              <a:t>par_err</a:t>
            </a:r>
            <a:r>
              <a:rPr lang="en-US" dirty="0"/>
              <a:t>[</a:t>
            </a:r>
            <a:r>
              <a:rPr lang="en-US" dirty="0" err="1"/>
              <a:t>i</a:t>
            </a:r>
            <a:r>
              <a:rPr lang="en-US" dirty="0"/>
              <a:t>][0]);</a:t>
            </a:r>
          </a:p>
          <a:p>
            <a:r>
              <a:rPr lang="en-US" dirty="0"/>
              <a:t>		textpol1-&gt;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"Chi2=%.2f", </a:t>
            </a:r>
            <a:r>
              <a:rPr lang="en-US" dirty="0" err="1"/>
              <a:t>parChi</a:t>
            </a:r>
            <a:r>
              <a:rPr lang="en-US" dirty="0"/>
              <a:t>[</a:t>
            </a:r>
            <a:r>
              <a:rPr lang="en-US" dirty="0" err="1"/>
              <a:t>i</a:t>
            </a:r>
            <a:r>
              <a:rPr lang="en-US" dirty="0"/>
              <a:t>]);</a:t>
            </a:r>
          </a:p>
          <a:p>
            <a:r>
              <a:rPr lang="en-US" dirty="0"/>
              <a:t>		textpol1-&gt;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"NDF=%.0f", </a:t>
            </a:r>
            <a:r>
              <a:rPr lang="en-US" dirty="0" err="1"/>
              <a:t>parNDF</a:t>
            </a:r>
            <a:r>
              <a:rPr lang="en-US" dirty="0"/>
              <a:t>[</a:t>
            </a:r>
            <a:r>
              <a:rPr lang="en-US" dirty="0" err="1"/>
              <a:t>i</a:t>
            </a:r>
            <a:r>
              <a:rPr lang="en-US" dirty="0"/>
              <a:t>]);</a:t>
            </a:r>
          </a:p>
          <a:p>
            <a:r>
              <a:rPr lang="en-US" dirty="0"/>
              <a:t>		textpol1-&gt;</a:t>
            </a:r>
            <a:r>
              <a:rPr lang="en-US" dirty="0" err="1"/>
              <a:t>AddText</a:t>
            </a:r>
            <a:r>
              <a:rPr lang="en-US" dirty="0"/>
              <a:t>(</a:t>
            </a:r>
            <a:r>
              <a:rPr lang="en-US" dirty="0" err="1"/>
              <a:t>paraprint</a:t>
            </a:r>
            <a:r>
              <a:rPr lang="en-US" dirty="0"/>
              <a:t>);</a:t>
            </a:r>
          </a:p>
          <a:p>
            <a:r>
              <a:rPr lang="en-US" dirty="0"/>
              <a:t>		</a:t>
            </a:r>
            <a:r>
              <a:rPr lang="en-US" dirty="0" err="1"/>
              <a:t>sprintf</a:t>
            </a:r>
            <a:r>
              <a:rPr lang="en-US" dirty="0"/>
              <a:t>(</a:t>
            </a:r>
            <a:r>
              <a:rPr lang="en-US" dirty="0" err="1"/>
              <a:t>paraprint</a:t>
            </a:r>
            <a:r>
              <a:rPr lang="en-US" dirty="0"/>
              <a:t>, "p-</a:t>
            </a:r>
            <a:r>
              <a:rPr lang="en-US" dirty="0" err="1"/>
              <a:t>val</a:t>
            </a:r>
            <a:r>
              <a:rPr lang="en-US" dirty="0"/>
              <a:t>=%e", </a:t>
            </a:r>
            <a:r>
              <a:rPr lang="en-US" dirty="0" err="1"/>
              <a:t>p_value</a:t>
            </a:r>
            <a:r>
              <a:rPr lang="en-US" dirty="0"/>
              <a:t>[</a:t>
            </a:r>
            <a:r>
              <a:rPr lang="en-US" dirty="0" err="1"/>
              <a:t>i</a:t>
            </a:r>
            <a:r>
              <a:rPr lang="en-US" dirty="0"/>
              <a:t>]);</a:t>
            </a:r>
          </a:p>
          <a:p>
            <a:r>
              <a:rPr lang="en-US" dirty="0"/>
              <a:t>		textpol1-&gt;</a:t>
            </a:r>
            <a:r>
              <a:rPr lang="en-US" dirty="0" err="1"/>
              <a:t>AddText</a:t>
            </a:r>
            <a:r>
              <a:rPr lang="en-US" dirty="0"/>
              <a:t>(</a:t>
            </a:r>
            <a:r>
              <a:rPr lang="en-US" dirty="0" err="1"/>
              <a:t>paraprint</a:t>
            </a:r>
            <a:r>
              <a:rPr lang="en-US" dirty="0"/>
              <a:t>);</a:t>
            </a:r>
          </a:p>
          <a:p>
            <a:r>
              <a:rPr lang="en-US" dirty="0"/>
              <a:t>		textpol1-&gt;Draw();</a:t>
            </a:r>
          </a:p>
          <a:p>
            <a:endParaRPr lang="en-US" dirty="0"/>
          </a:p>
          <a:p>
            <a:r>
              <a:rPr lang="en-US" dirty="0"/>
              <a:t>		for (ii = 0; ii &lt; </a:t>
            </a:r>
            <a:r>
              <a:rPr lang="en-US" dirty="0" err="1"/>
              <a:t>num_datapoints</a:t>
            </a:r>
            <a:r>
              <a:rPr lang="en-US" dirty="0"/>
              <a:t>; ii++)// for plotting the residuals</a:t>
            </a:r>
          </a:p>
          <a:p>
            <a:r>
              <a:rPr lang="en-US" dirty="0"/>
              <a:t>		{</a:t>
            </a:r>
          </a:p>
          <a:p>
            <a:r>
              <a:rPr lang="en-US" dirty="0"/>
              <a:t>			residual[</a:t>
            </a:r>
            <a:r>
              <a:rPr lang="en-US" dirty="0" err="1"/>
              <a:t>i</a:t>
            </a:r>
            <a:r>
              <a:rPr lang="en-US" dirty="0"/>
              <a:t>][ii] = (pol1-&gt;Eval(</a:t>
            </a:r>
            <a:r>
              <a:rPr lang="en-US" dirty="0" err="1"/>
              <a:t>x_value</a:t>
            </a:r>
            <a:r>
              <a:rPr lang="en-US" dirty="0"/>
              <a:t>[</a:t>
            </a:r>
            <a:r>
              <a:rPr lang="en-US" dirty="0" err="1"/>
              <a:t>i</a:t>
            </a:r>
            <a:r>
              <a:rPr lang="en-US" dirty="0"/>
              <a:t>][ii]) - </a:t>
            </a:r>
            <a:r>
              <a:rPr lang="en-US" dirty="0" err="1"/>
              <a:t>y_value</a:t>
            </a:r>
            <a:r>
              <a:rPr lang="en-US" dirty="0"/>
              <a:t>[</a:t>
            </a:r>
            <a:r>
              <a:rPr lang="en-US" dirty="0" err="1"/>
              <a:t>i</a:t>
            </a:r>
            <a:r>
              <a:rPr lang="en-US" dirty="0"/>
              <a:t>][ii]);</a:t>
            </a:r>
          </a:p>
          <a:p>
            <a:r>
              <a:rPr lang="en-US" dirty="0"/>
              <a:t>			</a:t>
            </a:r>
            <a:r>
              <a:rPr lang="en-US" dirty="0" err="1"/>
              <a:t>residual_err</a:t>
            </a:r>
            <a:r>
              <a:rPr lang="en-US" dirty="0"/>
              <a:t>[</a:t>
            </a:r>
            <a:r>
              <a:rPr lang="en-US" dirty="0" err="1"/>
              <a:t>i</a:t>
            </a:r>
            <a:r>
              <a:rPr lang="en-US" dirty="0"/>
              <a:t>][ii] = </a:t>
            </a:r>
            <a:r>
              <a:rPr lang="en-US" dirty="0" err="1"/>
              <a:t>y_error</a:t>
            </a:r>
            <a:r>
              <a:rPr lang="en-US" dirty="0"/>
              <a:t>[</a:t>
            </a:r>
            <a:r>
              <a:rPr lang="en-US" dirty="0" err="1"/>
              <a:t>i</a:t>
            </a:r>
            <a:r>
              <a:rPr lang="en-US" dirty="0"/>
              <a:t>][ii];</a:t>
            </a:r>
          </a:p>
          <a:p>
            <a:r>
              <a:rPr lang="en-US" dirty="0"/>
              <a:t>			</a:t>
            </a:r>
            <a:r>
              <a:rPr lang="en-US" dirty="0" err="1"/>
              <a:t>outfile</a:t>
            </a:r>
            <a:r>
              <a:rPr lang="en-US" dirty="0"/>
              <a:t> &lt;&lt; "Ch=	" &lt;&lt; </a:t>
            </a:r>
            <a:r>
              <a:rPr lang="en-US" dirty="0" err="1"/>
              <a:t>x_value</a:t>
            </a:r>
            <a:r>
              <a:rPr lang="en-US" dirty="0"/>
              <a:t>[</a:t>
            </a:r>
            <a:r>
              <a:rPr lang="en-US" dirty="0" err="1"/>
              <a:t>i</a:t>
            </a:r>
            <a:r>
              <a:rPr lang="en-US" dirty="0"/>
              <a:t>][ii] &lt;&lt; "	residual=	" &lt;&lt; residual[</a:t>
            </a:r>
            <a:r>
              <a:rPr lang="en-US" dirty="0" err="1"/>
              <a:t>i</a:t>
            </a:r>
            <a:r>
              <a:rPr lang="en-US" dirty="0"/>
              <a:t>][ii] &lt;&lt; </a:t>
            </a:r>
            <a:r>
              <a:rPr lang="en-US" dirty="0" err="1"/>
              <a:t>endl</a:t>
            </a:r>
            <a:r>
              <a:rPr lang="en-US" dirty="0"/>
              <a:t>;</a:t>
            </a:r>
          </a:p>
          <a:p>
            <a:r>
              <a:rPr lang="en-US" dirty="0"/>
              <a:t>		}</a:t>
            </a:r>
          </a:p>
          <a:p>
            <a:endParaRPr lang="en-US" dirty="0"/>
          </a:p>
          <a:p>
            <a:r>
              <a:rPr lang="en-US" dirty="0"/>
              <a:t>		pad2-&gt;cd();</a:t>
            </a:r>
          </a:p>
          <a:p>
            <a:r>
              <a:rPr lang="en-US" dirty="0"/>
              <a:t>		</a:t>
            </a:r>
            <a:r>
              <a:rPr lang="en-US" dirty="0" err="1"/>
              <a:t>graph_residual</a:t>
            </a:r>
            <a:r>
              <a:rPr lang="en-US" dirty="0"/>
              <a:t>[</a:t>
            </a:r>
            <a:r>
              <a:rPr lang="en-US" dirty="0" err="1"/>
              <a:t>i</a:t>
            </a:r>
            <a:r>
              <a:rPr lang="en-US" dirty="0"/>
              <a:t>] = new </a:t>
            </a:r>
            <a:r>
              <a:rPr lang="en-US" dirty="0" err="1"/>
              <a:t>TGraphErrors</a:t>
            </a:r>
            <a:r>
              <a:rPr lang="en-US" dirty="0"/>
              <a:t>(</a:t>
            </a:r>
            <a:r>
              <a:rPr lang="en-US" dirty="0" err="1"/>
              <a:t>num_datapoints</a:t>
            </a:r>
            <a:r>
              <a:rPr lang="en-US" dirty="0"/>
              <a:t>, </a:t>
            </a:r>
            <a:r>
              <a:rPr lang="en-US" dirty="0" err="1"/>
              <a:t>x_value</a:t>
            </a:r>
            <a:r>
              <a:rPr lang="en-US" dirty="0"/>
              <a:t>[</a:t>
            </a:r>
            <a:r>
              <a:rPr lang="en-US" dirty="0" err="1"/>
              <a:t>i</a:t>
            </a:r>
            <a:r>
              <a:rPr lang="en-US" dirty="0"/>
              <a:t>], residual[</a:t>
            </a:r>
            <a:r>
              <a:rPr lang="en-US" dirty="0" err="1"/>
              <a:t>i</a:t>
            </a:r>
            <a:r>
              <a:rPr lang="en-US" dirty="0"/>
              <a:t>], </a:t>
            </a:r>
            <a:r>
              <a:rPr lang="en-US" dirty="0" err="1"/>
              <a:t>x_error</a:t>
            </a:r>
            <a:r>
              <a:rPr lang="en-US" dirty="0"/>
              <a:t>[</a:t>
            </a:r>
            <a:r>
              <a:rPr lang="en-US" dirty="0" err="1"/>
              <a:t>i</a:t>
            </a:r>
            <a:r>
              <a:rPr lang="en-US" dirty="0"/>
              <a:t>], </a:t>
            </a:r>
            <a:r>
              <a:rPr lang="en-US" dirty="0" err="1"/>
              <a:t>residual_err</a:t>
            </a:r>
            <a:r>
              <a:rPr lang="en-US" dirty="0"/>
              <a:t>[</a:t>
            </a:r>
            <a:r>
              <a:rPr lang="en-US" dirty="0" err="1"/>
              <a:t>i</a:t>
            </a:r>
            <a:r>
              <a:rPr lang="en-US" dirty="0"/>
              <a:t>]);//</a:t>
            </a:r>
            <a:r>
              <a:rPr lang="zh-CN" altLang="en-US" dirty="0"/>
              <a:t>画</a:t>
            </a:r>
            <a:r>
              <a:rPr lang="en-US" dirty="0"/>
              <a:t>error bars </a:t>
            </a:r>
            <a:r>
              <a:rPr lang="en-US" dirty="0" err="1"/>
              <a:t>TGraph</a:t>
            </a:r>
            <a:r>
              <a:rPr lang="en-US" dirty="0"/>
              <a:t>(</a:t>
            </a:r>
            <a:r>
              <a:rPr lang="en-US" dirty="0" err="1"/>
              <a:t>n,x,y,ex,ey</a:t>
            </a:r>
            <a:r>
              <a:rPr lang="en-US" dirty="0"/>
              <a:t>);</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a:t>
            </a:r>
            <a:r>
              <a:rPr lang="en-US" dirty="0"/>
              <a:t>("ADC channel");</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a:t>
            </a:r>
            <a:r>
              <a:rPr lang="en-US" dirty="0"/>
              <a:t>("Fit - Data (keV)");</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CenterTitle</a:t>
            </a:r>
            <a:r>
              <a:rPr lang="en-US" dirty="0"/>
              <a:t>();//</a:t>
            </a:r>
            <a:r>
              <a:rPr lang="zh-CN" altLang="en-US" dirty="0"/>
              <a:t>居中</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CenterTitle</a:t>
            </a:r>
            <a:r>
              <a:rPr lang="en-US" dirty="0"/>
              <a:t>();//</a:t>
            </a:r>
            <a:r>
              <a:rPr lang="zh-CN" altLang="en-US" dirty="0"/>
              <a:t>居中</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SetLabelFont</a:t>
            </a:r>
            <a:r>
              <a:rPr lang="en-US" dirty="0"/>
              <a:t>(132);//</a:t>
            </a:r>
            <a:r>
              <a:rPr lang="zh-CN" altLang="en-US" dirty="0"/>
              <a:t>坐标字体</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SetLabelFont</a:t>
            </a:r>
            <a:r>
              <a:rPr lang="en-US" dirty="0"/>
              <a:t>(132);//</a:t>
            </a:r>
            <a:r>
              <a:rPr lang="zh-CN" altLang="en-US" dirty="0"/>
              <a:t>坐标字体</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SetTitleFont</a:t>
            </a:r>
            <a:r>
              <a:rPr lang="en-US" dirty="0"/>
              <a:t>(132);//</a:t>
            </a:r>
            <a:r>
              <a:rPr lang="zh-CN" altLang="en-US" dirty="0"/>
              <a:t>轴名字体</a:t>
            </a:r>
          </a:p>
          <a:p>
            <a:r>
              <a:rPr lang="zh-CN" alt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SetTitleFont</a:t>
            </a:r>
            <a:r>
              <a:rPr lang="en-US" dirty="0"/>
              <a:t>(132);//</a:t>
            </a:r>
            <a:r>
              <a:rPr lang="zh-CN" altLang="en-US" dirty="0"/>
              <a:t>轴名字体</a:t>
            </a:r>
          </a:p>
          <a:p>
            <a:r>
              <a:rPr lang="zh-CN" altLang="en-US" dirty="0"/>
              <a:t>		</a:t>
            </a:r>
            <a:r>
              <a:rPr lang="en-US" altLang="zh-CN" dirty="0"/>
              <a:t>//</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(0.05);//</a:t>
            </a:r>
            <a:r>
              <a:rPr lang="zh-CN" altLang="en-US" dirty="0"/>
              <a:t>坐标字号</a:t>
            </a:r>
          </a:p>
          <a:p>
            <a:r>
              <a:rPr lang="zh-CN" altLang="en-US" dirty="0"/>
              <a:t>		</a:t>
            </a:r>
            <a:r>
              <a:rPr lang="en-US" altLang="zh-CN" dirty="0"/>
              <a:t>//</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(0.05);//</a:t>
            </a:r>
            <a:r>
              <a:rPr lang="zh-CN" altLang="en-US" dirty="0"/>
              <a:t>轴名字号</a:t>
            </a:r>
          </a:p>
          <a:p>
            <a:r>
              <a:rPr lang="zh-CN" alt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SetRangeUser</a:t>
            </a:r>
            <a:r>
              <a:rPr lang="en-US" dirty="0"/>
              <a:t>(25000, 50000);</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SetTitleOffset</a:t>
            </a:r>
            <a:r>
              <a:rPr lang="en-US" dirty="0"/>
              <a:t>(1.3);</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SetTitleOffset</a:t>
            </a:r>
            <a:r>
              <a:rPr lang="en-US" dirty="0"/>
              <a:t>(0.4);</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SetTitleSize</a:t>
            </a:r>
            <a:r>
              <a:rPr lang="en-US" dirty="0"/>
              <a:t>(0.08);</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SetLabelOffset</a:t>
            </a:r>
            <a:r>
              <a:rPr lang="en-US" dirty="0"/>
              <a:t>(0.015);</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SetLabelSize</a:t>
            </a:r>
            <a:r>
              <a:rPr lang="en-US" dirty="0"/>
              <a:t>(0.08);</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SetLabelSize</a:t>
            </a:r>
            <a:r>
              <a:rPr lang="en-US" dirty="0"/>
              <a:t>(0.08);</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SetTitleSize</a:t>
            </a:r>
            <a:r>
              <a:rPr lang="en-US" dirty="0"/>
              <a:t>(0.08);</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SetNdivisions</a:t>
            </a:r>
            <a:r>
              <a:rPr lang="en-US" dirty="0"/>
              <a:t>(520);//n = n1 + 100*n2 + 10000*n3</a:t>
            </a:r>
          </a:p>
          <a:p>
            <a:r>
              <a:rPr lang="en-US" dirty="0"/>
              <a:t>// 		</a:t>
            </a:r>
            <a:r>
              <a:rPr lang="en-US" dirty="0" err="1"/>
              <a:t>graph_residual</a:t>
            </a:r>
            <a:r>
              <a:rPr lang="en-US" dirty="0"/>
              <a:t>[</a:t>
            </a:r>
            <a:r>
              <a:rPr lang="en-US" dirty="0" err="1"/>
              <a:t>i</a:t>
            </a:r>
            <a:r>
              <a:rPr lang="en-US" dirty="0"/>
              <a:t>]-&gt;</a:t>
            </a:r>
            <a:r>
              <a:rPr lang="en-US" dirty="0" err="1"/>
              <a:t>GetXaxis</a:t>
            </a:r>
            <a:r>
              <a:rPr lang="en-US" dirty="0"/>
              <a:t>()-&gt;</a:t>
            </a:r>
            <a:r>
              <a:rPr lang="en-US" dirty="0" err="1"/>
              <a:t>SetNdivisions</a:t>
            </a:r>
            <a:r>
              <a:rPr lang="en-US" dirty="0"/>
              <a:t>(10, 10, 1);</a:t>
            </a:r>
          </a:p>
          <a:p>
            <a:r>
              <a:rPr lang="en-US" dirty="0"/>
              <a:t>		</a:t>
            </a:r>
            <a:r>
              <a:rPr lang="en-US" dirty="0" err="1"/>
              <a:t>graph_residual</a:t>
            </a:r>
            <a:r>
              <a:rPr lang="en-US" dirty="0"/>
              <a:t>[</a:t>
            </a:r>
            <a:r>
              <a:rPr lang="en-US" dirty="0" err="1"/>
              <a:t>i</a:t>
            </a:r>
            <a:r>
              <a:rPr lang="en-US" dirty="0"/>
              <a:t>]-&gt;</a:t>
            </a:r>
            <a:r>
              <a:rPr lang="en-US" dirty="0" err="1"/>
              <a:t>GetYaxis</a:t>
            </a:r>
            <a:r>
              <a:rPr lang="en-US" dirty="0"/>
              <a:t>()-&gt;</a:t>
            </a:r>
            <a:r>
              <a:rPr lang="en-US" dirty="0" err="1"/>
              <a:t>SetNdivisions</a:t>
            </a:r>
            <a:r>
              <a:rPr lang="en-US" dirty="0"/>
              <a:t>(505);</a:t>
            </a:r>
          </a:p>
          <a:p>
            <a:r>
              <a:rPr lang="en-US" dirty="0"/>
              <a:t>		</a:t>
            </a:r>
            <a:r>
              <a:rPr lang="en-US" dirty="0" err="1"/>
              <a:t>graph_residual</a:t>
            </a:r>
            <a:r>
              <a:rPr lang="en-US" dirty="0"/>
              <a:t>[</a:t>
            </a:r>
            <a:r>
              <a:rPr lang="en-US" dirty="0" err="1"/>
              <a:t>i</a:t>
            </a:r>
            <a:r>
              <a:rPr lang="en-US" dirty="0"/>
              <a:t>]-&gt;</a:t>
            </a:r>
            <a:r>
              <a:rPr lang="en-US" dirty="0" err="1"/>
              <a:t>SetMarkerStyle</a:t>
            </a:r>
            <a:r>
              <a:rPr lang="en-US" dirty="0"/>
              <a:t>(21);</a:t>
            </a:r>
          </a:p>
          <a:p>
            <a:r>
              <a:rPr lang="en-US" dirty="0"/>
              <a:t>		</a:t>
            </a:r>
            <a:r>
              <a:rPr lang="en-US" dirty="0" err="1"/>
              <a:t>graph_residual</a:t>
            </a:r>
            <a:r>
              <a:rPr lang="en-US" dirty="0"/>
              <a:t>[</a:t>
            </a:r>
            <a:r>
              <a:rPr lang="en-US" dirty="0" err="1"/>
              <a:t>i</a:t>
            </a:r>
            <a:r>
              <a:rPr lang="en-US" dirty="0"/>
              <a:t>]-&gt;</a:t>
            </a:r>
            <a:r>
              <a:rPr lang="en-US" dirty="0" err="1"/>
              <a:t>SetMarkerColor</a:t>
            </a:r>
            <a:r>
              <a:rPr lang="en-US" dirty="0"/>
              <a:t>(1);</a:t>
            </a:r>
          </a:p>
          <a:p>
            <a:r>
              <a:rPr lang="en-US" dirty="0"/>
              <a:t>		</a:t>
            </a:r>
            <a:r>
              <a:rPr lang="en-US" dirty="0" err="1"/>
              <a:t>graph_residual</a:t>
            </a:r>
            <a:r>
              <a:rPr lang="en-US" dirty="0"/>
              <a:t>[</a:t>
            </a:r>
            <a:r>
              <a:rPr lang="en-US" dirty="0" err="1"/>
              <a:t>i</a:t>
            </a:r>
            <a:r>
              <a:rPr lang="en-US" dirty="0"/>
              <a:t>]-&gt;Draw("AP");//"A": Axis are drawn around the graph, "P": The current marker is plotted at each point</a:t>
            </a:r>
          </a:p>
          <a:p>
            <a:r>
              <a:rPr lang="en-US" dirty="0"/>
              <a:t>		</a:t>
            </a:r>
            <a:r>
              <a:rPr lang="en-US" dirty="0" err="1"/>
              <a:t>TLine</a:t>
            </a:r>
            <a:r>
              <a:rPr lang="en-US" dirty="0"/>
              <a:t>* T1 = new </a:t>
            </a:r>
            <a:r>
              <a:rPr lang="en-US" dirty="0" err="1"/>
              <a:t>TLine</a:t>
            </a:r>
            <a:r>
              <a:rPr lang="en-US" dirty="0"/>
              <a:t>(25137, 0, 49689, 0); // </a:t>
            </a:r>
            <a:r>
              <a:rPr lang="en-US" dirty="0" err="1"/>
              <a:t>TLine</a:t>
            </a:r>
            <a:r>
              <a:rPr lang="en-US" dirty="0"/>
              <a:t>(x1, y1, x2, y2)</a:t>
            </a:r>
          </a:p>
          <a:p>
            <a:r>
              <a:rPr lang="en-US" dirty="0"/>
              <a:t>		T1-&gt;Draw("R");</a:t>
            </a:r>
          </a:p>
          <a:p>
            <a:endParaRPr lang="en-US" dirty="0"/>
          </a:p>
          <a:p>
            <a:r>
              <a:rPr lang="en-US" dirty="0"/>
              <a:t>		</a:t>
            </a:r>
            <a:r>
              <a:rPr lang="en-US" dirty="0" err="1"/>
              <a:t>sprintf</a:t>
            </a:r>
            <a:r>
              <a:rPr lang="en-US" dirty="0"/>
              <a:t>(filename, "%</a:t>
            </a:r>
            <a:r>
              <a:rPr lang="en-US" dirty="0" err="1"/>
              <a:t>s%s%s</a:t>
            </a:r>
            <a:r>
              <a:rPr lang="en-US" dirty="0"/>
              <a:t>", pathname, </a:t>
            </a:r>
            <a:r>
              <a:rPr lang="en-US" dirty="0" err="1"/>
              <a:t>hcali_name</a:t>
            </a:r>
            <a:r>
              <a:rPr lang="en-US" dirty="0"/>
              <a:t>, ".</a:t>
            </a:r>
            <a:r>
              <a:rPr lang="en-US" dirty="0" err="1"/>
              <a:t>png</a:t>
            </a:r>
            <a:r>
              <a:rPr lang="en-US" dirty="0"/>
              <a:t>");</a:t>
            </a:r>
          </a:p>
          <a:p>
            <a:r>
              <a:rPr lang="en-US" dirty="0"/>
              <a:t>		</a:t>
            </a:r>
            <a:r>
              <a:rPr lang="en-US" dirty="0" err="1"/>
              <a:t>canvascali</a:t>
            </a:r>
            <a:r>
              <a:rPr lang="en-US" dirty="0"/>
              <a:t>[</a:t>
            </a:r>
            <a:r>
              <a:rPr lang="en-US" dirty="0" err="1"/>
              <a:t>i</a:t>
            </a:r>
            <a:r>
              <a:rPr lang="en-US" dirty="0"/>
              <a:t>]-&gt;</a:t>
            </a:r>
            <a:r>
              <a:rPr lang="en-US" dirty="0" err="1"/>
              <a:t>SaveAs</a:t>
            </a:r>
            <a:r>
              <a:rPr lang="en-US" dirty="0"/>
              <a:t>(filename);</a:t>
            </a:r>
          </a:p>
          <a:p>
            <a:r>
              <a:rPr lang="en-US" dirty="0"/>
              <a:t>		</a:t>
            </a:r>
            <a:r>
              <a:rPr lang="en-US" dirty="0" err="1"/>
              <a:t>outfile</a:t>
            </a:r>
            <a:r>
              <a:rPr lang="en-US" dirty="0"/>
              <a:t> &lt;&lt; "MSD26_" &lt;&lt; </a:t>
            </a:r>
            <a:r>
              <a:rPr lang="en-US" dirty="0" err="1"/>
              <a:t>i</a:t>
            </a:r>
            <a:r>
              <a:rPr lang="en-US" dirty="0"/>
              <a:t> &lt;&lt; "	y=p1*x+p0	p1=	" &lt;&lt; </a:t>
            </a:r>
            <a:r>
              <a:rPr lang="en-US" dirty="0" err="1"/>
              <a:t>setprecision</a:t>
            </a:r>
            <a:r>
              <a:rPr lang="en-US" dirty="0"/>
              <a:t>(8) &lt;&lt; par[</a:t>
            </a:r>
            <a:r>
              <a:rPr lang="en-US" dirty="0" err="1"/>
              <a:t>i</a:t>
            </a:r>
            <a:r>
              <a:rPr lang="en-US" dirty="0"/>
              <a:t>][1] &lt;&lt; "	+/-	" &lt;&lt; </a:t>
            </a:r>
            <a:r>
              <a:rPr lang="en-US" dirty="0" err="1"/>
              <a:t>par_err</a:t>
            </a:r>
            <a:r>
              <a:rPr lang="en-US" dirty="0"/>
              <a:t>[</a:t>
            </a:r>
            <a:r>
              <a:rPr lang="en-US" dirty="0" err="1"/>
              <a:t>i</a:t>
            </a:r>
            <a:r>
              <a:rPr lang="en-US" dirty="0"/>
              <a:t>][1] &lt;&lt; "	p0=	" &lt;&lt; par[</a:t>
            </a:r>
            <a:r>
              <a:rPr lang="en-US" dirty="0" err="1"/>
              <a:t>i</a:t>
            </a:r>
            <a:r>
              <a:rPr lang="en-US" dirty="0"/>
              <a:t>][0] &lt;&lt; "	+/-	" &lt;&lt; </a:t>
            </a:r>
            <a:r>
              <a:rPr lang="en-US" dirty="0" err="1"/>
              <a:t>par_err</a:t>
            </a:r>
            <a:r>
              <a:rPr lang="en-US" dirty="0"/>
              <a:t>[</a:t>
            </a:r>
            <a:r>
              <a:rPr lang="en-US" dirty="0" err="1"/>
              <a:t>i</a:t>
            </a:r>
            <a:r>
              <a:rPr lang="en-US" dirty="0"/>
              <a:t>][0] &lt;&lt; "	Chi2=	" &lt;&lt; </a:t>
            </a:r>
            <a:r>
              <a:rPr lang="en-US" dirty="0" err="1"/>
              <a:t>parChi</a:t>
            </a:r>
            <a:r>
              <a:rPr lang="en-US" dirty="0"/>
              <a:t>[</a:t>
            </a:r>
            <a:r>
              <a:rPr lang="en-US" dirty="0" err="1"/>
              <a:t>i</a:t>
            </a:r>
            <a:r>
              <a:rPr lang="en-US" dirty="0"/>
              <a:t>] &lt;&lt; "	</a:t>
            </a:r>
            <a:r>
              <a:rPr lang="en-US" dirty="0" err="1"/>
              <a:t>ndf</a:t>
            </a:r>
            <a:r>
              <a:rPr lang="en-US" dirty="0"/>
              <a:t>=	" &lt;&lt; </a:t>
            </a:r>
            <a:r>
              <a:rPr lang="en-US" dirty="0" err="1"/>
              <a:t>parNDF</a:t>
            </a:r>
            <a:r>
              <a:rPr lang="en-US" dirty="0"/>
              <a:t>[</a:t>
            </a:r>
            <a:r>
              <a:rPr lang="en-US" dirty="0" err="1"/>
              <a:t>i</a:t>
            </a:r>
            <a:r>
              <a:rPr lang="en-US" dirty="0"/>
              <a:t>] &lt;&lt; "	p-value=	" &lt;&lt; </a:t>
            </a:r>
            <a:r>
              <a:rPr lang="en-US" dirty="0" err="1"/>
              <a:t>p_value</a:t>
            </a:r>
            <a:r>
              <a:rPr lang="en-US" dirty="0"/>
              <a:t>[</a:t>
            </a:r>
            <a:r>
              <a:rPr lang="en-US" dirty="0" err="1"/>
              <a:t>i</a:t>
            </a:r>
            <a:r>
              <a:rPr lang="en-US" dirty="0"/>
              <a:t>] &lt;&lt; </a:t>
            </a:r>
            <a:r>
              <a:rPr lang="en-US" dirty="0" err="1"/>
              <a:t>endl</a:t>
            </a:r>
            <a:r>
              <a:rPr lang="en-US" dirty="0"/>
              <a:t>;</a:t>
            </a:r>
          </a:p>
          <a:p>
            <a:endParaRPr lang="en-US" dirty="0"/>
          </a:p>
          <a:p>
            <a:r>
              <a:rPr lang="en-US" dirty="0"/>
              <a:t>	}//for (</a:t>
            </a:r>
            <a:r>
              <a:rPr lang="en-US" dirty="0" err="1"/>
              <a:t>i</a:t>
            </a:r>
            <a:r>
              <a:rPr lang="en-US" dirty="0"/>
              <a:t>=0;i&lt;</a:t>
            </a:r>
            <a:r>
              <a:rPr lang="en-US" dirty="0" err="1"/>
              <a:t>ID;i</a:t>
            </a:r>
            <a:r>
              <a:rPr lang="en-US" dirty="0"/>
              <a:t>++)</a:t>
            </a:r>
          </a:p>
          <a:p>
            <a:r>
              <a:rPr lang="en-US" dirty="0"/>
              <a:t>}//</a:t>
            </a:r>
            <a:r>
              <a:rPr lang="en-US" dirty="0" err="1"/>
              <a:t>peakcali</a:t>
            </a:r>
            <a:r>
              <a:rPr lang="en-US" dirty="0"/>
              <a:t> main</a:t>
            </a:r>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2</a:t>
            </a:fld>
            <a:endParaRPr lang="zh-CN" altLang="en-US"/>
          </a:p>
        </p:txBody>
      </p:sp>
    </p:spTree>
    <p:extLst>
      <p:ext uri="{BB962C8B-B14F-4D97-AF65-F5344CB8AC3E}">
        <p14:creationId xmlns:p14="http://schemas.microsoft.com/office/powerpoint/2010/main" val="356652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163E3-E104-4CE2-9206-9A84C7BA2D95}" type="slidenum">
              <a:rPr lang="zh-CN" altLang="en-US" smtClean="0"/>
              <a:t>4</a:t>
            </a:fld>
            <a:endParaRPr lang="zh-CN" altLang="en-US"/>
          </a:p>
        </p:txBody>
      </p:sp>
    </p:spTree>
    <p:extLst>
      <p:ext uri="{BB962C8B-B14F-4D97-AF65-F5344CB8AC3E}">
        <p14:creationId xmlns:p14="http://schemas.microsoft.com/office/powerpoint/2010/main" val="1345072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686027-627F-48FC-A31C-CBD5F4FD8967}"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0E980-CF35-45EF-A160-8430EF349093}" type="slidenum">
              <a:rPr lang="en-US" smtClean="0"/>
              <a:t>‹#›</a:t>
            </a:fld>
            <a:endParaRPr lang="en-US"/>
          </a:p>
        </p:txBody>
      </p:sp>
    </p:spTree>
    <p:extLst>
      <p:ext uri="{BB962C8B-B14F-4D97-AF65-F5344CB8AC3E}">
        <p14:creationId xmlns:p14="http://schemas.microsoft.com/office/powerpoint/2010/main" val="2144219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686027-627F-48FC-A31C-CBD5F4FD8967}"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0E980-CF35-45EF-A160-8430EF349093}" type="slidenum">
              <a:rPr lang="en-US" smtClean="0"/>
              <a:t>‹#›</a:t>
            </a:fld>
            <a:endParaRPr lang="en-US"/>
          </a:p>
        </p:txBody>
      </p:sp>
    </p:spTree>
    <p:extLst>
      <p:ext uri="{BB962C8B-B14F-4D97-AF65-F5344CB8AC3E}">
        <p14:creationId xmlns:p14="http://schemas.microsoft.com/office/powerpoint/2010/main" val="3321076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686027-627F-48FC-A31C-CBD5F4FD8967}"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0E980-CF35-45EF-A160-8430EF349093}" type="slidenum">
              <a:rPr lang="en-US" smtClean="0"/>
              <a:t>‹#›</a:t>
            </a:fld>
            <a:endParaRPr lang="en-US"/>
          </a:p>
        </p:txBody>
      </p:sp>
    </p:spTree>
    <p:extLst>
      <p:ext uri="{BB962C8B-B14F-4D97-AF65-F5344CB8AC3E}">
        <p14:creationId xmlns:p14="http://schemas.microsoft.com/office/powerpoint/2010/main" val="2166366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686027-627F-48FC-A31C-CBD5F4FD8967}"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0E980-CF35-45EF-A160-8430EF349093}" type="slidenum">
              <a:rPr lang="en-US" smtClean="0"/>
              <a:t>‹#›</a:t>
            </a:fld>
            <a:endParaRPr lang="en-US"/>
          </a:p>
        </p:txBody>
      </p:sp>
    </p:spTree>
    <p:extLst>
      <p:ext uri="{BB962C8B-B14F-4D97-AF65-F5344CB8AC3E}">
        <p14:creationId xmlns:p14="http://schemas.microsoft.com/office/powerpoint/2010/main" val="186626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686027-627F-48FC-A31C-CBD5F4FD8967}"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0E980-CF35-45EF-A160-8430EF349093}" type="slidenum">
              <a:rPr lang="en-US" smtClean="0"/>
              <a:t>‹#›</a:t>
            </a:fld>
            <a:endParaRPr lang="en-US"/>
          </a:p>
        </p:txBody>
      </p:sp>
    </p:spTree>
    <p:extLst>
      <p:ext uri="{BB962C8B-B14F-4D97-AF65-F5344CB8AC3E}">
        <p14:creationId xmlns:p14="http://schemas.microsoft.com/office/powerpoint/2010/main" val="401920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686027-627F-48FC-A31C-CBD5F4FD8967}"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0E980-CF35-45EF-A160-8430EF349093}" type="slidenum">
              <a:rPr lang="en-US" smtClean="0"/>
              <a:t>‹#›</a:t>
            </a:fld>
            <a:endParaRPr lang="en-US"/>
          </a:p>
        </p:txBody>
      </p:sp>
    </p:spTree>
    <p:extLst>
      <p:ext uri="{BB962C8B-B14F-4D97-AF65-F5344CB8AC3E}">
        <p14:creationId xmlns:p14="http://schemas.microsoft.com/office/powerpoint/2010/main" val="546810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686027-627F-48FC-A31C-CBD5F4FD8967}"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E0E980-CF35-45EF-A160-8430EF349093}" type="slidenum">
              <a:rPr lang="en-US" smtClean="0"/>
              <a:t>‹#›</a:t>
            </a:fld>
            <a:endParaRPr lang="en-US"/>
          </a:p>
        </p:txBody>
      </p:sp>
    </p:spTree>
    <p:extLst>
      <p:ext uri="{BB962C8B-B14F-4D97-AF65-F5344CB8AC3E}">
        <p14:creationId xmlns:p14="http://schemas.microsoft.com/office/powerpoint/2010/main" val="62494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686027-627F-48FC-A31C-CBD5F4FD8967}"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E0E980-CF35-45EF-A160-8430EF349093}" type="slidenum">
              <a:rPr lang="en-US" smtClean="0"/>
              <a:t>‹#›</a:t>
            </a:fld>
            <a:endParaRPr lang="en-US"/>
          </a:p>
        </p:txBody>
      </p:sp>
    </p:spTree>
    <p:extLst>
      <p:ext uri="{BB962C8B-B14F-4D97-AF65-F5344CB8AC3E}">
        <p14:creationId xmlns:p14="http://schemas.microsoft.com/office/powerpoint/2010/main" val="4130077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686027-627F-48FC-A31C-CBD5F4FD8967}"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E0E980-CF35-45EF-A160-8430EF349093}" type="slidenum">
              <a:rPr lang="en-US" smtClean="0"/>
              <a:t>‹#›</a:t>
            </a:fld>
            <a:endParaRPr lang="en-US"/>
          </a:p>
        </p:txBody>
      </p:sp>
    </p:spTree>
    <p:extLst>
      <p:ext uri="{BB962C8B-B14F-4D97-AF65-F5344CB8AC3E}">
        <p14:creationId xmlns:p14="http://schemas.microsoft.com/office/powerpoint/2010/main" val="271468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686027-627F-48FC-A31C-CBD5F4FD8967}"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0E980-CF35-45EF-A160-8430EF349093}" type="slidenum">
              <a:rPr lang="en-US" smtClean="0"/>
              <a:t>‹#›</a:t>
            </a:fld>
            <a:endParaRPr lang="en-US"/>
          </a:p>
        </p:txBody>
      </p:sp>
    </p:spTree>
    <p:extLst>
      <p:ext uri="{BB962C8B-B14F-4D97-AF65-F5344CB8AC3E}">
        <p14:creationId xmlns:p14="http://schemas.microsoft.com/office/powerpoint/2010/main" val="1624335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686027-627F-48FC-A31C-CBD5F4FD8967}"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0E980-CF35-45EF-A160-8430EF349093}" type="slidenum">
              <a:rPr lang="en-US" smtClean="0"/>
              <a:t>‹#›</a:t>
            </a:fld>
            <a:endParaRPr lang="en-US"/>
          </a:p>
        </p:txBody>
      </p:sp>
    </p:spTree>
    <p:extLst>
      <p:ext uri="{BB962C8B-B14F-4D97-AF65-F5344CB8AC3E}">
        <p14:creationId xmlns:p14="http://schemas.microsoft.com/office/powerpoint/2010/main" val="2811084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686027-627F-48FC-A31C-CBD5F4FD8967}" type="datetimeFigureOut">
              <a:rPr lang="en-US" smtClean="0"/>
              <a:t>11/9/2023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0E980-CF35-45EF-A160-8430EF349093}" type="slidenum">
              <a:rPr lang="en-US" smtClean="0"/>
              <a:t>‹#›</a:t>
            </a:fld>
            <a:endParaRPr lang="en-US"/>
          </a:p>
        </p:txBody>
      </p:sp>
    </p:spTree>
    <p:extLst>
      <p:ext uri="{BB962C8B-B14F-4D97-AF65-F5344CB8AC3E}">
        <p14:creationId xmlns:p14="http://schemas.microsoft.com/office/powerpoint/2010/main" val="2825608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54A0C95-52E7-451C-8C4E-D394D0E35E32}"/>
              </a:ext>
            </a:extLst>
          </p:cNvPr>
          <p:cNvPicPr>
            <a:picLocks noChangeAspect="1"/>
          </p:cNvPicPr>
          <p:nvPr/>
        </p:nvPicPr>
        <p:blipFill>
          <a:blip r:embed="rId3"/>
          <a:stretch>
            <a:fillRect/>
          </a:stretch>
        </p:blipFill>
        <p:spPr>
          <a:xfrm>
            <a:off x="0" y="0"/>
            <a:ext cx="9144000" cy="3299552"/>
          </a:xfrm>
          <a:prstGeom prst="rect">
            <a:avLst/>
          </a:prstGeom>
        </p:spPr>
      </p:pic>
      <p:sp>
        <p:nvSpPr>
          <p:cNvPr id="6" name="TextBox 5">
            <a:extLst>
              <a:ext uri="{FF2B5EF4-FFF2-40B4-BE49-F238E27FC236}">
                <a16:creationId xmlns:a16="http://schemas.microsoft.com/office/drawing/2014/main" id="{469215B7-9168-4C34-8CB3-E7F906EB70E8}"/>
              </a:ext>
            </a:extLst>
          </p:cNvPr>
          <p:cNvSpPr txBox="1"/>
          <p:nvPr/>
        </p:nvSpPr>
        <p:spPr>
          <a:xfrm>
            <a:off x="4298826" y="263046"/>
            <a:ext cx="2475358" cy="646331"/>
          </a:xfrm>
          <a:prstGeom prst="rect">
            <a:avLst/>
          </a:prstGeom>
          <a:noFill/>
        </p:spPr>
        <p:txBody>
          <a:bodyPr wrap="none" rtlCol="0">
            <a:spAutoFit/>
          </a:bodyPr>
          <a:lstStyle/>
          <a:p>
            <a:r>
              <a:rPr lang="en-US" altLang="zh-CN" dirty="0">
                <a:solidFill>
                  <a:srgbClr val="FF0000"/>
                </a:solidFill>
              </a:rPr>
              <a:t>Run0055 148Gd MSD26</a:t>
            </a:r>
          </a:p>
          <a:p>
            <a:r>
              <a:rPr lang="en-US" dirty="0">
                <a:solidFill>
                  <a:srgbClr val="0000FF"/>
                </a:solidFill>
              </a:rPr>
              <a:t>Run0056 241Am MSD26</a:t>
            </a:r>
          </a:p>
        </p:txBody>
      </p:sp>
      <p:pic>
        <p:nvPicPr>
          <p:cNvPr id="8" name="Picture 7">
            <a:extLst>
              <a:ext uri="{FF2B5EF4-FFF2-40B4-BE49-F238E27FC236}">
                <a16:creationId xmlns:a16="http://schemas.microsoft.com/office/drawing/2014/main" id="{4154449B-E6A4-4389-8DCF-68E622188016}"/>
              </a:ext>
            </a:extLst>
          </p:cNvPr>
          <p:cNvPicPr>
            <a:picLocks noChangeAspect="1"/>
          </p:cNvPicPr>
          <p:nvPr/>
        </p:nvPicPr>
        <p:blipFill>
          <a:blip r:embed="rId4"/>
          <a:stretch>
            <a:fillRect/>
          </a:stretch>
        </p:blipFill>
        <p:spPr>
          <a:xfrm>
            <a:off x="0" y="3547431"/>
            <a:ext cx="9144000" cy="3310569"/>
          </a:xfrm>
          <a:prstGeom prst="rect">
            <a:avLst/>
          </a:prstGeom>
        </p:spPr>
      </p:pic>
      <p:sp>
        <p:nvSpPr>
          <p:cNvPr id="11" name="TextBox 10">
            <a:extLst>
              <a:ext uri="{FF2B5EF4-FFF2-40B4-BE49-F238E27FC236}">
                <a16:creationId xmlns:a16="http://schemas.microsoft.com/office/drawing/2014/main" id="{3E13C7A1-989F-4615-8D49-E1BF594DDD41}"/>
              </a:ext>
            </a:extLst>
          </p:cNvPr>
          <p:cNvSpPr txBox="1"/>
          <p:nvPr/>
        </p:nvSpPr>
        <p:spPr>
          <a:xfrm>
            <a:off x="4298826" y="3773152"/>
            <a:ext cx="2736647" cy="923330"/>
          </a:xfrm>
          <a:prstGeom prst="rect">
            <a:avLst/>
          </a:prstGeom>
          <a:noFill/>
        </p:spPr>
        <p:txBody>
          <a:bodyPr wrap="none" rtlCol="0">
            <a:spAutoFit/>
          </a:bodyPr>
          <a:lstStyle/>
          <a:p>
            <a:r>
              <a:rPr lang="en-US" altLang="zh-CN" dirty="0">
                <a:solidFill>
                  <a:srgbClr val="FF0000"/>
                </a:solidFill>
              </a:rPr>
              <a:t>Run0055 148Gd MSD26</a:t>
            </a:r>
          </a:p>
          <a:p>
            <a:r>
              <a:rPr lang="en-US" dirty="0">
                <a:solidFill>
                  <a:srgbClr val="0000FF"/>
                </a:solidFill>
              </a:rPr>
              <a:t>Run0056 241Am MSD26</a:t>
            </a:r>
          </a:p>
          <a:p>
            <a:r>
              <a:rPr lang="en-US" dirty="0">
                <a:solidFill>
                  <a:srgbClr val="04CD04"/>
                </a:solidFill>
              </a:rPr>
              <a:t>Run0063 241Am MSD both</a:t>
            </a:r>
          </a:p>
        </p:txBody>
      </p:sp>
    </p:spTree>
    <p:extLst>
      <p:ext uri="{BB962C8B-B14F-4D97-AF65-F5344CB8AC3E}">
        <p14:creationId xmlns:p14="http://schemas.microsoft.com/office/powerpoint/2010/main" val="3318569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FF3D131-D4D6-4F93-9A0A-B89D65E4C121}"/>
              </a:ext>
            </a:extLst>
          </p:cNvPr>
          <p:cNvPicPr>
            <a:picLocks noChangeAspect="1"/>
          </p:cNvPicPr>
          <p:nvPr/>
        </p:nvPicPr>
        <p:blipFill>
          <a:blip r:embed="rId3"/>
          <a:stretch>
            <a:fillRect/>
          </a:stretch>
        </p:blipFill>
        <p:spPr>
          <a:xfrm>
            <a:off x="0" y="341891"/>
            <a:ext cx="9144000" cy="6174217"/>
          </a:xfrm>
          <a:prstGeom prst="rect">
            <a:avLst/>
          </a:prstGeom>
        </p:spPr>
      </p:pic>
      <p:sp>
        <p:nvSpPr>
          <p:cNvPr id="5" name="TextBox 4">
            <a:extLst>
              <a:ext uri="{FF2B5EF4-FFF2-40B4-BE49-F238E27FC236}">
                <a16:creationId xmlns:a16="http://schemas.microsoft.com/office/drawing/2014/main" id="{C5415C1E-9B49-445E-A39A-45D6986AF504}"/>
              </a:ext>
            </a:extLst>
          </p:cNvPr>
          <p:cNvSpPr txBox="1"/>
          <p:nvPr/>
        </p:nvSpPr>
        <p:spPr>
          <a:xfrm>
            <a:off x="970296" y="556430"/>
            <a:ext cx="5141935" cy="738664"/>
          </a:xfrm>
          <a:prstGeom prst="rect">
            <a:avLst/>
          </a:prstGeom>
          <a:noFill/>
        </p:spPr>
        <p:txBody>
          <a:bodyPr wrap="square">
            <a:spAutoFit/>
          </a:bodyPr>
          <a:lstStyle/>
          <a:p>
            <a:r>
              <a:rPr lang="es-ES" sz="1400" dirty="0" err="1">
                <a:solidFill>
                  <a:srgbClr val="04CD04"/>
                </a:solidFill>
              </a:rPr>
              <a:t>X_value</a:t>
            </a:r>
            <a:r>
              <a:rPr lang="es-ES" sz="1400" dirty="0">
                <a:solidFill>
                  <a:srgbClr val="04CD04"/>
                </a:solidFill>
              </a:rPr>
              <a:t>=        31320   </a:t>
            </a:r>
            <a:r>
              <a:rPr lang="es-ES" sz="1400" dirty="0" err="1">
                <a:solidFill>
                  <a:srgbClr val="04CD04"/>
                </a:solidFill>
              </a:rPr>
              <a:t>Y_value</a:t>
            </a:r>
            <a:r>
              <a:rPr lang="es-ES" sz="1400" dirty="0">
                <a:solidFill>
                  <a:srgbClr val="04CD04"/>
                </a:solidFill>
              </a:rPr>
              <a:t>=        3621.94 </a:t>
            </a:r>
            <a:r>
              <a:rPr lang="es-ES" sz="1400" dirty="0" err="1">
                <a:solidFill>
                  <a:srgbClr val="04CD04"/>
                </a:solidFill>
              </a:rPr>
              <a:t>err_Y_value</a:t>
            </a:r>
            <a:r>
              <a:rPr lang="es-ES" sz="1400" dirty="0">
                <a:solidFill>
                  <a:srgbClr val="04CD04"/>
                </a:solidFill>
              </a:rPr>
              <a:t>=    1.10291</a:t>
            </a:r>
          </a:p>
          <a:p>
            <a:r>
              <a:rPr lang="es-ES" sz="1400" dirty="0" err="1">
                <a:solidFill>
                  <a:srgbClr val="04CD04"/>
                </a:solidFill>
              </a:rPr>
              <a:t>X_value</a:t>
            </a:r>
            <a:r>
              <a:rPr lang="es-ES" sz="1400" dirty="0">
                <a:solidFill>
                  <a:srgbClr val="04CD04"/>
                </a:solidFill>
              </a:rPr>
              <a:t>=        31350   </a:t>
            </a:r>
            <a:r>
              <a:rPr lang="es-ES" sz="1400" dirty="0" err="1">
                <a:solidFill>
                  <a:srgbClr val="04CD04"/>
                </a:solidFill>
              </a:rPr>
              <a:t>Y_value</a:t>
            </a:r>
            <a:r>
              <a:rPr lang="es-ES" sz="1400" dirty="0">
                <a:solidFill>
                  <a:srgbClr val="04CD04"/>
                </a:solidFill>
              </a:rPr>
              <a:t>=        3625.4  </a:t>
            </a:r>
            <a:r>
              <a:rPr lang="es-ES" sz="1400" dirty="0" err="1">
                <a:solidFill>
                  <a:srgbClr val="04CD04"/>
                </a:solidFill>
              </a:rPr>
              <a:t>err_Y_value</a:t>
            </a:r>
            <a:r>
              <a:rPr lang="es-ES" sz="1400" dirty="0">
                <a:solidFill>
                  <a:srgbClr val="04CD04"/>
                </a:solidFill>
              </a:rPr>
              <a:t>=    1.10106</a:t>
            </a:r>
          </a:p>
          <a:p>
            <a:r>
              <a:rPr lang="es-ES" sz="1400" dirty="0" err="1">
                <a:solidFill>
                  <a:srgbClr val="04CD04"/>
                </a:solidFill>
              </a:rPr>
              <a:t>X_value</a:t>
            </a:r>
            <a:r>
              <a:rPr lang="es-ES" sz="1400" dirty="0">
                <a:solidFill>
                  <a:srgbClr val="04CD04"/>
                </a:solidFill>
              </a:rPr>
              <a:t>=        31380   </a:t>
            </a:r>
            <a:r>
              <a:rPr lang="es-ES" sz="1400" dirty="0" err="1">
                <a:solidFill>
                  <a:srgbClr val="04CD04"/>
                </a:solidFill>
              </a:rPr>
              <a:t>Y_value</a:t>
            </a:r>
            <a:r>
              <a:rPr lang="es-ES" sz="1400" dirty="0">
                <a:solidFill>
                  <a:srgbClr val="04CD04"/>
                </a:solidFill>
              </a:rPr>
              <a:t>=        3628.86 </a:t>
            </a:r>
            <a:r>
              <a:rPr lang="es-ES" sz="1400" dirty="0" err="1">
                <a:solidFill>
                  <a:srgbClr val="04CD04"/>
                </a:solidFill>
              </a:rPr>
              <a:t>err_Y_value</a:t>
            </a:r>
            <a:r>
              <a:rPr lang="es-ES" sz="1400" dirty="0">
                <a:solidFill>
                  <a:srgbClr val="04CD04"/>
                </a:solidFill>
              </a:rPr>
              <a:t>=    1.09921</a:t>
            </a:r>
            <a:endParaRPr lang="en-US" sz="1400" dirty="0">
              <a:solidFill>
                <a:srgbClr val="04CD04"/>
              </a:solidFill>
            </a:endParaRPr>
          </a:p>
        </p:txBody>
      </p:sp>
      <p:cxnSp>
        <p:nvCxnSpPr>
          <p:cNvPr id="7" name="Straight Connector 6">
            <a:extLst>
              <a:ext uri="{FF2B5EF4-FFF2-40B4-BE49-F238E27FC236}">
                <a16:creationId xmlns:a16="http://schemas.microsoft.com/office/drawing/2014/main" id="{442FBF26-CF33-40A3-AA6D-5985F244D022}"/>
              </a:ext>
            </a:extLst>
          </p:cNvPr>
          <p:cNvCxnSpPr>
            <a:cxnSpLocks/>
          </p:cNvCxnSpPr>
          <p:nvPr/>
        </p:nvCxnSpPr>
        <p:spPr>
          <a:xfrm flipV="1">
            <a:off x="2793304" y="3305909"/>
            <a:ext cx="0" cy="9344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266C3B9-CC64-4F34-8048-D692C858CE02}"/>
              </a:ext>
            </a:extLst>
          </p:cNvPr>
          <p:cNvCxnSpPr>
            <a:cxnSpLocks/>
          </p:cNvCxnSpPr>
          <p:nvPr/>
        </p:nvCxnSpPr>
        <p:spPr>
          <a:xfrm>
            <a:off x="753626" y="3295860"/>
            <a:ext cx="2039678" cy="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4F08E70-E33E-4AD5-AF29-E202657247AE}"/>
              </a:ext>
            </a:extLst>
          </p:cNvPr>
          <p:cNvSpPr txBox="1"/>
          <p:nvPr/>
        </p:nvSpPr>
        <p:spPr>
          <a:xfrm>
            <a:off x="1096026" y="1941534"/>
            <a:ext cx="3752246" cy="707886"/>
          </a:xfrm>
          <a:prstGeom prst="rect">
            <a:avLst/>
          </a:prstGeom>
          <a:noFill/>
        </p:spPr>
        <p:txBody>
          <a:bodyPr wrap="none" rtlCol="0">
            <a:spAutoFit/>
          </a:bodyPr>
          <a:lstStyle/>
          <a:p>
            <a:r>
              <a:rPr lang="en-US" sz="2000" dirty="0">
                <a:solidFill>
                  <a:schemeClr val="accent6">
                    <a:lumMod val="75000"/>
                  </a:schemeClr>
                </a:solidFill>
                <a:latin typeface="Cambria" panose="02040503050406030204" pitchFamily="18" charset="0"/>
                <a:ea typeface="Cambria" panose="02040503050406030204" pitchFamily="18" charset="0"/>
              </a:rPr>
              <a:t>MSD12 active </a:t>
            </a:r>
            <a:r>
              <a:rPr lang="en-US" altLang="zh-CN" sz="2000" dirty="0">
                <a:solidFill>
                  <a:schemeClr val="accent6">
                    <a:lumMod val="75000"/>
                  </a:schemeClr>
                </a:solidFill>
                <a:latin typeface="Cambria" panose="02040503050406030204" pitchFamily="18" charset="0"/>
                <a:ea typeface="Cambria" panose="02040503050406030204" pitchFamily="18" charset="0"/>
              </a:rPr>
              <a:t>volume</a:t>
            </a:r>
            <a:r>
              <a:rPr lang="en-US" sz="2000" dirty="0">
                <a:solidFill>
                  <a:schemeClr val="accent6">
                    <a:lumMod val="75000"/>
                  </a:schemeClr>
                </a:solidFill>
                <a:latin typeface="Cambria" panose="02040503050406030204" pitchFamily="18" charset="0"/>
                <a:ea typeface="Cambria" panose="02040503050406030204" pitchFamily="18" charset="0"/>
              </a:rPr>
              <a:t> thickness:</a:t>
            </a:r>
          </a:p>
          <a:p>
            <a:r>
              <a:rPr lang="en-US" sz="2000" dirty="0">
                <a:solidFill>
                  <a:schemeClr val="accent6">
                    <a:lumMod val="75000"/>
                  </a:schemeClr>
                </a:solidFill>
                <a:latin typeface="Cambria" panose="02040503050406030204" pitchFamily="18" charset="0"/>
                <a:ea typeface="Cambria" panose="02040503050406030204" pitchFamily="18" charset="0"/>
              </a:rPr>
              <a:t>11.654</a:t>
            </a:r>
            <a:r>
              <a:rPr lang="en-US" altLang="zh-CN" sz="2000" dirty="0">
                <a:solidFill>
                  <a:schemeClr val="accent6">
                    <a:lumMod val="75000"/>
                  </a:schemeClr>
                </a:solidFill>
                <a:latin typeface="Cambria" panose="02040503050406030204" pitchFamily="18" charset="0"/>
                <a:ea typeface="Cambria" panose="02040503050406030204" pitchFamily="18" charset="0"/>
              </a:rPr>
              <a:t>±0.063 μm</a:t>
            </a:r>
            <a:endParaRPr lang="en-US" sz="2000" dirty="0">
              <a:solidFill>
                <a:schemeClr val="accent6">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337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E3EA48-4518-4233-8AA4-8BE92F4DC92E}"/>
              </a:ext>
            </a:extLst>
          </p:cNvPr>
          <p:cNvPicPr>
            <a:picLocks noChangeAspect="1"/>
          </p:cNvPicPr>
          <p:nvPr/>
        </p:nvPicPr>
        <p:blipFill>
          <a:blip r:embed="rId2"/>
          <a:stretch>
            <a:fillRect/>
          </a:stretch>
        </p:blipFill>
        <p:spPr>
          <a:xfrm>
            <a:off x="175229" y="130513"/>
            <a:ext cx="5879727" cy="4115809"/>
          </a:xfrm>
          <a:prstGeom prst="rect">
            <a:avLst/>
          </a:prstGeom>
        </p:spPr>
      </p:pic>
      <p:sp>
        <p:nvSpPr>
          <p:cNvPr id="4" name="TextBox 3">
            <a:extLst>
              <a:ext uri="{FF2B5EF4-FFF2-40B4-BE49-F238E27FC236}">
                <a16:creationId xmlns:a16="http://schemas.microsoft.com/office/drawing/2014/main" id="{85FE340D-EBFC-421B-9B48-246108435085}"/>
              </a:ext>
            </a:extLst>
          </p:cNvPr>
          <p:cNvSpPr txBox="1"/>
          <p:nvPr/>
        </p:nvSpPr>
        <p:spPr>
          <a:xfrm>
            <a:off x="0" y="5657671"/>
            <a:ext cx="9144000" cy="1200329"/>
          </a:xfrm>
          <a:prstGeom prst="rect">
            <a:avLst/>
          </a:prstGeom>
          <a:noFill/>
        </p:spPr>
        <p:txBody>
          <a:bodyPr wrap="square">
            <a:spAutoFit/>
          </a:bodyPr>
          <a:lstStyle/>
          <a:p>
            <a:r>
              <a:rPr lang="da-DK" dirty="0">
                <a:solidFill>
                  <a:srgbClr val="0000CC"/>
                </a:solidFill>
              </a:rPr>
              <a:t>L. J. Sun </a:t>
            </a:r>
            <a:r>
              <a:rPr lang="da-DK" i="1" dirty="0">
                <a:solidFill>
                  <a:srgbClr val="0000CC"/>
                </a:solidFill>
              </a:rPr>
              <a:t>et al</a:t>
            </a:r>
            <a:r>
              <a:rPr lang="da-DK" dirty="0">
                <a:solidFill>
                  <a:srgbClr val="0000CC"/>
                </a:solidFill>
              </a:rPr>
              <a:t>., At. Energy Sci. Technol. 49, 336 (2015).</a:t>
            </a:r>
          </a:p>
          <a:p>
            <a:r>
              <a:rPr lang="da-DK" dirty="0"/>
              <a:t>Development and Test of Double-</a:t>
            </a:r>
            <a:r>
              <a:rPr lang="en-US" altLang="zh-CN" dirty="0"/>
              <a:t>sided Silicon Strip Detector</a:t>
            </a:r>
          </a:p>
          <a:p>
            <a:r>
              <a:rPr lang="en-US" dirty="0">
                <a:solidFill>
                  <a:srgbClr val="0000CC"/>
                </a:solidFill>
              </a:rPr>
              <a:t>X. X. Xu </a:t>
            </a:r>
            <a:r>
              <a:rPr lang="en-US" i="1" dirty="0">
                <a:solidFill>
                  <a:srgbClr val="0000CC"/>
                </a:solidFill>
              </a:rPr>
              <a:t>et al</a:t>
            </a:r>
            <a:r>
              <a:rPr lang="en-US" dirty="0">
                <a:solidFill>
                  <a:srgbClr val="0000CC"/>
                </a:solidFill>
              </a:rPr>
              <a:t>., Nucl. Sci. Tech. 29, 73 (2018).</a:t>
            </a:r>
          </a:p>
          <a:p>
            <a:r>
              <a:rPr lang="en-US" dirty="0"/>
              <a:t>Characterization of CIAE developed double-sided silicon strip detector for charged particles</a:t>
            </a:r>
          </a:p>
        </p:txBody>
      </p:sp>
    </p:spTree>
    <p:extLst>
      <p:ext uri="{BB962C8B-B14F-4D97-AF65-F5344CB8AC3E}">
        <p14:creationId xmlns:p14="http://schemas.microsoft.com/office/powerpoint/2010/main" val="2037715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66C4FF1-5485-4FB1-B9D1-2915127C5CDD}"/>
              </a:ext>
            </a:extLst>
          </p:cNvPr>
          <p:cNvSpPr txBox="1"/>
          <p:nvPr/>
        </p:nvSpPr>
        <p:spPr>
          <a:xfrm rot="16200000">
            <a:off x="3235288" y="1660885"/>
            <a:ext cx="2304093" cy="369332"/>
          </a:xfrm>
          <a:prstGeom prst="rect">
            <a:avLst/>
          </a:prstGeom>
          <a:noFill/>
        </p:spPr>
        <p:txBody>
          <a:bodyPr wrap="none" rtlCol="0">
            <a:spAutoFit/>
          </a:bodyPr>
          <a:lstStyle/>
          <a:p>
            <a:pPr algn="ctr"/>
            <a:r>
              <a:rPr lang="en-US" altLang="zh-CN" dirty="0">
                <a:solidFill>
                  <a:schemeClr val="accent4">
                    <a:lumMod val="75000"/>
                  </a:schemeClr>
                </a:solidFill>
              </a:rPr>
              <a:t>Thickness </a:t>
            </a:r>
            <a:r>
              <a:rPr lang="en-US" dirty="0">
                <a:solidFill>
                  <a:schemeClr val="accent4">
                    <a:lumMod val="75000"/>
                  </a:schemeClr>
                </a:solidFill>
              </a:rPr>
              <a:t>in datasheet</a:t>
            </a:r>
          </a:p>
        </p:txBody>
      </p:sp>
      <p:sp>
        <p:nvSpPr>
          <p:cNvPr id="14" name="TextBox 13">
            <a:extLst>
              <a:ext uri="{FF2B5EF4-FFF2-40B4-BE49-F238E27FC236}">
                <a16:creationId xmlns:a16="http://schemas.microsoft.com/office/drawing/2014/main" id="{D522C8A9-47E0-441C-BE83-809168B0E23C}"/>
              </a:ext>
            </a:extLst>
          </p:cNvPr>
          <p:cNvSpPr txBox="1"/>
          <p:nvPr/>
        </p:nvSpPr>
        <p:spPr>
          <a:xfrm>
            <a:off x="167149" y="3812735"/>
            <a:ext cx="4286864" cy="2308324"/>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2M/2M: 300 nm Al, 500 nm B, 500 nm P, 300 nm Al.</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W1 DSSD</a:t>
            </a:r>
          </a:p>
          <a:p>
            <a:r>
              <a:rPr lang="en-US" dirty="0">
                <a:latin typeface="Cambria" panose="02040503050406030204" pitchFamily="18" charset="0"/>
                <a:ea typeface="Cambria" panose="02040503050406030204" pitchFamily="18" charset="0"/>
              </a:rPr>
              <a:t>139 </a:t>
            </a:r>
            <a:r>
              <a:rPr lang="en-US" altLang="zh-CN" dirty="0">
                <a:latin typeface="Cambria" panose="02040503050406030204" pitchFamily="18" charset="0"/>
                <a:ea typeface="Cambria" panose="02040503050406030204" pitchFamily="18" charset="0"/>
              </a:rPr>
              <a:t>μm from the datasheet</a:t>
            </a:r>
          </a:p>
          <a:p>
            <a:r>
              <a:rPr lang="en-US" dirty="0">
                <a:latin typeface="Cambria" panose="02040503050406030204" pitchFamily="18" charset="0"/>
                <a:ea typeface="Cambria" panose="02040503050406030204" pitchFamily="18" charset="0"/>
              </a:rPr>
              <a:t>138 </a:t>
            </a:r>
            <a:r>
              <a:rPr lang="en-US" altLang="zh-CN" dirty="0">
                <a:latin typeface="Cambria" panose="02040503050406030204" pitchFamily="18" charset="0"/>
                <a:ea typeface="Cambria" panose="02040503050406030204" pitchFamily="18" charset="0"/>
              </a:rPr>
              <a:t>μm active volume/depletion region</a:t>
            </a:r>
          </a:p>
          <a:p>
            <a:r>
              <a:rPr lang="en-US" dirty="0">
                <a:latin typeface="Cambria" panose="02040503050406030204" pitchFamily="18" charset="0"/>
                <a:ea typeface="Cambria" panose="02040503050406030204" pitchFamily="18" charset="0"/>
              </a:rPr>
              <a:t>1 </a:t>
            </a:r>
            <a:r>
              <a:rPr lang="en-US" altLang="zh-CN" dirty="0">
                <a:latin typeface="Cambria" panose="02040503050406030204" pitchFamily="18" charset="0"/>
                <a:ea typeface="Cambria" panose="02040503050406030204" pitchFamily="18" charset="0"/>
              </a:rPr>
              <a:t>μm electrical contact layers (internal)</a:t>
            </a:r>
          </a:p>
          <a:p>
            <a:r>
              <a:rPr lang="en-US" dirty="0">
                <a:latin typeface="Cambria" panose="02040503050406030204" pitchFamily="18" charset="0"/>
                <a:ea typeface="Cambria" panose="02040503050406030204" pitchFamily="18" charset="0"/>
              </a:rPr>
              <a:t>0.6 </a:t>
            </a:r>
            <a:r>
              <a:rPr lang="en-US" altLang="zh-CN" dirty="0">
                <a:latin typeface="Cambria" panose="02040503050406030204" pitchFamily="18" charset="0"/>
                <a:ea typeface="Cambria" panose="02040503050406030204" pitchFamily="18" charset="0"/>
              </a:rPr>
              <a:t>μm metal layer (external)</a:t>
            </a:r>
            <a:endParaRPr lang="en-US"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81568883-F955-4592-8F87-17C12C2661FB}"/>
              </a:ext>
            </a:extLst>
          </p:cNvPr>
          <p:cNvSpPr txBox="1"/>
          <p:nvPr/>
        </p:nvSpPr>
        <p:spPr>
          <a:xfrm>
            <a:off x="5777566" y="6211669"/>
            <a:ext cx="3366434" cy="646331"/>
          </a:xfrm>
          <a:prstGeom prst="rect">
            <a:avLst/>
          </a:prstGeom>
          <a:noFill/>
        </p:spPr>
        <p:txBody>
          <a:bodyPr wrap="none" rtlCol="0">
            <a:spAutoFit/>
          </a:bodyPr>
          <a:lstStyle/>
          <a:p>
            <a:r>
              <a:rPr lang="en-US" dirty="0">
                <a:latin typeface="Cambria" panose="02040503050406030204" pitchFamily="18" charset="0"/>
                <a:ea typeface="Cambria" panose="02040503050406030204" pitchFamily="18" charset="0"/>
              </a:rPr>
              <a:t>B or P </a:t>
            </a:r>
            <a:r>
              <a:rPr lang="en-US" altLang="zh-CN" dirty="0">
                <a:latin typeface="Cambria" panose="02040503050406030204" pitchFamily="18" charset="0"/>
                <a:ea typeface="Cambria" panose="02040503050406030204" pitchFamily="18" charset="0"/>
              </a:rPr>
              <a:t>areal density: 10</a:t>
            </a:r>
            <a:r>
              <a:rPr lang="en-US" altLang="zh-CN" baseline="30000" dirty="0">
                <a:latin typeface="Cambria" panose="02040503050406030204" pitchFamily="18" charset="0"/>
                <a:ea typeface="Cambria" panose="02040503050406030204" pitchFamily="18" charset="0"/>
              </a:rPr>
              <a:t>14-15</a:t>
            </a:r>
            <a:r>
              <a:rPr lang="en-US" altLang="zh-CN" dirty="0">
                <a:latin typeface="Cambria" panose="02040503050406030204" pitchFamily="18" charset="0"/>
                <a:ea typeface="Cambria" panose="02040503050406030204" pitchFamily="18" charset="0"/>
              </a:rPr>
              <a:t> cm</a:t>
            </a:r>
            <a:r>
              <a:rPr lang="en-US" altLang="zh-CN" baseline="30000" dirty="0">
                <a:latin typeface="Cambria" panose="02040503050406030204" pitchFamily="18" charset="0"/>
                <a:ea typeface="Cambria" panose="02040503050406030204" pitchFamily="18" charset="0"/>
              </a:rPr>
              <a:t>–2</a:t>
            </a:r>
          </a:p>
          <a:p>
            <a:r>
              <a:rPr lang="en-US" dirty="0">
                <a:latin typeface="Cambria" panose="02040503050406030204" pitchFamily="18" charset="0"/>
                <a:ea typeface="Cambria" panose="02040503050406030204" pitchFamily="18" charset="0"/>
              </a:rPr>
              <a:t>Si: 4.9</a:t>
            </a:r>
            <a:r>
              <a:rPr lang="en-US" altLang="zh-CN" dirty="0">
                <a:latin typeface="Cambria" panose="02040503050406030204" pitchFamily="18" charset="0"/>
                <a:ea typeface="Cambria" panose="02040503050406030204" pitchFamily="18" charset="0"/>
              </a:rPr>
              <a:t>×10</a:t>
            </a:r>
            <a:r>
              <a:rPr lang="en-US" altLang="zh-CN" baseline="30000" dirty="0">
                <a:latin typeface="Cambria" panose="02040503050406030204" pitchFamily="18" charset="0"/>
                <a:ea typeface="Cambria" panose="02040503050406030204" pitchFamily="18" charset="0"/>
              </a:rPr>
              <a:t>20</a:t>
            </a:r>
            <a:r>
              <a:rPr lang="en-US" altLang="zh-CN" dirty="0">
                <a:latin typeface="Cambria" panose="02040503050406030204" pitchFamily="18" charset="0"/>
                <a:ea typeface="Cambria" panose="02040503050406030204" pitchFamily="18" charset="0"/>
              </a:rPr>
              <a:t> cm</a:t>
            </a:r>
            <a:r>
              <a:rPr lang="en-US" altLang="zh-CN" baseline="30000" dirty="0">
                <a:latin typeface="Cambria" panose="02040503050406030204" pitchFamily="18" charset="0"/>
                <a:ea typeface="Cambria" panose="02040503050406030204" pitchFamily="18" charset="0"/>
              </a:rPr>
              <a:t>–2</a:t>
            </a:r>
            <a:endParaRPr lang="en-US" baseline="30000" dirty="0">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78DA28F5-58A4-4B6E-A290-F085EB0B4C7D}"/>
              </a:ext>
            </a:extLst>
          </p:cNvPr>
          <p:cNvSpPr/>
          <p:nvPr/>
        </p:nvSpPr>
        <p:spPr>
          <a:xfrm>
            <a:off x="167149" y="3237062"/>
            <a:ext cx="3840480" cy="27432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Al 0.3 </a:t>
            </a:r>
            <a:r>
              <a:rPr lang="en-US" altLang="zh-CN" dirty="0">
                <a:solidFill>
                  <a:schemeClr val="tx1"/>
                </a:solidFill>
                <a:latin typeface="Cambria" panose="02040503050406030204" pitchFamily="18" charset="0"/>
                <a:ea typeface="Cambria" panose="02040503050406030204" pitchFamily="18" charset="0"/>
              </a:rPr>
              <a:t>μm</a:t>
            </a:r>
            <a:endParaRPr lang="en-US" dirty="0">
              <a:solidFill>
                <a:schemeClr val="tx1"/>
              </a:solidFill>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id="{C5D371E9-D9FB-47DF-9ECD-CD24B320D99C}"/>
              </a:ext>
            </a:extLst>
          </p:cNvPr>
          <p:cNvSpPr/>
          <p:nvPr/>
        </p:nvSpPr>
        <p:spPr>
          <a:xfrm>
            <a:off x="167149" y="2772760"/>
            <a:ext cx="3840480" cy="4572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P 0.5 </a:t>
            </a:r>
            <a:r>
              <a:rPr lang="en-US" altLang="zh-CN" dirty="0">
                <a:solidFill>
                  <a:schemeClr val="tx1"/>
                </a:solidFill>
                <a:latin typeface="Cambria" panose="02040503050406030204" pitchFamily="18" charset="0"/>
                <a:ea typeface="Cambria" panose="02040503050406030204" pitchFamily="18" charset="0"/>
              </a:rPr>
              <a:t>μm</a:t>
            </a:r>
            <a:endParaRPr lang="en-US" dirty="0">
              <a:solidFill>
                <a:schemeClr val="tx1"/>
              </a:solidFill>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1CA454DC-1B40-4EA8-B82E-E062A0BCDB97}"/>
              </a:ext>
            </a:extLst>
          </p:cNvPr>
          <p:cNvSpPr/>
          <p:nvPr/>
        </p:nvSpPr>
        <p:spPr>
          <a:xfrm>
            <a:off x="167149" y="941430"/>
            <a:ext cx="3840480" cy="1828800"/>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Si</a:t>
            </a:r>
          </a:p>
        </p:txBody>
      </p:sp>
      <p:sp>
        <p:nvSpPr>
          <p:cNvPr id="21" name="Rectangle 20">
            <a:extLst>
              <a:ext uri="{FF2B5EF4-FFF2-40B4-BE49-F238E27FC236}">
                <a16:creationId xmlns:a16="http://schemas.microsoft.com/office/drawing/2014/main" id="{89604596-FEA1-4F31-BBBC-206FB00612EF}"/>
              </a:ext>
            </a:extLst>
          </p:cNvPr>
          <p:cNvSpPr/>
          <p:nvPr/>
        </p:nvSpPr>
        <p:spPr>
          <a:xfrm>
            <a:off x="167149" y="476869"/>
            <a:ext cx="3840480" cy="45720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B 0.5 </a:t>
            </a:r>
            <a:r>
              <a:rPr lang="en-US" altLang="zh-CN" dirty="0">
                <a:solidFill>
                  <a:schemeClr val="tx1"/>
                </a:solidFill>
                <a:latin typeface="Cambria" panose="02040503050406030204" pitchFamily="18" charset="0"/>
                <a:ea typeface="Cambria" panose="02040503050406030204" pitchFamily="18" charset="0"/>
              </a:rPr>
              <a:t>μm</a:t>
            </a:r>
            <a:endParaRPr lang="en-US" dirty="0">
              <a:solidFill>
                <a:schemeClr val="tx1"/>
              </a:solidFill>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B5093731-AF7D-44EC-8B68-50E4B906DAC4}"/>
              </a:ext>
            </a:extLst>
          </p:cNvPr>
          <p:cNvSpPr/>
          <p:nvPr/>
        </p:nvSpPr>
        <p:spPr>
          <a:xfrm>
            <a:off x="167149" y="194155"/>
            <a:ext cx="3840480" cy="274320"/>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Al 0.3 </a:t>
            </a:r>
            <a:r>
              <a:rPr lang="en-US" altLang="zh-CN" dirty="0">
                <a:solidFill>
                  <a:schemeClr val="tx1"/>
                </a:solidFill>
                <a:latin typeface="Cambria" panose="02040503050406030204" pitchFamily="18" charset="0"/>
                <a:ea typeface="Cambria" panose="02040503050406030204" pitchFamily="18" charset="0"/>
              </a:rPr>
              <a:t>μm</a:t>
            </a:r>
            <a:endParaRPr lang="en-US" dirty="0">
              <a:solidFill>
                <a:schemeClr val="tx1"/>
              </a:solidFill>
              <a:latin typeface="Cambria" panose="02040503050406030204" pitchFamily="18" charset="0"/>
              <a:ea typeface="Cambria" panose="02040503050406030204" pitchFamily="18" charset="0"/>
            </a:endParaRPr>
          </a:p>
        </p:txBody>
      </p:sp>
      <p:sp>
        <p:nvSpPr>
          <p:cNvPr id="17" name="Arrow: Up-Down 16">
            <a:extLst>
              <a:ext uri="{FF2B5EF4-FFF2-40B4-BE49-F238E27FC236}">
                <a16:creationId xmlns:a16="http://schemas.microsoft.com/office/drawing/2014/main" id="{03A9ADAB-5494-4E96-90EF-47A2B5F96CB6}"/>
              </a:ext>
            </a:extLst>
          </p:cNvPr>
          <p:cNvSpPr/>
          <p:nvPr/>
        </p:nvSpPr>
        <p:spPr>
          <a:xfrm>
            <a:off x="4049915" y="468475"/>
            <a:ext cx="179185" cy="2773677"/>
          </a:xfrm>
          <a:prstGeom prst="up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60B033A-0260-40A3-A226-64394CE1A1E9}"/>
              </a:ext>
            </a:extLst>
          </p:cNvPr>
          <p:cNvSpPr/>
          <p:nvPr/>
        </p:nvSpPr>
        <p:spPr>
          <a:xfrm>
            <a:off x="4707232" y="2386229"/>
            <a:ext cx="3840480" cy="27432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P 0.3 </a:t>
            </a:r>
            <a:r>
              <a:rPr lang="en-US" altLang="zh-CN" dirty="0">
                <a:solidFill>
                  <a:schemeClr val="tx1"/>
                </a:solidFill>
                <a:latin typeface="Cambria" panose="02040503050406030204" pitchFamily="18" charset="0"/>
                <a:ea typeface="Cambria" panose="02040503050406030204" pitchFamily="18" charset="0"/>
              </a:rPr>
              <a:t>μm</a:t>
            </a:r>
            <a:endParaRPr lang="en-US" dirty="0">
              <a:solidFill>
                <a:schemeClr val="tx1"/>
              </a:solidFill>
              <a:latin typeface="Cambria" panose="02040503050406030204" pitchFamily="18" charset="0"/>
              <a:ea typeface="Cambria" panose="02040503050406030204" pitchFamily="18" charset="0"/>
            </a:endParaRPr>
          </a:p>
        </p:txBody>
      </p:sp>
      <p:sp>
        <p:nvSpPr>
          <p:cNvPr id="26" name="Rectangle 25">
            <a:extLst>
              <a:ext uri="{FF2B5EF4-FFF2-40B4-BE49-F238E27FC236}">
                <a16:creationId xmlns:a16="http://schemas.microsoft.com/office/drawing/2014/main" id="{25E96946-FE19-4087-A17F-0173DDAE81CD}"/>
              </a:ext>
            </a:extLst>
          </p:cNvPr>
          <p:cNvSpPr/>
          <p:nvPr/>
        </p:nvSpPr>
        <p:spPr>
          <a:xfrm>
            <a:off x="4707232" y="1198945"/>
            <a:ext cx="3840480" cy="1178658"/>
          </a:xfrm>
          <a:prstGeom prst="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Si</a:t>
            </a:r>
          </a:p>
        </p:txBody>
      </p:sp>
      <p:sp>
        <p:nvSpPr>
          <p:cNvPr id="27" name="Rectangle 26">
            <a:extLst>
              <a:ext uri="{FF2B5EF4-FFF2-40B4-BE49-F238E27FC236}">
                <a16:creationId xmlns:a16="http://schemas.microsoft.com/office/drawing/2014/main" id="{B1E89049-D4FC-40DE-A16A-B9274E2AA4E6}"/>
              </a:ext>
            </a:extLst>
          </p:cNvPr>
          <p:cNvSpPr/>
          <p:nvPr/>
        </p:nvSpPr>
        <p:spPr>
          <a:xfrm>
            <a:off x="4707232" y="1150695"/>
            <a:ext cx="3840480" cy="4572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mbria" panose="02040503050406030204" pitchFamily="18" charset="0"/>
                <a:ea typeface="Cambria" panose="02040503050406030204" pitchFamily="18" charset="0"/>
              </a:rPr>
              <a:t>B 0.05 </a:t>
            </a:r>
            <a:r>
              <a:rPr lang="en-US" altLang="zh-CN" dirty="0">
                <a:solidFill>
                  <a:schemeClr val="tx1"/>
                </a:solidFill>
                <a:latin typeface="Cambria" panose="02040503050406030204" pitchFamily="18" charset="0"/>
                <a:ea typeface="Cambria" panose="02040503050406030204" pitchFamily="18" charset="0"/>
              </a:rPr>
              <a:t>μm</a:t>
            </a:r>
            <a:endParaRPr lang="en-US" dirty="0">
              <a:solidFill>
                <a:schemeClr val="tx1"/>
              </a:solidFill>
              <a:latin typeface="Cambria" panose="02040503050406030204" pitchFamily="18" charset="0"/>
              <a:ea typeface="Cambria" panose="02040503050406030204" pitchFamily="18" charset="0"/>
            </a:endParaRPr>
          </a:p>
        </p:txBody>
      </p:sp>
      <p:sp>
        <p:nvSpPr>
          <p:cNvPr id="29" name="Arrow: Up-Down 28">
            <a:extLst>
              <a:ext uri="{FF2B5EF4-FFF2-40B4-BE49-F238E27FC236}">
                <a16:creationId xmlns:a16="http://schemas.microsoft.com/office/drawing/2014/main" id="{D3E3D2C6-8761-4B2E-8900-8ED0EC4F6A02}"/>
              </a:ext>
            </a:extLst>
          </p:cNvPr>
          <p:cNvSpPr/>
          <p:nvPr/>
        </p:nvSpPr>
        <p:spPr>
          <a:xfrm>
            <a:off x="8599616" y="1135775"/>
            <a:ext cx="179187" cy="1530870"/>
          </a:xfrm>
          <a:prstGeom prst="up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A6915F79-2FBF-4A2E-A9E6-313E1481089A}"/>
              </a:ext>
            </a:extLst>
          </p:cNvPr>
          <p:cNvSpPr txBox="1"/>
          <p:nvPr/>
        </p:nvSpPr>
        <p:spPr>
          <a:xfrm rot="16200000">
            <a:off x="7801803" y="1711037"/>
            <a:ext cx="2304093" cy="369332"/>
          </a:xfrm>
          <a:prstGeom prst="rect">
            <a:avLst/>
          </a:prstGeom>
          <a:noFill/>
        </p:spPr>
        <p:txBody>
          <a:bodyPr wrap="none" rtlCol="0">
            <a:spAutoFit/>
          </a:bodyPr>
          <a:lstStyle/>
          <a:p>
            <a:pPr algn="ctr"/>
            <a:r>
              <a:rPr lang="en-US" altLang="zh-CN" dirty="0">
                <a:solidFill>
                  <a:schemeClr val="accent4">
                    <a:lumMod val="75000"/>
                  </a:schemeClr>
                </a:solidFill>
              </a:rPr>
              <a:t>Thickness </a:t>
            </a:r>
            <a:r>
              <a:rPr lang="en-US" dirty="0">
                <a:solidFill>
                  <a:schemeClr val="accent4">
                    <a:lumMod val="75000"/>
                  </a:schemeClr>
                </a:solidFill>
              </a:rPr>
              <a:t>in datasheet</a:t>
            </a:r>
          </a:p>
        </p:txBody>
      </p:sp>
      <p:sp>
        <p:nvSpPr>
          <p:cNvPr id="31" name="TextBox 30">
            <a:extLst>
              <a:ext uri="{FF2B5EF4-FFF2-40B4-BE49-F238E27FC236}">
                <a16:creationId xmlns:a16="http://schemas.microsoft.com/office/drawing/2014/main" id="{2915326D-2397-47C6-A8EB-FD3A190ACB63}"/>
              </a:ext>
            </a:extLst>
          </p:cNvPr>
          <p:cNvSpPr txBox="1"/>
          <p:nvPr/>
        </p:nvSpPr>
        <p:spPr>
          <a:xfrm>
            <a:off x="4572000" y="3816409"/>
            <a:ext cx="4522838" cy="2031325"/>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9.5P/7P: 50 nm B, 300 nm P. No Al layers.</a:t>
            </a: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r>
              <a:rPr lang="en-US" altLang="zh-CN" dirty="0">
                <a:latin typeface="Cambria" panose="02040503050406030204" pitchFamily="18" charset="0"/>
                <a:ea typeface="Cambria" panose="02040503050406030204" pitchFamily="18" charset="0"/>
              </a:rPr>
              <a:t>MSD12</a:t>
            </a:r>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12 </a:t>
            </a:r>
            <a:r>
              <a:rPr lang="en-US" altLang="zh-CN" dirty="0">
                <a:latin typeface="Cambria" panose="02040503050406030204" pitchFamily="18" charset="0"/>
                <a:ea typeface="Cambria" panose="02040503050406030204" pitchFamily="18" charset="0"/>
              </a:rPr>
              <a:t>μm from the datasheet</a:t>
            </a:r>
          </a:p>
          <a:p>
            <a:r>
              <a:rPr lang="en-US" dirty="0">
                <a:latin typeface="Cambria" panose="02040503050406030204" pitchFamily="18" charset="0"/>
                <a:ea typeface="Cambria" panose="02040503050406030204" pitchFamily="18" charset="0"/>
              </a:rPr>
              <a:t>11.65 </a:t>
            </a:r>
            <a:r>
              <a:rPr lang="en-US" altLang="zh-CN" dirty="0">
                <a:latin typeface="Cambria" panose="02040503050406030204" pitchFamily="18" charset="0"/>
                <a:ea typeface="Cambria" panose="02040503050406030204" pitchFamily="18" charset="0"/>
              </a:rPr>
              <a:t>μm active volume/depletion region</a:t>
            </a:r>
          </a:p>
          <a:p>
            <a:r>
              <a:rPr lang="en-US" dirty="0">
                <a:latin typeface="Cambria" panose="02040503050406030204" pitchFamily="18" charset="0"/>
                <a:ea typeface="Cambria" panose="02040503050406030204" pitchFamily="18" charset="0"/>
              </a:rPr>
              <a:t>0.35 </a:t>
            </a:r>
            <a:r>
              <a:rPr lang="en-US" altLang="zh-CN" dirty="0">
                <a:latin typeface="Cambria" panose="02040503050406030204" pitchFamily="18" charset="0"/>
                <a:ea typeface="Cambria" panose="02040503050406030204" pitchFamily="18" charset="0"/>
              </a:rPr>
              <a:t>μm electrical contact layers (internal)</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0212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1ED78-EF2F-4C35-92A3-ED2F68118D1C}"/>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291052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CA886-9761-45AC-967D-63D4B3BFDEBA}"/>
              </a:ext>
            </a:extLst>
          </p:cNvPr>
          <p:cNvPicPr>
            <a:picLocks noChangeAspect="1"/>
          </p:cNvPicPr>
          <p:nvPr/>
        </p:nvPicPr>
        <p:blipFill>
          <a:blip r:embed="rId2"/>
          <a:stretch>
            <a:fillRect/>
          </a:stretch>
        </p:blipFill>
        <p:spPr>
          <a:xfrm>
            <a:off x="-1" y="245781"/>
            <a:ext cx="5520692" cy="3200400"/>
          </a:xfrm>
          <a:prstGeom prst="rect">
            <a:avLst/>
          </a:prstGeom>
        </p:spPr>
      </p:pic>
      <p:pic>
        <p:nvPicPr>
          <p:cNvPr id="5" name="Picture 4">
            <a:extLst>
              <a:ext uri="{FF2B5EF4-FFF2-40B4-BE49-F238E27FC236}">
                <a16:creationId xmlns:a16="http://schemas.microsoft.com/office/drawing/2014/main" id="{CD2E5237-5C22-47C3-94D2-9308BA6D50D0}"/>
              </a:ext>
            </a:extLst>
          </p:cNvPr>
          <p:cNvPicPr>
            <a:picLocks noChangeAspect="1"/>
          </p:cNvPicPr>
          <p:nvPr/>
        </p:nvPicPr>
        <p:blipFill>
          <a:blip r:embed="rId3"/>
          <a:stretch>
            <a:fillRect/>
          </a:stretch>
        </p:blipFill>
        <p:spPr>
          <a:xfrm>
            <a:off x="4124325" y="0"/>
            <a:ext cx="5019675" cy="3762375"/>
          </a:xfrm>
          <a:prstGeom prst="rect">
            <a:avLst/>
          </a:prstGeom>
        </p:spPr>
      </p:pic>
      <p:sp>
        <p:nvSpPr>
          <p:cNvPr id="6" name="TextBox 5">
            <a:extLst>
              <a:ext uri="{FF2B5EF4-FFF2-40B4-BE49-F238E27FC236}">
                <a16:creationId xmlns:a16="http://schemas.microsoft.com/office/drawing/2014/main" id="{BC9222D5-C082-42AC-BC42-E9E3C9ED18C6}"/>
              </a:ext>
            </a:extLst>
          </p:cNvPr>
          <p:cNvSpPr txBox="1"/>
          <p:nvPr/>
        </p:nvSpPr>
        <p:spPr>
          <a:xfrm>
            <a:off x="377952" y="1780032"/>
            <a:ext cx="760144" cy="369332"/>
          </a:xfrm>
          <a:prstGeom prst="rect">
            <a:avLst/>
          </a:prstGeom>
          <a:noFill/>
        </p:spPr>
        <p:txBody>
          <a:bodyPr wrap="none" rtlCol="0">
            <a:spAutoFit/>
          </a:bodyPr>
          <a:lstStyle/>
          <a:p>
            <a:r>
              <a:rPr lang="en-US" altLang="zh-CN" dirty="0">
                <a:solidFill>
                  <a:srgbClr val="FF0000"/>
                </a:solidFill>
              </a:rPr>
              <a:t>Al     </a:t>
            </a:r>
            <a:r>
              <a:rPr lang="en-US" altLang="zh-CN" dirty="0">
                <a:solidFill>
                  <a:srgbClr val="FFFF00"/>
                </a:solidFill>
              </a:rPr>
              <a:t>B</a:t>
            </a:r>
            <a:endParaRPr lang="en-US" dirty="0">
              <a:solidFill>
                <a:srgbClr val="FFFF00"/>
              </a:solidFill>
            </a:endParaRPr>
          </a:p>
        </p:txBody>
      </p:sp>
      <p:sp>
        <p:nvSpPr>
          <p:cNvPr id="7" name="TextBox 6">
            <a:extLst>
              <a:ext uri="{FF2B5EF4-FFF2-40B4-BE49-F238E27FC236}">
                <a16:creationId xmlns:a16="http://schemas.microsoft.com/office/drawing/2014/main" id="{0600FD42-DF2D-4A77-8D3C-738C41D70962}"/>
              </a:ext>
            </a:extLst>
          </p:cNvPr>
          <p:cNvSpPr txBox="1"/>
          <p:nvPr/>
        </p:nvSpPr>
        <p:spPr>
          <a:xfrm>
            <a:off x="7824168" y="1881187"/>
            <a:ext cx="806631" cy="369332"/>
          </a:xfrm>
          <a:prstGeom prst="rect">
            <a:avLst/>
          </a:prstGeom>
          <a:noFill/>
        </p:spPr>
        <p:txBody>
          <a:bodyPr wrap="none" rtlCol="0">
            <a:spAutoFit/>
          </a:bodyPr>
          <a:lstStyle/>
          <a:p>
            <a:r>
              <a:rPr lang="en-US" altLang="zh-CN" dirty="0">
                <a:solidFill>
                  <a:srgbClr val="FF0000"/>
                </a:solidFill>
              </a:rPr>
              <a:t>P      Al</a:t>
            </a:r>
            <a:endParaRPr lang="en-US" dirty="0">
              <a:solidFill>
                <a:srgbClr val="FF0000"/>
              </a:solidFill>
            </a:endParaRPr>
          </a:p>
        </p:txBody>
      </p:sp>
      <p:sp>
        <p:nvSpPr>
          <p:cNvPr id="8" name="TextBox 7">
            <a:extLst>
              <a:ext uri="{FF2B5EF4-FFF2-40B4-BE49-F238E27FC236}">
                <a16:creationId xmlns:a16="http://schemas.microsoft.com/office/drawing/2014/main" id="{E6B48731-2BC8-4D9E-AE52-2711A8EDF7A5}"/>
              </a:ext>
            </a:extLst>
          </p:cNvPr>
          <p:cNvSpPr txBox="1"/>
          <p:nvPr/>
        </p:nvSpPr>
        <p:spPr>
          <a:xfrm>
            <a:off x="4124325" y="2250519"/>
            <a:ext cx="343364" cy="369332"/>
          </a:xfrm>
          <a:prstGeom prst="rect">
            <a:avLst/>
          </a:prstGeom>
          <a:noFill/>
        </p:spPr>
        <p:txBody>
          <a:bodyPr wrap="none" rtlCol="0">
            <a:spAutoFit/>
          </a:bodyPr>
          <a:lstStyle/>
          <a:p>
            <a:r>
              <a:rPr lang="en-US" dirty="0">
                <a:solidFill>
                  <a:srgbClr val="00B0F0"/>
                </a:solidFill>
              </a:rPr>
              <a:t>Si</a:t>
            </a:r>
          </a:p>
        </p:txBody>
      </p:sp>
    </p:spTree>
    <p:extLst>
      <p:ext uri="{BB962C8B-B14F-4D97-AF65-F5344CB8AC3E}">
        <p14:creationId xmlns:p14="http://schemas.microsoft.com/office/powerpoint/2010/main" val="538631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C68449-6721-4CA8-B153-14D92E60C5CF}"/>
              </a:ext>
            </a:extLst>
          </p:cNvPr>
          <p:cNvPicPr>
            <a:picLocks noChangeAspect="1"/>
          </p:cNvPicPr>
          <p:nvPr/>
        </p:nvPicPr>
        <p:blipFill>
          <a:blip r:embed="rId2"/>
          <a:stretch>
            <a:fillRect/>
          </a:stretch>
        </p:blipFill>
        <p:spPr>
          <a:xfrm>
            <a:off x="0" y="3884406"/>
            <a:ext cx="7120128" cy="2973593"/>
          </a:xfrm>
          <a:prstGeom prst="rect">
            <a:avLst/>
          </a:prstGeom>
        </p:spPr>
      </p:pic>
      <p:pic>
        <p:nvPicPr>
          <p:cNvPr id="5" name="Picture 4">
            <a:extLst>
              <a:ext uri="{FF2B5EF4-FFF2-40B4-BE49-F238E27FC236}">
                <a16:creationId xmlns:a16="http://schemas.microsoft.com/office/drawing/2014/main" id="{3178B685-E88D-4B60-982D-26CC47B6F59A}"/>
              </a:ext>
            </a:extLst>
          </p:cNvPr>
          <p:cNvPicPr>
            <a:picLocks noChangeAspect="1"/>
          </p:cNvPicPr>
          <p:nvPr/>
        </p:nvPicPr>
        <p:blipFill>
          <a:blip r:embed="rId3"/>
          <a:stretch>
            <a:fillRect/>
          </a:stretch>
        </p:blipFill>
        <p:spPr>
          <a:xfrm>
            <a:off x="0" y="0"/>
            <a:ext cx="9144000" cy="3809037"/>
          </a:xfrm>
          <a:prstGeom prst="rect">
            <a:avLst/>
          </a:prstGeom>
        </p:spPr>
      </p:pic>
      <p:sp>
        <p:nvSpPr>
          <p:cNvPr id="6" name="TextBox 5">
            <a:extLst>
              <a:ext uri="{FF2B5EF4-FFF2-40B4-BE49-F238E27FC236}">
                <a16:creationId xmlns:a16="http://schemas.microsoft.com/office/drawing/2014/main" id="{5B10E89F-FCF4-4DE6-89BB-374A4826E7E8}"/>
              </a:ext>
            </a:extLst>
          </p:cNvPr>
          <p:cNvSpPr txBox="1"/>
          <p:nvPr/>
        </p:nvSpPr>
        <p:spPr>
          <a:xfrm>
            <a:off x="1182624" y="365760"/>
            <a:ext cx="619850" cy="1569660"/>
          </a:xfrm>
          <a:prstGeom prst="rect">
            <a:avLst/>
          </a:prstGeom>
          <a:noFill/>
        </p:spPr>
        <p:txBody>
          <a:bodyPr wrap="none" rtlCol="0">
            <a:spAutoFit/>
          </a:bodyPr>
          <a:lstStyle/>
          <a:p>
            <a:r>
              <a:rPr lang="en-US" sz="2400" dirty="0">
                <a:solidFill>
                  <a:srgbClr val="FF0000"/>
                </a:solidFill>
              </a:rPr>
              <a:t>0 </a:t>
            </a:r>
            <a:r>
              <a:rPr lang="en-US" altLang="zh-CN" sz="2400" dirty="0">
                <a:solidFill>
                  <a:srgbClr val="FF0000"/>
                </a:solidFill>
              </a:rPr>
              <a:t>fs</a:t>
            </a:r>
          </a:p>
          <a:p>
            <a:r>
              <a:rPr lang="en-US" sz="2400" dirty="0"/>
              <a:t>2 </a:t>
            </a:r>
            <a:r>
              <a:rPr lang="en-US" altLang="zh-CN" sz="2400" dirty="0"/>
              <a:t>fs</a:t>
            </a:r>
          </a:p>
          <a:p>
            <a:r>
              <a:rPr lang="en-US" sz="2400" dirty="0">
                <a:solidFill>
                  <a:srgbClr val="0000FF"/>
                </a:solidFill>
              </a:rPr>
              <a:t>4 </a:t>
            </a:r>
            <a:r>
              <a:rPr lang="en-US" altLang="zh-CN" sz="2400" dirty="0">
                <a:solidFill>
                  <a:srgbClr val="0000FF"/>
                </a:solidFill>
              </a:rPr>
              <a:t>fs</a:t>
            </a:r>
          </a:p>
          <a:p>
            <a:r>
              <a:rPr lang="en-US" sz="2400" dirty="0">
                <a:solidFill>
                  <a:srgbClr val="03BA03"/>
                </a:solidFill>
              </a:rPr>
              <a:t>6 </a:t>
            </a:r>
            <a:r>
              <a:rPr lang="en-US" altLang="zh-CN" sz="2400" dirty="0">
                <a:solidFill>
                  <a:srgbClr val="03BA03"/>
                </a:solidFill>
              </a:rPr>
              <a:t>fs</a:t>
            </a:r>
            <a:endParaRPr lang="en-US" sz="2400" dirty="0">
              <a:solidFill>
                <a:srgbClr val="03BA03"/>
              </a:solidFill>
            </a:endParaRPr>
          </a:p>
        </p:txBody>
      </p:sp>
      <p:sp>
        <p:nvSpPr>
          <p:cNvPr id="9" name="TextBox 8">
            <a:extLst>
              <a:ext uri="{FF2B5EF4-FFF2-40B4-BE49-F238E27FC236}">
                <a16:creationId xmlns:a16="http://schemas.microsoft.com/office/drawing/2014/main" id="{4C15F557-8135-4459-BAE1-F466DE954C33}"/>
              </a:ext>
            </a:extLst>
          </p:cNvPr>
          <p:cNvSpPr txBox="1"/>
          <p:nvPr/>
        </p:nvSpPr>
        <p:spPr>
          <a:xfrm>
            <a:off x="872699" y="4303776"/>
            <a:ext cx="619850" cy="1569660"/>
          </a:xfrm>
          <a:prstGeom prst="rect">
            <a:avLst/>
          </a:prstGeom>
          <a:noFill/>
        </p:spPr>
        <p:txBody>
          <a:bodyPr wrap="none" rtlCol="0">
            <a:spAutoFit/>
          </a:bodyPr>
          <a:lstStyle/>
          <a:p>
            <a:r>
              <a:rPr lang="en-US" sz="2400" dirty="0">
                <a:solidFill>
                  <a:srgbClr val="FF0000"/>
                </a:solidFill>
              </a:rPr>
              <a:t>0 </a:t>
            </a:r>
            <a:r>
              <a:rPr lang="en-US" altLang="zh-CN" sz="2400" dirty="0">
                <a:solidFill>
                  <a:srgbClr val="FF0000"/>
                </a:solidFill>
              </a:rPr>
              <a:t>fs</a:t>
            </a:r>
          </a:p>
          <a:p>
            <a:r>
              <a:rPr lang="en-US" sz="2400" dirty="0"/>
              <a:t>2 </a:t>
            </a:r>
            <a:r>
              <a:rPr lang="en-US" altLang="zh-CN" sz="2400" dirty="0"/>
              <a:t>fs</a:t>
            </a:r>
          </a:p>
          <a:p>
            <a:r>
              <a:rPr lang="en-US" sz="2400" dirty="0">
                <a:solidFill>
                  <a:srgbClr val="0000FF"/>
                </a:solidFill>
              </a:rPr>
              <a:t>4 </a:t>
            </a:r>
            <a:r>
              <a:rPr lang="en-US" altLang="zh-CN" sz="2400" dirty="0">
                <a:solidFill>
                  <a:srgbClr val="0000FF"/>
                </a:solidFill>
              </a:rPr>
              <a:t>fs</a:t>
            </a:r>
          </a:p>
          <a:p>
            <a:r>
              <a:rPr lang="en-US" sz="2400" dirty="0">
                <a:solidFill>
                  <a:srgbClr val="03BA03"/>
                </a:solidFill>
              </a:rPr>
              <a:t>6 </a:t>
            </a:r>
            <a:r>
              <a:rPr lang="en-US" altLang="zh-CN" sz="2400" dirty="0">
                <a:solidFill>
                  <a:srgbClr val="03BA03"/>
                </a:solidFill>
              </a:rPr>
              <a:t>fs</a:t>
            </a:r>
            <a:endParaRPr lang="en-US" sz="2400" dirty="0">
              <a:solidFill>
                <a:srgbClr val="03BA03"/>
              </a:solidFill>
            </a:endParaRPr>
          </a:p>
        </p:txBody>
      </p:sp>
    </p:spTree>
    <p:extLst>
      <p:ext uri="{BB962C8B-B14F-4D97-AF65-F5344CB8AC3E}">
        <p14:creationId xmlns:p14="http://schemas.microsoft.com/office/powerpoint/2010/main" val="23672622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TotalTime>
  <Words>3819</Words>
  <Application>Microsoft Office PowerPoint</Application>
  <PresentationFormat>On-screen Show (4:3)</PresentationFormat>
  <Paragraphs>290</Paragraphs>
  <Slides>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 lijie</dc:creator>
  <cp:lastModifiedBy>sun lijie</cp:lastModifiedBy>
  <cp:revision>2</cp:revision>
  <dcterms:created xsi:type="dcterms:W3CDTF">2023-11-09T13:49:15Z</dcterms:created>
  <dcterms:modified xsi:type="dcterms:W3CDTF">2023-11-09T13:58:07Z</dcterms:modified>
</cp:coreProperties>
</file>