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224" r:id="rId2"/>
    <p:sldId id="2227" r:id="rId3"/>
    <p:sldId id="2225" r:id="rId4"/>
    <p:sldId id="2226" r:id="rId5"/>
    <p:sldId id="2230" r:id="rId6"/>
    <p:sldId id="2228" r:id="rId7"/>
    <p:sldId id="2229" r:id="rId8"/>
    <p:sldId id="2238" r:id="rId9"/>
    <p:sldId id="2236" r:id="rId10"/>
    <p:sldId id="2231" r:id="rId11"/>
    <p:sldId id="2232" r:id="rId12"/>
    <p:sldId id="2233" r:id="rId13"/>
    <p:sldId id="2234" r:id="rId14"/>
    <p:sldId id="2235" r:id="rId15"/>
    <p:sldId id="9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47B8C-8E22-4B31-8494-3A4272552F8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55B63-4662-4122-A10B-78E1652C4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2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85-117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17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a101-&gt;</a:t>
            </a:r>
            <a:r>
              <a:rPr lang="en-US" dirty="0" err="1"/>
              <a:t>SetLineColor</a:t>
            </a:r>
            <a:r>
              <a:rPr lang="en-US" dirty="0"/>
              <a:t>(4); a101-&gt;Draw("FE&gt;&gt;(2000,1,4001","FE&gt;0&amp;&amp;id==13")</a:t>
            </a:r>
          </a:p>
          <a:p>
            <a:r>
              <a:rPr lang="en-US" dirty="0"/>
              <a:t>a101-&gt;</a:t>
            </a:r>
            <a:r>
              <a:rPr lang="en-US" dirty="0" err="1"/>
              <a:t>SetLineColor</a:t>
            </a:r>
            <a:r>
              <a:rPr lang="en-US" dirty="0"/>
              <a:t>(2); a101-&gt;Draw("FE","FE&gt;0&amp;&amp;id==12","same")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0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hGraw0-&gt;Draw()</a:t>
            </a:r>
          </a:p>
          <a:p>
            <a:r>
              <a:rPr lang="en-US" dirty="0">
                <a:solidFill>
                  <a:srgbClr val="0000FF"/>
                </a:solidFill>
              </a:rPr>
              <a:t>hGraw1-&gt;Draw("same")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5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h101-&gt;Draw("G1E&gt;&gt;(4000,1,4001)","G1E&gt;0")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4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h101-&gt;Draw("G2E&gt;&gt;(4000,1,4001)","G2E&gt;0")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43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h101-&gt;</a:t>
            </a:r>
            <a:r>
              <a:rPr lang="en-US" dirty="0" err="1"/>
              <a:t>SetLineColor</a:t>
            </a:r>
            <a:r>
              <a:rPr lang="en-US" dirty="0"/>
              <a:t>(4); h101-&gt;Draw("G2E&gt;&gt;(4000,1,4001","G2E&gt;0")</a:t>
            </a:r>
          </a:p>
          <a:p>
            <a:r>
              <a:rPr lang="en-US" dirty="0"/>
              <a:t>h101-&gt;</a:t>
            </a:r>
            <a:r>
              <a:rPr lang="en-US" dirty="0" err="1"/>
              <a:t>SetLineColor</a:t>
            </a:r>
            <a:r>
              <a:rPr lang="en-US" dirty="0"/>
              <a:t>(2); h101-&gt;Draw("G1E","G1E&gt;0","same")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26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5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9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29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7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081E-E471-4293-8C14-1FA914AC304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489A-5501-4F30-A28A-424D6BCD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0F546-362A-47DC-80BF-292796ACF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414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249CD-5098-4FC1-B413-7667B4E1B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0" y="4148422"/>
            <a:ext cx="3790446" cy="2709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D2B98-0280-4C6F-99DD-FABBEBC2BD32}"/>
              </a:ext>
            </a:extLst>
          </p:cNvPr>
          <p:cNvSpPr txBox="1"/>
          <p:nvPr/>
        </p:nvSpPr>
        <p:spPr>
          <a:xfrm>
            <a:off x="2037660" y="483107"/>
            <a:ext cx="155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IAS </a:t>
            </a:r>
            <a:r>
              <a:rPr lang="zh-CN" altLang="en-US" dirty="0"/>
              <a:t>→ </a:t>
            </a:r>
            <a:r>
              <a:rPr lang="en-US" altLang="zh-CN" baseline="30000" dirty="0"/>
              <a:t>20</a:t>
            </a:r>
            <a:r>
              <a:rPr lang="en-US" altLang="zh-CN" dirty="0"/>
              <a:t>Ne 1st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22478-1018-4D4B-8637-C6747F88B28D}"/>
              </a:ext>
            </a:extLst>
          </p:cNvPr>
          <p:cNvSpPr txBox="1"/>
          <p:nvPr/>
        </p:nvSpPr>
        <p:spPr>
          <a:xfrm>
            <a:off x="3048000" y="2074211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IAS </a:t>
            </a:r>
            <a:r>
              <a:rPr lang="zh-CN" altLang="en-US" dirty="0"/>
              <a:t>→ </a:t>
            </a:r>
            <a:r>
              <a:rPr lang="en-US" altLang="zh-CN" baseline="30000" dirty="0"/>
              <a:t>20</a:t>
            </a:r>
            <a:r>
              <a:rPr lang="en-US" altLang="zh-CN" dirty="0"/>
              <a:t>Ne gs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AD3E4-C8CE-45C6-9A7B-E9A69B58CF31}"/>
              </a:ext>
            </a:extLst>
          </p:cNvPr>
          <p:cNvSpPr txBox="1"/>
          <p:nvPr/>
        </p:nvSpPr>
        <p:spPr>
          <a:xfrm>
            <a:off x="895078" y="600020"/>
            <a:ext cx="102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Jun 2023</a:t>
            </a:r>
          </a:p>
          <a:p>
            <a:pPr algn="ctr"/>
            <a:r>
              <a:rPr lang="en-US" dirty="0"/>
              <a:t>@FRIB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28969-E8E2-4404-8CB0-064185DA0C88}"/>
              </a:ext>
            </a:extLst>
          </p:cNvPr>
          <p:cNvSpPr txBox="1"/>
          <p:nvPr/>
        </p:nvSpPr>
        <p:spPr>
          <a:xfrm>
            <a:off x="1151631" y="4329950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Nov 2017</a:t>
            </a:r>
          </a:p>
          <a:p>
            <a:pPr algn="ctr"/>
            <a:r>
              <a:rPr lang="en-US" dirty="0"/>
              <a:t>@Lanzhou</a:t>
            </a:r>
          </a:p>
        </p:txBody>
      </p:sp>
    </p:spTree>
    <p:extLst>
      <p:ext uri="{BB962C8B-B14F-4D97-AF65-F5344CB8AC3E}">
        <p14:creationId xmlns:p14="http://schemas.microsoft.com/office/powerpoint/2010/main" val="41851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AFE769-774A-43B6-80F6-CC55A3BC9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8"/>
            <a:ext cx="4572000" cy="2802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FE7C61-D855-429D-BEA3-60703853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" y="3429000"/>
            <a:ext cx="9144000" cy="3421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56FDD-4C5C-4D35-AD6C-14BDC61CC5AA}"/>
              </a:ext>
            </a:extLst>
          </p:cNvPr>
          <p:cNvSpPr txBox="1"/>
          <p:nvPr/>
        </p:nvSpPr>
        <p:spPr>
          <a:xfrm>
            <a:off x="3992023" y="4262585"/>
            <a:ext cx="1456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037_000.</a:t>
            </a:r>
            <a:r>
              <a:rPr lang="en-US" altLang="zh-CN" dirty="0">
                <a:solidFill>
                  <a:srgbClr val="FF0000"/>
                </a:solidFill>
              </a:rPr>
              <a:t>root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049_000.root</a:t>
            </a:r>
          </a:p>
          <a:p>
            <a:r>
              <a:rPr lang="en-US" altLang="zh-CN" dirty="0">
                <a:solidFill>
                  <a:srgbClr val="66FFFF"/>
                </a:solidFill>
              </a:rPr>
              <a:t>064_000.root</a:t>
            </a:r>
          </a:p>
          <a:p>
            <a:r>
              <a:rPr lang="en-US" dirty="0">
                <a:solidFill>
                  <a:srgbClr val="FF00FF"/>
                </a:solidFill>
              </a:rPr>
              <a:t>089_</a:t>
            </a:r>
            <a:r>
              <a:rPr lang="en-US" altLang="zh-CN" dirty="0">
                <a:solidFill>
                  <a:srgbClr val="FF00FF"/>
                </a:solidFill>
              </a:rPr>
              <a:t>000.root</a:t>
            </a:r>
          </a:p>
          <a:p>
            <a:r>
              <a:rPr lang="en-US" dirty="0"/>
              <a:t>109_000.root</a:t>
            </a:r>
          </a:p>
          <a:p>
            <a:r>
              <a:rPr lang="en-US" dirty="0">
                <a:solidFill>
                  <a:srgbClr val="00FF00"/>
                </a:solidFill>
              </a:rPr>
              <a:t>117_000.root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41BF0-4BCB-4237-BE26-8A82605FC1A7}"/>
              </a:ext>
            </a:extLst>
          </p:cNvPr>
          <p:cNvSpPr txBox="1"/>
          <p:nvPr/>
        </p:nvSpPr>
        <p:spPr>
          <a:xfrm>
            <a:off x="3227968" y="3617734"/>
            <a:ext cx="298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No visible channel drift for G1</a:t>
            </a:r>
          </a:p>
          <a:p>
            <a:pPr algn="ctr"/>
            <a:r>
              <a:rPr lang="en-US" dirty="0"/>
              <a:t>No need to do gain matching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1E14A-2D24-4E57-96E6-6321C164D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-5201"/>
            <a:ext cx="4572000" cy="28623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DED65D-4CE4-4775-BEF5-9C4BEA3F1C41}"/>
              </a:ext>
            </a:extLst>
          </p:cNvPr>
          <p:cNvSpPr txBox="1"/>
          <p:nvPr/>
        </p:nvSpPr>
        <p:spPr>
          <a:xfrm>
            <a:off x="2685081" y="2909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36F3C-A800-4B02-A611-0859B9B99484}"/>
              </a:ext>
            </a:extLst>
          </p:cNvPr>
          <p:cNvSpPr txBox="1"/>
          <p:nvPr/>
        </p:nvSpPr>
        <p:spPr>
          <a:xfrm>
            <a:off x="6930709" y="2909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2E632E-16A3-4885-AFAC-B51B18D58185}"/>
              </a:ext>
            </a:extLst>
          </p:cNvPr>
          <p:cNvSpPr txBox="1"/>
          <p:nvPr/>
        </p:nvSpPr>
        <p:spPr>
          <a:xfrm>
            <a:off x="1782793" y="3756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F7DCD-4E59-4BA8-9ECD-269A4A1EEE93}"/>
              </a:ext>
            </a:extLst>
          </p:cNvPr>
          <p:cNvSpPr txBox="1"/>
          <p:nvPr/>
        </p:nvSpPr>
        <p:spPr>
          <a:xfrm>
            <a:off x="6707414" y="42625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2754</a:t>
            </a:r>
          </a:p>
        </p:txBody>
      </p:sp>
    </p:spTree>
    <p:extLst>
      <p:ext uri="{BB962C8B-B14F-4D97-AF65-F5344CB8AC3E}">
        <p14:creationId xmlns:p14="http://schemas.microsoft.com/office/powerpoint/2010/main" val="146102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908FC-6F05-470D-BB1A-D580D403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28"/>
            <a:ext cx="4572000" cy="2790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C9250E-ACE1-4EA2-86B1-582EEC10B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2843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FD7FF-7CBA-407F-BF0F-BFA6EB9E7B69}"/>
              </a:ext>
            </a:extLst>
          </p:cNvPr>
          <p:cNvSpPr txBox="1"/>
          <p:nvPr/>
        </p:nvSpPr>
        <p:spPr>
          <a:xfrm>
            <a:off x="2685081" y="2909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20D95-5A10-48EE-95D0-6873F6CD4AAA}"/>
              </a:ext>
            </a:extLst>
          </p:cNvPr>
          <p:cNvSpPr txBox="1"/>
          <p:nvPr/>
        </p:nvSpPr>
        <p:spPr>
          <a:xfrm>
            <a:off x="6930709" y="2909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A755F8-D8F1-4185-931B-360B2C31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979"/>
            <a:ext cx="9144000" cy="3566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416359-8D51-4407-8F8A-D769BD06D2FD}"/>
              </a:ext>
            </a:extLst>
          </p:cNvPr>
          <p:cNvSpPr txBox="1"/>
          <p:nvPr/>
        </p:nvSpPr>
        <p:spPr>
          <a:xfrm>
            <a:off x="3992023" y="4262585"/>
            <a:ext cx="1456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037_000.</a:t>
            </a:r>
            <a:r>
              <a:rPr lang="en-US" altLang="zh-CN" dirty="0">
                <a:solidFill>
                  <a:srgbClr val="FF0000"/>
                </a:solidFill>
              </a:rPr>
              <a:t>root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049_000.root</a:t>
            </a:r>
          </a:p>
          <a:p>
            <a:r>
              <a:rPr lang="en-US" altLang="zh-CN" dirty="0">
                <a:solidFill>
                  <a:srgbClr val="66FFFF"/>
                </a:solidFill>
              </a:rPr>
              <a:t>064_000.root</a:t>
            </a:r>
          </a:p>
          <a:p>
            <a:r>
              <a:rPr lang="en-US" dirty="0">
                <a:solidFill>
                  <a:srgbClr val="FF00FF"/>
                </a:solidFill>
              </a:rPr>
              <a:t>089_</a:t>
            </a:r>
            <a:r>
              <a:rPr lang="en-US" altLang="zh-CN" dirty="0">
                <a:solidFill>
                  <a:srgbClr val="FF00FF"/>
                </a:solidFill>
              </a:rPr>
              <a:t>000.root</a:t>
            </a:r>
          </a:p>
          <a:p>
            <a:r>
              <a:rPr lang="en-US" dirty="0"/>
              <a:t>109_000.root</a:t>
            </a:r>
          </a:p>
          <a:p>
            <a:r>
              <a:rPr lang="en-US" dirty="0">
                <a:solidFill>
                  <a:srgbClr val="00FF00"/>
                </a:solidFill>
              </a:rPr>
              <a:t>117_000.root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EF8E5-BF43-4900-99B6-D53D8F20F18B}"/>
              </a:ext>
            </a:extLst>
          </p:cNvPr>
          <p:cNvSpPr txBox="1"/>
          <p:nvPr/>
        </p:nvSpPr>
        <p:spPr>
          <a:xfrm>
            <a:off x="3227968" y="3617734"/>
            <a:ext cx="298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No visible channel drift for G2</a:t>
            </a:r>
          </a:p>
          <a:p>
            <a:pPr algn="ctr"/>
            <a:r>
              <a:rPr lang="en-US" dirty="0"/>
              <a:t>No need to do gain matching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7AEF8-D3E3-44DB-9B64-986094E42F3B}"/>
              </a:ext>
            </a:extLst>
          </p:cNvPr>
          <p:cNvSpPr txBox="1"/>
          <p:nvPr/>
        </p:nvSpPr>
        <p:spPr>
          <a:xfrm>
            <a:off x="1782793" y="3756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C1585-5CF6-4BC3-BD11-56568C6FED6C}"/>
              </a:ext>
            </a:extLst>
          </p:cNvPr>
          <p:cNvSpPr txBox="1"/>
          <p:nvPr/>
        </p:nvSpPr>
        <p:spPr>
          <a:xfrm>
            <a:off x="6707414" y="42625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2754</a:t>
            </a:r>
          </a:p>
        </p:txBody>
      </p:sp>
    </p:spTree>
    <p:extLst>
      <p:ext uri="{BB962C8B-B14F-4D97-AF65-F5344CB8AC3E}">
        <p14:creationId xmlns:p14="http://schemas.microsoft.com/office/powerpoint/2010/main" val="11641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D2266-2C4A-461A-8D65-1BE613BDB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349579" cy="2926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B72A1-B995-4C36-ACEC-958CECD62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1151"/>
            <a:ext cx="9144000" cy="3336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A9434-80D1-4B42-97BD-CC6342F18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937" y="0"/>
            <a:ext cx="4871063" cy="2926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9A103-DBC3-42FB-8FF1-6BBF674C366C}"/>
              </a:ext>
            </a:extLst>
          </p:cNvPr>
          <p:cNvSpPr txBox="1"/>
          <p:nvPr/>
        </p:nvSpPr>
        <p:spPr>
          <a:xfrm>
            <a:off x="6371303" y="600210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1408 keV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68DCC-BA1D-4083-B006-D54D343B4F7F}"/>
              </a:ext>
            </a:extLst>
          </p:cNvPr>
          <p:cNvSpPr txBox="1"/>
          <p:nvPr/>
        </p:nvSpPr>
        <p:spPr>
          <a:xfrm>
            <a:off x="5580573" y="3639138"/>
            <a:ext cx="1663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121_</a:t>
            </a:r>
            <a:r>
              <a:rPr lang="en-US" altLang="zh-CN" dirty="0"/>
              <a:t>000.root</a:t>
            </a:r>
          </a:p>
          <a:p>
            <a:r>
              <a:rPr lang="en-US" altLang="zh-CN" dirty="0"/>
              <a:t>152Eu at center</a:t>
            </a:r>
          </a:p>
          <a:p>
            <a:r>
              <a:rPr lang="en-US" dirty="0">
                <a:solidFill>
                  <a:srgbClr val="FF0000"/>
                </a:solidFill>
              </a:rPr>
              <a:t>North</a:t>
            </a:r>
            <a:r>
              <a:rPr lang="en-US" dirty="0"/>
              <a:t> </a:t>
            </a:r>
            <a:r>
              <a:rPr lang="en-US" altLang="zh-CN" dirty="0"/>
              <a:t>vs </a:t>
            </a:r>
            <a:r>
              <a:rPr lang="en-US" altLang="zh-CN" dirty="0">
                <a:solidFill>
                  <a:srgbClr val="0000FF"/>
                </a:solidFill>
              </a:rPr>
              <a:t>South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E25E7-1FF7-41A0-B8F8-1232CCCF7687}"/>
              </a:ext>
            </a:extLst>
          </p:cNvPr>
          <p:cNvSpPr txBox="1"/>
          <p:nvPr/>
        </p:nvSpPr>
        <p:spPr>
          <a:xfrm>
            <a:off x="1590857" y="326611"/>
            <a:ext cx="95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344 keV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80360E-60D4-49C6-BB10-1A043CD87FE4}"/>
              </a:ext>
            </a:extLst>
          </p:cNvPr>
          <p:cNvCxnSpPr/>
          <p:nvPr/>
        </p:nvCxnSpPr>
        <p:spPr>
          <a:xfrm flipH="1" flipV="1">
            <a:off x="8243455" y="2286000"/>
            <a:ext cx="457200" cy="217516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5CD74-D589-405F-A8CC-CD45E915C9E9}"/>
              </a:ext>
            </a:extLst>
          </p:cNvPr>
          <p:cNvCxnSpPr/>
          <p:nvPr/>
        </p:nvCxnSpPr>
        <p:spPr>
          <a:xfrm flipH="1" flipV="1">
            <a:off x="5915891" y="2479964"/>
            <a:ext cx="1911927" cy="167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9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4E692-9747-4F09-AF5F-50BFD3B9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43455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BD088-CC3D-418C-ADCE-3B752990E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8505265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288C6-2528-4199-9193-DE1AA73960E2}"/>
              </a:ext>
            </a:extLst>
          </p:cNvPr>
          <p:cNvSpPr txBox="1"/>
          <p:nvPr/>
        </p:nvSpPr>
        <p:spPr>
          <a:xfrm>
            <a:off x="5525155" y="1397045"/>
            <a:ext cx="1581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117_</a:t>
            </a:r>
            <a:r>
              <a:rPr lang="en-US" altLang="zh-CN" dirty="0"/>
              <a:t>000.root</a:t>
            </a:r>
          </a:p>
          <a:p>
            <a:r>
              <a:rPr lang="en-US" altLang="zh-CN" dirty="0"/>
              <a:t>26P</a:t>
            </a:r>
          </a:p>
          <a:p>
            <a:r>
              <a:rPr lang="en-US" dirty="0">
                <a:solidFill>
                  <a:srgbClr val="FF0000"/>
                </a:solidFill>
              </a:rPr>
              <a:t>North</a:t>
            </a:r>
            <a:r>
              <a:rPr lang="en-US" dirty="0"/>
              <a:t> </a:t>
            </a:r>
            <a:r>
              <a:rPr lang="en-US" altLang="zh-CN" dirty="0"/>
              <a:t>vs </a:t>
            </a:r>
            <a:r>
              <a:rPr lang="en-US" altLang="zh-CN" dirty="0">
                <a:solidFill>
                  <a:srgbClr val="0000FF"/>
                </a:solidFill>
              </a:rPr>
              <a:t>South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21345-9097-4F36-85B0-11249E34FE9E}"/>
              </a:ext>
            </a:extLst>
          </p:cNvPr>
          <p:cNvSpPr txBox="1"/>
          <p:nvPr/>
        </p:nvSpPr>
        <p:spPr>
          <a:xfrm>
            <a:off x="7216430" y="3613979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1461 keV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A3755-48D4-4B7D-B8FF-656B2D8EC5B3}"/>
              </a:ext>
            </a:extLst>
          </p:cNvPr>
          <p:cNvSpPr txBox="1"/>
          <p:nvPr/>
        </p:nvSpPr>
        <p:spPr>
          <a:xfrm>
            <a:off x="3168013" y="4168291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1369 keV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CE489-70FA-4CC5-8C32-E706F655D0BF}"/>
              </a:ext>
            </a:extLst>
          </p:cNvPr>
          <p:cNvSpPr txBox="1"/>
          <p:nvPr/>
        </p:nvSpPr>
        <p:spPr>
          <a:xfrm>
            <a:off x="4475893" y="3429313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1461 keV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E0C0A-255B-4ACF-B1FB-6452C92AB208}"/>
              </a:ext>
            </a:extLst>
          </p:cNvPr>
          <p:cNvSpPr txBox="1"/>
          <p:nvPr/>
        </p:nvSpPr>
        <p:spPr>
          <a:xfrm>
            <a:off x="978533" y="4075801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1369 keV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788463-5282-4CB8-8175-A191AD09AA86}"/>
              </a:ext>
            </a:extLst>
          </p:cNvPr>
          <p:cNvSpPr txBox="1"/>
          <p:nvPr/>
        </p:nvSpPr>
        <p:spPr>
          <a:xfrm>
            <a:off x="3751153" y="369645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511 keV</a:t>
            </a:r>
          </a:p>
        </p:txBody>
      </p:sp>
    </p:spTree>
    <p:extLst>
      <p:ext uri="{BB962C8B-B14F-4D97-AF65-F5344CB8AC3E}">
        <p14:creationId xmlns:p14="http://schemas.microsoft.com/office/powerpoint/2010/main" val="238930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E783CA-EE69-45D9-94A5-AC072E9F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06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D87D7-2330-4F14-915F-52E619DBE9C2}"/>
              </a:ext>
            </a:extLst>
          </p:cNvPr>
          <p:cNvSpPr txBox="1"/>
          <p:nvPr/>
        </p:nvSpPr>
        <p:spPr>
          <a:xfrm>
            <a:off x="7173846" y="260973"/>
            <a:ext cx="1581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098_</a:t>
            </a:r>
            <a:r>
              <a:rPr lang="en-US" altLang="zh-CN" dirty="0"/>
              <a:t>000.root</a:t>
            </a:r>
          </a:p>
          <a:p>
            <a:r>
              <a:rPr lang="en-US" altLang="zh-CN" dirty="0"/>
              <a:t>25Si</a:t>
            </a:r>
          </a:p>
          <a:p>
            <a:r>
              <a:rPr lang="en-US" dirty="0">
                <a:solidFill>
                  <a:srgbClr val="FF0000"/>
                </a:solidFill>
              </a:rPr>
              <a:t>North</a:t>
            </a:r>
            <a:r>
              <a:rPr lang="en-US" dirty="0"/>
              <a:t> </a:t>
            </a:r>
            <a:r>
              <a:rPr lang="en-US" altLang="zh-CN" dirty="0"/>
              <a:t>vs </a:t>
            </a:r>
            <a:r>
              <a:rPr lang="en-US" altLang="zh-CN" dirty="0">
                <a:solidFill>
                  <a:srgbClr val="0000FF"/>
                </a:solidFill>
              </a:rPr>
              <a:t>South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C87D8-D174-419B-8F5C-A9894AB037D7}"/>
              </a:ext>
            </a:extLst>
          </p:cNvPr>
          <p:cNvSpPr txBox="1"/>
          <p:nvPr/>
        </p:nvSpPr>
        <p:spPr>
          <a:xfrm>
            <a:off x="3522738" y="346302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1461 keV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35B6C-7E4C-4B68-B92A-1385118A1D29}"/>
              </a:ext>
            </a:extLst>
          </p:cNvPr>
          <p:cNvSpPr txBox="1"/>
          <p:nvPr/>
        </p:nvSpPr>
        <p:spPr>
          <a:xfrm>
            <a:off x="1409193" y="1868895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1369 keV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3E88F-AF1D-4C43-B68F-7EDD6358322F}"/>
              </a:ext>
            </a:extLst>
          </p:cNvPr>
          <p:cNvSpPr txBox="1"/>
          <p:nvPr/>
        </p:nvSpPr>
        <p:spPr>
          <a:xfrm>
            <a:off x="6915313" y="2351289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1612 keV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ED807-9B01-4271-AEA4-C21BE3EE7000}"/>
              </a:ext>
            </a:extLst>
          </p:cNvPr>
          <p:cNvSpPr txBox="1"/>
          <p:nvPr/>
        </p:nvSpPr>
        <p:spPr>
          <a:xfrm>
            <a:off x="0" y="6211669"/>
            <a:ext cx="216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Shaping time 0.25 </a:t>
            </a:r>
            <a:r>
              <a:rPr lang="en-US" altLang="zh-CN" dirty="0" err="1"/>
              <a:t>μs</a:t>
            </a:r>
            <a:endParaRPr lang="en-US" altLang="zh-CN" dirty="0"/>
          </a:p>
          <a:p>
            <a:r>
              <a:rPr lang="en-US" altLang="zh-CN" dirty="0"/>
              <a:t>Trigger window 4 </a:t>
            </a:r>
            <a:r>
              <a:rPr lang="en-US" altLang="zh-CN" dirty="0" err="1"/>
              <a:t>μs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0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6DEA0-4EB5-463C-97DE-C77C18BFB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" y="0"/>
            <a:ext cx="6776678" cy="34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AAFCFA-C5B8-4C4B-8C5F-BAB21540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0000"/>
            <a:ext cx="6782891" cy="34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03F8A6-13C7-473B-AA4C-B5F57C1AB667}"/>
              </a:ext>
            </a:extLst>
          </p:cNvPr>
          <p:cNvSpPr txBox="1"/>
          <p:nvPr/>
        </p:nvSpPr>
        <p:spPr>
          <a:xfrm>
            <a:off x="733168" y="26361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 deg GRIFFIN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E4949-B455-4375-A60E-A93DFEB6135E}"/>
              </a:ext>
            </a:extLst>
          </p:cNvPr>
          <p:cNvSpPr txBox="1"/>
          <p:nvPr/>
        </p:nvSpPr>
        <p:spPr>
          <a:xfrm>
            <a:off x="733168" y="3683611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 deg GRIFFIN with addback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25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6CA80-06F3-4614-94A5-9A6DB6390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7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A42E5-86DD-4C51-9882-A7C8F039361F}"/>
              </a:ext>
            </a:extLst>
          </p:cNvPr>
          <p:cNvSpPr txBox="1"/>
          <p:nvPr/>
        </p:nvSpPr>
        <p:spPr>
          <a:xfrm>
            <a:off x="0" y="4657235"/>
            <a:ext cx="4664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9D454"/>
                </a:solidFill>
              </a:rPr>
              <a:t>a101-&gt;Draw("FE&gt;&gt;(4000,1,4001)","FE&gt;0")</a:t>
            </a:r>
          </a:p>
          <a:p>
            <a:r>
              <a:rPr lang="en-US" dirty="0"/>
              <a:t>a101-&gt;Draw("FE[0]","FE[0]&gt;0","same")</a:t>
            </a:r>
          </a:p>
        </p:txBody>
      </p:sp>
    </p:spTree>
    <p:extLst>
      <p:ext uri="{BB962C8B-B14F-4D97-AF65-F5344CB8AC3E}">
        <p14:creationId xmlns:p14="http://schemas.microsoft.com/office/powerpoint/2010/main" val="293909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2D906-8CD3-46DD-B479-FA4903FE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26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1F8B8-AE97-4CCB-817A-4A4699055D4E}"/>
              </a:ext>
            </a:extLst>
          </p:cNvPr>
          <p:cNvSpPr txBox="1"/>
          <p:nvPr/>
        </p:nvSpPr>
        <p:spPr>
          <a:xfrm>
            <a:off x="-1" y="4826675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a101-&gt;Draw("FE[0]&gt;&gt;(4000,1,4001)","FE[0]&gt;0")</a:t>
            </a:r>
          </a:p>
          <a:p>
            <a:r>
              <a:rPr lang="en-US" dirty="0">
                <a:solidFill>
                  <a:srgbClr val="0000FF"/>
                </a:solidFill>
              </a:rPr>
              <a:t>a101-&gt;Draw("FE[1]","FE[1]&gt;0","same")</a:t>
            </a:r>
          </a:p>
          <a:p>
            <a:r>
              <a:rPr lang="en-US" dirty="0">
                <a:solidFill>
                  <a:srgbClr val="FF0000"/>
                </a:solidFill>
              </a:rPr>
              <a:t>a101-&gt;Draw("FE[2]","FE[2]&gt;0","same")</a:t>
            </a:r>
          </a:p>
          <a:p>
            <a:r>
              <a:rPr lang="en-US" dirty="0">
                <a:solidFill>
                  <a:srgbClr val="00FF00"/>
                </a:solidFill>
              </a:rPr>
              <a:t>a101-&gt;Draw("FE[3]","FE[3]&gt;0","same")</a:t>
            </a:r>
          </a:p>
        </p:txBody>
      </p:sp>
    </p:spTree>
    <p:extLst>
      <p:ext uri="{BB962C8B-B14F-4D97-AF65-F5344CB8AC3E}">
        <p14:creationId xmlns:p14="http://schemas.microsoft.com/office/powerpoint/2010/main" val="35508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35169-24DB-48D7-B040-39F38255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67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C1EE6-C1A4-41AD-AAB7-C8D0317652C7}"/>
              </a:ext>
            </a:extLst>
          </p:cNvPr>
          <p:cNvSpPr txBox="1"/>
          <p:nvPr/>
        </p:nvSpPr>
        <p:spPr>
          <a:xfrm>
            <a:off x="3490451" y="107191"/>
            <a:ext cx="5574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a101-&gt;Draw("FE[0]&gt;&gt;(4000,1,4001)","FE[0]&gt;0&amp;&amp;</a:t>
            </a:r>
            <a:r>
              <a:rPr lang="en-US" altLang="zh-CN" dirty="0"/>
              <a:t>id==12</a:t>
            </a:r>
            <a:r>
              <a:rPr lang="en-US" dirty="0"/>
              <a:t>")</a:t>
            </a:r>
          </a:p>
          <a:p>
            <a:r>
              <a:rPr lang="en-US" dirty="0">
                <a:solidFill>
                  <a:srgbClr val="0000FF"/>
                </a:solidFill>
              </a:rPr>
              <a:t>a101-&gt;Draw("FE[1]","FE[1]&gt;0&amp;&amp;id==12","same")</a:t>
            </a:r>
          </a:p>
          <a:p>
            <a:r>
              <a:rPr lang="en-US" dirty="0">
                <a:solidFill>
                  <a:srgbClr val="FF0000"/>
                </a:solidFill>
              </a:rPr>
              <a:t>a101-&gt;Draw("FE[2]","FE[2]&gt;0&amp;&amp;id==12","same")</a:t>
            </a:r>
          </a:p>
        </p:txBody>
      </p:sp>
    </p:spTree>
    <p:extLst>
      <p:ext uri="{BB962C8B-B14F-4D97-AF65-F5344CB8AC3E}">
        <p14:creationId xmlns:p14="http://schemas.microsoft.com/office/powerpoint/2010/main" val="271960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35EFE-ACD1-4404-9143-C2A68F71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33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85C53-16A4-4568-88CD-BBA8778ABD95}"/>
              </a:ext>
            </a:extLst>
          </p:cNvPr>
          <p:cNvSpPr txBox="1"/>
          <p:nvPr/>
        </p:nvSpPr>
        <p:spPr>
          <a:xfrm>
            <a:off x="3755921" y="117024"/>
            <a:ext cx="53159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a101-&gt;Draw("FE&gt;&gt;(4000,1,4001)","FE&gt;0&amp;&amp;</a:t>
            </a:r>
            <a:r>
              <a:rPr lang="en-US" altLang="zh-CN" dirty="0"/>
              <a:t>id[0]==12</a:t>
            </a:r>
            <a:r>
              <a:rPr lang="en-US" dirty="0"/>
              <a:t>")</a:t>
            </a:r>
          </a:p>
          <a:p>
            <a:r>
              <a:rPr lang="en-US" dirty="0">
                <a:solidFill>
                  <a:srgbClr val="0000FF"/>
                </a:solidFill>
              </a:rPr>
              <a:t>a101-&gt;Draw("FE","FE&gt;0&amp;&amp;id[1]==12","same")</a:t>
            </a:r>
          </a:p>
          <a:p>
            <a:r>
              <a:rPr lang="en-US" dirty="0">
                <a:solidFill>
                  <a:srgbClr val="FF0000"/>
                </a:solidFill>
              </a:rPr>
              <a:t>a101-&gt;Draw("FE","FE&gt;0&amp;&amp;id[2]==12","same")</a:t>
            </a:r>
          </a:p>
        </p:txBody>
      </p:sp>
    </p:spTree>
    <p:extLst>
      <p:ext uri="{BB962C8B-B14F-4D97-AF65-F5344CB8AC3E}">
        <p14:creationId xmlns:p14="http://schemas.microsoft.com/office/powerpoint/2010/main" val="383034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BA76A-50B1-491B-B872-8A3DBF03C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64" y="0"/>
            <a:ext cx="5238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46DD-5F8F-47FD-92CD-B1AE13A1F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68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25C163-2839-436A-8385-AE997BB980D9}"/>
              </a:ext>
            </a:extLst>
          </p:cNvPr>
          <p:cNvSpPr txBox="1"/>
          <p:nvPr/>
        </p:nvSpPr>
        <p:spPr>
          <a:xfrm>
            <a:off x="7370619" y="36021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26</a:t>
            </a:r>
            <a:r>
              <a:rPr lang="en-US" altLang="zh-CN" dirty="0"/>
              <a:t>P runs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6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006D9-638C-417D-846A-EF52541D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39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E9C9E-3068-40B1-9144-7A68C3321116}"/>
              </a:ext>
            </a:extLst>
          </p:cNvPr>
          <p:cNvSpPr txBox="1"/>
          <p:nvPr/>
        </p:nvSpPr>
        <p:spPr>
          <a:xfrm>
            <a:off x="6262255" y="277092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015_000m.root</a:t>
            </a:r>
          </a:p>
          <a:p>
            <a:r>
              <a:rPr lang="en-US" dirty="0"/>
              <a:t>152Eu outside of chamber</a:t>
            </a:r>
          </a:p>
        </p:txBody>
      </p:sp>
    </p:spTree>
    <p:extLst>
      <p:ext uri="{BB962C8B-B14F-4D97-AF65-F5344CB8AC3E}">
        <p14:creationId xmlns:p14="http://schemas.microsoft.com/office/powerpoint/2010/main" val="10277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F5A88D-4509-42D9-9739-0F1D8C62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6800" cy="2274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373EC9-786C-4B69-A2D4-78D5A07E2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1295"/>
            <a:ext cx="8686800" cy="2255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5FB1E-0C51-457D-86FE-744A361F7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35050"/>
            <a:ext cx="8686800" cy="22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</Words>
  <Application>Microsoft Office PowerPoint</Application>
  <PresentationFormat>On-screen Show (4:3)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1</cp:revision>
  <dcterms:created xsi:type="dcterms:W3CDTF">2023-07-13T12:53:51Z</dcterms:created>
  <dcterms:modified xsi:type="dcterms:W3CDTF">2023-07-13T12:54:29Z</dcterms:modified>
</cp:coreProperties>
</file>