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39" r:id="rId2"/>
    <p:sldId id="3704" r:id="rId3"/>
    <p:sldId id="3705" r:id="rId4"/>
    <p:sldId id="3677" r:id="rId5"/>
    <p:sldId id="3685" r:id="rId6"/>
    <p:sldId id="3695" r:id="rId7"/>
    <p:sldId id="3696" r:id="rId8"/>
    <p:sldId id="3694" r:id="rId9"/>
    <p:sldId id="3697" r:id="rId10"/>
    <p:sldId id="3703" r:id="rId11"/>
    <p:sldId id="3702" r:id="rId12"/>
    <p:sldId id="3706" r:id="rId13"/>
    <p:sldId id="3708" r:id="rId14"/>
    <p:sldId id="370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60" d="100"/>
          <a:sy n="60" d="100"/>
        </p:scale>
        <p:origin x="53" y="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Source!$CL$38</c:f>
              <c:strCache>
                <c:ptCount val="1"/>
                <c:pt idx="0">
                  <c:v>Efficiency (%)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Source!$CO$39:$CO$53</c:f>
                <c:numCache>
                  <c:formatCode>General</c:formatCode>
                  <c:ptCount val="15"/>
                  <c:pt idx="0">
                    <c:v>0.15369826831279809</c:v>
                  </c:pt>
                  <c:pt idx="1">
                    <c:v>0.16920974901584196</c:v>
                  </c:pt>
                  <c:pt idx="2">
                    <c:v>3.4364325304876542E-2</c:v>
                  </c:pt>
                  <c:pt idx="3">
                    <c:v>4.6104546106331079E-2</c:v>
                  </c:pt>
                  <c:pt idx="4">
                    <c:v>5.4923530267670051E-2</c:v>
                  </c:pt>
                  <c:pt idx="5">
                    <c:v>5.918568922065981E-2</c:v>
                  </c:pt>
                  <c:pt idx="6">
                    <c:v>6.4653206520156825E-2</c:v>
                  </c:pt>
                  <c:pt idx="7">
                    <c:v>6.6986504826726634E-2</c:v>
                  </c:pt>
                  <c:pt idx="8">
                    <c:v>6.8392072509058988E-2</c:v>
                  </c:pt>
                  <c:pt idx="9">
                    <c:v>4.2989597195806195E-2</c:v>
                  </c:pt>
                  <c:pt idx="10">
                    <c:v>6.0040743921455531E-2</c:v>
                  </c:pt>
                  <c:pt idx="11">
                    <c:v>5.9889253799735198E-2</c:v>
                  </c:pt>
                  <c:pt idx="12">
                    <c:v>5.9191525981569182E-2</c:v>
                  </c:pt>
                  <c:pt idx="13">
                    <c:v>6.1504397472869177E-2</c:v>
                  </c:pt>
                  <c:pt idx="14">
                    <c:v>4.4486258578630422E-2</c:v>
                  </c:pt>
                </c:numCache>
              </c:numRef>
            </c:plus>
            <c:minus>
              <c:numRef>
                <c:f>Source!$CQ$39:$CQ$53</c:f>
                <c:numCache>
                  <c:formatCode>General</c:formatCode>
                  <c:ptCount val="15"/>
                  <c:pt idx="0">
                    <c:v>0.13848297180970903</c:v>
                  </c:pt>
                  <c:pt idx="1">
                    <c:v>0.1524588998959957</c:v>
                  </c:pt>
                  <c:pt idx="2">
                    <c:v>3.3120164463459667E-2</c:v>
                  </c:pt>
                  <c:pt idx="3">
                    <c:v>4.4435330419193897E-2</c:v>
                  </c:pt>
                  <c:pt idx="4">
                    <c:v>5.2935023145090243E-2</c:v>
                  </c:pt>
                  <c:pt idx="5">
                    <c:v>5.7042870578148608E-2</c:v>
                  </c:pt>
                  <c:pt idx="6">
                    <c:v>6.2312436343214372E-2</c:v>
                  </c:pt>
                  <c:pt idx="7">
                    <c:v>6.4561257554464513E-2</c:v>
                  </c:pt>
                  <c:pt idx="8">
                    <c:v>6.5915936640707384E-2</c:v>
                  </c:pt>
                  <c:pt idx="9">
                    <c:v>4.1455375728415511E-2</c:v>
                  </c:pt>
                  <c:pt idx="10">
                    <c:v>5.7897997670011359E-2</c:v>
                  </c:pt>
                  <c:pt idx="11">
                    <c:v>5.7751913958492773E-2</c:v>
                  </c:pt>
                  <c:pt idx="12">
                    <c:v>5.7079086792271694E-2</c:v>
                  </c:pt>
                  <c:pt idx="13">
                    <c:v>5.9309416056504416E-2</c:v>
                  </c:pt>
                  <c:pt idx="14">
                    <c:v>4.2898623956134196E-2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Source!$CK$39:$CK$53</c:f>
              <c:numCache>
                <c:formatCode>General</c:formatCode>
                <c:ptCount val="15"/>
                <c:pt idx="0">
                  <c:v>5.89</c:v>
                </c:pt>
                <c:pt idx="1">
                  <c:v>6.49</c:v>
                </c:pt>
                <c:pt idx="2">
                  <c:v>11.89</c:v>
                </c:pt>
                <c:pt idx="3">
                  <c:v>13.852</c:v>
                </c:pt>
                <c:pt idx="4">
                  <c:v>16.96</c:v>
                </c:pt>
                <c:pt idx="5">
                  <c:v>21.16</c:v>
                </c:pt>
                <c:pt idx="6">
                  <c:v>26.3446</c:v>
                </c:pt>
                <c:pt idx="7">
                  <c:v>33.195999999999998</c:v>
                </c:pt>
                <c:pt idx="8">
                  <c:v>59.540900000000001</c:v>
                </c:pt>
                <c:pt idx="9">
                  <c:v>6.4</c:v>
                </c:pt>
                <c:pt idx="10">
                  <c:v>39.5229</c:v>
                </c:pt>
                <c:pt idx="11">
                  <c:v>40.118600000000001</c:v>
                </c:pt>
                <c:pt idx="12">
                  <c:v>45.477699999999999</c:v>
                </c:pt>
                <c:pt idx="13">
                  <c:v>46.697699999999998</c:v>
                </c:pt>
                <c:pt idx="14">
                  <c:v>121.7817</c:v>
                </c:pt>
              </c:numCache>
            </c:numRef>
          </c:xVal>
          <c:yVal>
            <c:numRef>
              <c:f>Source!$CL$39:$CL$53</c:f>
              <c:numCache>
                <c:formatCode>0.0%</c:formatCode>
                <c:ptCount val="15"/>
                <c:pt idx="0">
                  <c:v>0.79313784910033469</c:v>
                </c:pt>
                <c:pt idx="1">
                  <c:v>0.87318261848014078</c:v>
                </c:pt>
                <c:pt idx="2">
                  <c:v>0.46045677231145199</c:v>
                </c:pt>
                <c:pt idx="3">
                  <c:v>0.61776712624685959</c:v>
                </c:pt>
                <c:pt idx="4">
                  <c:v>0.73593505027764827</c:v>
                </c:pt>
                <c:pt idx="5">
                  <c:v>0.79304485636755406</c:v>
                </c:pt>
                <c:pt idx="6">
                  <c:v>0.8663055808528457</c:v>
                </c:pt>
                <c:pt idx="7">
                  <c:v>0.89757006800779859</c:v>
                </c:pt>
                <c:pt idx="8">
                  <c:v>0.91640364476305469</c:v>
                </c:pt>
                <c:pt idx="9">
                  <c:v>0.58457236886343378</c:v>
                </c:pt>
                <c:pt idx="10">
                  <c:v>0.81643379310174091</c:v>
                </c:pt>
                <c:pt idx="11">
                  <c:v>0.81437383103905769</c:v>
                </c:pt>
                <c:pt idx="12">
                  <c:v>0.80488613098852169</c:v>
                </c:pt>
                <c:pt idx="13">
                  <c:v>0.83633654817637682</c:v>
                </c:pt>
                <c:pt idx="14">
                  <c:v>0.60492396429613815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BDE-429D-B37A-D5C096033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9062896"/>
        <c:axId val="909053328"/>
      </c:scatterChart>
      <c:valAx>
        <c:axId val="909062896"/>
        <c:scaling>
          <c:orientation val="minMax"/>
          <c:max val="12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Energy (keV)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053328"/>
        <c:crosses val="autoZero"/>
        <c:crossBetween val="midCat"/>
      </c:valAx>
      <c:valAx>
        <c:axId val="90905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zh-CN"/>
                  <a:t>Absolute Efficiency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0628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5C382-987B-48D2-8760-15186469149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238FB-29CE-46D2-8D94-75A2BED74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7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26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Mirion</a:t>
            </a:r>
            <a:r>
              <a:rPr lang="en-US" dirty="0"/>
              <a:t> Germanium Detectors User Manual 9231358G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425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152Eu</a:t>
            </a:r>
          </a:p>
          <a:p>
            <a:r>
              <a:rPr lang="en-US" dirty="0"/>
              <a:t>G4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06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run0228_0229_0230_LEGe_XtRa_MSD26_152Eu_Z2707_inChamber_vacuum_XtRa_12mm_away_window1us_XtRaCFDdelay_0.2us_for_efficiency_cal.root</a:t>
            </a:r>
          </a:p>
          <a:p>
            <a:r>
              <a:rPr lang="en-US" dirty="0"/>
              <a:t>run0334_LEGe_241Am_Z7117_ChamberCenter_window1.5us_TrigRise0.064us_TrigGap0.952us_Th350_CFDDelay0.304us_Scale7_for_X_efficiency_cal.root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528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061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6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240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Best figure </a:t>
            </a:r>
            <a:r>
              <a:rPr lang="en-US" altLang="zh-CN" dirty="0"/>
              <a:t>X efficiency</a:t>
            </a:r>
            <a:endParaRPr lang="en-US" dirty="0"/>
          </a:p>
          <a:p>
            <a:endParaRPr lang="fr-FR" dirty="0"/>
          </a:p>
          <a:p>
            <a:r>
              <a:rPr lang="fr-FR" dirty="0"/>
              <a:t>D:\X\Geant4PKU\HPGe_PXCT</a:t>
            </a:r>
          </a:p>
          <a:p>
            <a:r>
              <a:rPr lang="fr-FR" i="1" dirty="0"/>
              <a:t>Run G4 simulation</a:t>
            </a:r>
          </a:p>
          <a:p>
            <a:r>
              <a:rPr lang="en-US" dirty="0"/>
              <a:t>C:\Si24\root_scripts\tree_GetEntries_from_G4_rootfiles_PXCT.C</a:t>
            </a:r>
          </a:p>
          <a:p>
            <a:r>
              <a:rPr lang="en-US" i="1" dirty="0"/>
              <a:t>Extract counts of each X-ray peak</a:t>
            </a:r>
            <a:endParaRPr lang="fr-FR" i="1" dirty="0"/>
          </a:p>
          <a:p>
            <a:r>
              <a:rPr lang="nl-NL" dirty="0"/>
              <a:t>TFile *_file0 = TFile::Open("F:/out/ExG4_LowEnergy_7.2keV_all.root")</a:t>
            </a:r>
            <a:br>
              <a:rPr lang="nl-NL" dirty="0"/>
            </a:br>
            <a:r>
              <a:rPr lang="nl-NL" dirty="0"/>
              <a:t>tree-&gt;Draw("LEGe_e","LEGe_e&gt;6.8")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5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11E5-AABB-4A16-8F80-3095C75ED7E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382-BA7B-4F51-A054-559C824F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7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11E5-AABB-4A16-8F80-3095C75ED7E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382-BA7B-4F51-A054-559C824F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3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11E5-AABB-4A16-8F80-3095C75ED7E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382-BA7B-4F51-A054-559C824F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7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11E5-AABB-4A16-8F80-3095C75ED7E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382-BA7B-4F51-A054-559C824F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4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11E5-AABB-4A16-8F80-3095C75ED7E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382-BA7B-4F51-A054-559C824F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6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11E5-AABB-4A16-8F80-3095C75ED7E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382-BA7B-4F51-A054-559C824F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1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11E5-AABB-4A16-8F80-3095C75ED7E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382-BA7B-4F51-A054-559C824F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5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11E5-AABB-4A16-8F80-3095C75ED7E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382-BA7B-4F51-A054-559C824F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0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11E5-AABB-4A16-8F80-3095C75ED7E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382-BA7B-4F51-A054-559C824F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3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11E5-AABB-4A16-8F80-3095C75ED7E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382-BA7B-4F51-A054-559C824F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5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11E5-AABB-4A16-8F80-3095C75ED7E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382-BA7B-4F51-A054-559C824F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4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11E5-AABB-4A16-8F80-3095C75ED7E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6B382-BA7B-4F51-A054-559C824F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2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nhb.fr/home/nuclear-data/nuclear-data-tabl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7BD8F3-B140-4518-8501-09209A8F7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787201" cy="3616037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C6C672B-4B33-4681-B519-889BD5360C58}"/>
              </a:ext>
            </a:extLst>
          </p:cNvPr>
          <p:cNvGraphicFramePr>
            <a:graphicFrameLocks/>
          </p:cNvGraphicFramePr>
          <p:nvPr/>
        </p:nvGraphicFramePr>
        <p:xfrm>
          <a:off x="4842163" y="369332"/>
          <a:ext cx="2784764" cy="2067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1EE4FC7-BEDE-4A71-84FD-B80564CFE25B}"/>
              </a:ext>
            </a:extLst>
          </p:cNvPr>
          <p:cNvSpPr txBox="1"/>
          <p:nvPr/>
        </p:nvSpPr>
        <p:spPr>
          <a:xfrm>
            <a:off x="5511595" y="0"/>
            <a:ext cx="363240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Ge K-</a:t>
            </a:r>
            <a:r>
              <a:rPr lang="en-US" altLang="zh-CN" dirty="0"/>
              <a:t>absorption edge: </a:t>
            </a:r>
            <a:r>
              <a:rPr lang="en-US" dirty="0"/>
              <a:t>11.103(2) </a:t>
            </a:r>
            <a:r>
              <a:rPr lang="en-US" altLang="zh-CN" dirty="0"/>
              <a:t>keV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C132EB-5E53-41B2-8B3B-F0817D35F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358" y="1839192"/>
            <a:ext cx="2635734" cy="1589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C0FFBE-9B1C-4113-B8D9-29BD6265EC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20778"/>
            <a:ext cx="5391284" cy="32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43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748B34-946B-4D88-B50B-44E0BF10B7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B65127-F82A-4FED-9EFA-D86B57949CA2}"/>
              </a:ext>
            </a:extLst>
          </p:cNvPr>
          <p:cNvSpPr txBox="1"/>
          <p:nvPr/>
        </p:nvSpPr>
        <p:spPr>
          <a:xfrm>
            <a:off x="0" y="6211669"/>
            <a:ext cx="8414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5-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 thick dead layer on LEGe. Scaling by a factor to match high-energy data points.</a:t>
            </a:r>
          </a:p>
        </p:txBody>
      </p:sp>
    </p:spTree>
    <p:extLst>
      <p:ext uri="{BB962C8B-B14F-4D97-AF65-F5344CB8AC3E}">
        <p14:creationId xmlns:p14="http://schemas.microsoft.com/office/powerpoint/2010/main" val="267245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169B4-1D60-4522-B891-1CCF6BD1B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4A4519-2694-4B31-AD07-A250A7ADE7A3}"/>
              </a:ext>
            </a:extLst>
          </p:cNvPr>
          <p:cNvSpPr txBox="1"/>
          <p:nvPr/>
        </p:nvSpPr>
        <p:spPr>
          <a:xfrm>
            <a:off x="0" y="6211669"/>
            <a:ext cx="8542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7.5-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 thick dead layer on LEGe. Scaling by a factor to match high-energy data points.</a:t>
            </a:r>
          </a:p>
        </p:txBody>
      </p:sp>
    </p:spTree>
    <p:extLst>
      <p:ext uri="{BB962C8B-B14F-4D97-AF65-F5344CB8AC3E}">
        <p14:creationId xmlns:p14="http://schemas.microsoft.com/office/powerpoint/2010/main" val="2779673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94D9CA-6519-43C2-8BF7-6FE14EA9073C}"/>
              </a:ext>
            </a:extLst>
          </p:cNvPr>
          <p:cNvSpPr txBox="1"/>
          <p:nvPr/>
        </p:nvSpPr>
        <p:spPr>
          <a:xfrm>
            <a:off x="0" y="0"/>
            <a:ext cx="9144000" cy="532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X-ray Detection Efficiency Uncertainties:</a:t>
            </a:r>
          </a:p>
          <a:p>
            <a:pPr marL="34290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LEGe dead layer thickness ~5 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μm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LEGe Be window thickness 0.13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±0.05 mm</a:t>
            </a:r>
          </a:p>
          <a:p>
            <a:pPr marL="34290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Source window: 152Eu 0.06 mm; 241Am open</a:t>
            </a:r>
          </a:p>
          <a:p>
            <a:pPr marL="34290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X-ray intensities: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http://www.lnhb.fr/home/nuclear-data/nuclear-data-table/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Geant4 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photon-material interactions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Detector/source geometry: source-to-detector distance 12.5 mm</a:t>
            </a:r>
          </a:p>
          <a:p>
            <a:pPr marL="34290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DAQ dead time: 152Eu 3000 pps 95.8%; 241Am 200 pps 99.7%</a:t>
            </a:r>
          </a:p>
          <a:p>
            <a:pPr marL="34290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X-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γ summing effect for 152Eu</a:t>
            </a:r>
          </a:p>
          <a:p>
            <a:pPr marL="34290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Sm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and Gd X rays from 152Eu; only Np X rays from 241Am</a:t>
            </a:r>
          </a:p>
          <a:p>
            <a:pPr>
              <a:lnSpc>
                <a:spcPct val="114000"/>
              </a:lnSpc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4000"/>
              </a:lnSpc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152Eu: thicker window; worse DAQ dead time; more summing effect.</a:t>
            </a:r>
          </a:p>
          <a:p>
            <a:pPr>
              <a:lnSpc>
                <a:spcPct val="114000"/>
              </a:lnSpc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241Am: no window; almost no DAQ dead time; less summing effect.</a:t>
            </a:r>
          </a:p>
          <a:p>
            <a:pPr>
              <a:lnSpc>
                <a:spcPct val="114000"/>
              </a:lnSpc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Our experimental condition should be something in between.</a:t>
            </a:r>
          </a:p>
        </p:txBody>
      </p:sp>
    </p:spTree>
    <p:extLst>
      <p:ext uri="{BB962C8B-B14F-4D97-AF65-F5344CB8AC3E}">
        <p14:creationId xmlns:p14="http://schemas.microsoft.com/office/powerpoint/2010/main" val="360774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B81594-D994-477B-AF8A-E7C41A5C5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986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992C01-AE4E-4AE9-A45B-27B742900FC9}"/>
              </a:ext>
            </a:extLst>
          </p:cNvPr>
          <p:cNvSpPr txBox="1"/>
          <p:nvPr/>
        </p:nvSpPr>
        <p:spPr>
          <a:xfrm>
            <a:off x="84221" y="5498602"/>
            <a:ext cx="3317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Pure </a:t>
            </a:r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152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Eu Mylar Window effect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Affects X rays below 10 keV.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FD1FAE-2641-4C1A-A9D2-30062F046ED4}"/>
              </a:ext>
            </a:extLst>
          </p:cNvPr>
          <p:cNvSpPr/>
          <p:nvPr/>
        </p:nvSpPr>
        <p:spPr>
          <a:xfrm>
            <a:off x="8432800" y="990600"/>
            <a:ext cx="3048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98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8F99AF-3628-4291-884D-52B23C060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B43BB3-D59F-463B-8A03-DACB73D427E6}"/>
              </a:ext>
            </a:extLst>
          </p:cNvPr>
          <p:cNvSpPr txBox="1"/>
          <p:nvPr/>
        </p:nvSpPr>
        <p:spPr>
          <a:xfrm>
            <a:off x="84221" y="5498602"/>
            <a:ext cx="4681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152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Eu Mylar Window + DAQ Dead Time effects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Affects X rays at all energies.</a:t>
            </a:r>
          </a:p>
        </p:txBody>
      </p:sp>
    </p:spTree>
    <p:extLst>
      <p:ext uri="{BB962C8B-B14F-4D97-AF65-F5344CB8AC3E}">
        <p14:creationId xmlns:p14="http://schemas.microsoft.com/office/powerpoint/2010/main" val="87804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53983-4512-4F19-B492-A6DB436EA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085" y="0"/>
            <a:ext cx="6478915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44B071-C6DE-4E05-8043-A258F1066915}"/>
              </a:ext>
            </a:extLst>
          </p:cNvPr>
          <p:cNvCxnSpPr/>
          <p:nvPr/>
        </p:nvCxnSpPr>
        <p:spPr>
          <a:xfrm flipH="1">
            <a:off x="152400" y="635000"/>
            <a:ext cx="4305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8B73EF-093E-4253-B878-C4DB4EF42CD2}"/>
              </a:ext>
            </a:extLst>
          </p:cNvPr>
          <p:cNvCxnSpPr/>
          <p:nvPr/>
        </p:nvCxnSpPr>
        <p:spPr>
          <a:xfrm flipH="1">
            <a:off x="152400" y="1219200"/>
            <a:ext cx="4305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4B48E6A-9B37-497D-BEE4-1ED5D905AFF1}"/>
              </a:ext>
            </a:extLst>
          </p:cNvPr>
          <p:cNvSpPr txBox="1"/>
          <p:nvPr/>
        </p:nvSpPr>
        <p:spPr>
          <a:xfrm>
            <a:off x="152400" y="11668"/>
            <a:ext cx="2810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GL1015 1000 </a:t>
            </a:r>
            <a:r>
              <a:rPr lang="en-US" altLang="zh-CN" dirty="0"/>
              <a:t>mm</a:t>
            </a:r>
            <a:r>
              <a:rPr lang="en-US" altLang="zh-CN" baseline="30000" dirty="0"/>
              <a:t>2</a:t>
            </a:r>
            <a:r>
              <a:rPr lang="en-US" altLang="zh-CN" dirty="0"/>
              <a:t> * 15 mm</a:t>
            </a:r>
          </a:p>
          <a:p>
            <a:r>
              <a:rPr lang="en-US" dirty="0"/>
              <a:t>0.5 mm Be ~6.5%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91C1FF-AB61-480D-BC1A-96F04F4EA8E4}"/>
              </a:ext>
            </a:extLst>
          </p:cNvPr>
          <p:cNvSpPr txBox="1"/>
          <p:nvPr/>
        </p:nvSpPr>
        <p:spPr>
          <a:xfrm>
            <a:off x="152400" y="1219200"/>
            <a:ext cx="2677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GL0210 200 </a:t>
            </a:r>
            <a:r>
              <a:rPr lang="en-US" altLang="zh-CN" dirty="0"/>
              <a:t>mm</a:t>
            </a:r>
            <a:r>
              <a:rPr lang="en-US" altLang="zh-CN" baseline="30000" dirty="0"/>
              <a:t>2</a:t>
            </a:r>
            <a:r>
              <a:rPr lang="en-US" altLang="zh-CN" dirty="0"/>
              <a:t> * 10 mm</a:t>
            </a:r>
          </a:p>
          <a:p>
            <a:r>
              <a:rPr lang="en-US" dirty="0"/>
              <a:t>0.13(5) mm Be  ~2%</a:t>
            </a:r>
          </a:p>
        </p:txBody>
      </p:sp>
    </p:spTree>
    <p:extLst>
      <p:ext uri="{BB962C8B-B14F-4D97-AF65-F5344CB8AC3E}">
        <p14:creationId xmlns:p14="http://schemas.microsoft.com/office/powerpoint/2010/main" val="414742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C31E5-3538-40EE-9681-2AF279A9D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9147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0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60A0AF-A1AD-43D2-B01F-984B08E6F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52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0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C40247-6585-4E2E-8DA1-5AFCAAE5F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8175"/>
            <a:ext cx="9144000" cy="3089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986711-33DB-41E5-888E-9B88BCD5C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45125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E9C2125-4EC2-4D56-9EC9-BB2EC0B3FF87}"/>
              </a:ext>
            </a:extLst>
          </p:cNvPr>
          <p:cNvCxnSpPr>
            <a:cxnSpLocks/>
          </p:cNvCxnSpPr>
          <p:nvPr/>
        </p:nvCxnSpPr>
        <p:spPr>
          <a:xfrm>
            <a:off x="5320937" y="447040"/>
            <a:ext cx="0" cy="368663"/>
          </a:xfrm>
          <a:prstGeom prst="straightConnector1">
            <a:avLst/>
          </a:prstGeom>
          <a:ln w="254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BBE4D6-8D03-43C4-85E8-73FC186EF4E7}"/>
              </a:ext>
            </a:extLst>
          </p:cNvPr>
          <p:cNvCxnSpPr>
            <a:cxnSpLocks/>
          </p:cNvCxnSpPr>
          <p:nvPr/>
        </p:nvCxnSpPr>
        <p:spPr>
          <a:xfrm>
            <a:off x="5824583" y="741680"/>
            <a:ext cx="0" cy="368663"/>
          </a:xfrm>
          <a:prstGeom prst="straightConnector1">
            <a:avLst/>
          </a:prstGeom>
          <a:ln w="254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BABD38-A2C3-4AAE-81A4-69BFC36F9927}"/>
              </a:ext>
            </a:extLst>
          </p:cNvPr>
          <p:cNvCxnSpPr>
            <a:cxnSpLocks/>
          </p:cNvCxnSpPr>
          <p:nvPr/>
        </p:nvCxnSpPr>
        <p:spPr>
          <a:xfrm>
            <a:off x="4833257" y="2204720"/>
            <a:ext cx="0" cy="368663"/>
          </a:xfrm>
          <a:prstGeom prst="straightConnector1">
            <a:avLst/>
          </a:prstGeom>
          <a:ln w="254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1D6095-C750-4326-9C04-E4EE30FCC482}"/>
              </a:ext>
            </a:extLst>
          </p:cNvPr>
          <p:cNvCxnSpPr>
            <a:cxnSpLocks/>
          </p:cNvCxnSpPr>
          <p:nvPr/>
        </p:nvCxnSpPr>
        <p:spPr>
          <a:xfrm>
            <a:off x="6540137" y="2020388"/>
            <a:ext cx="0" cy="368663"/>
          </a:xfrm>
          <a:prstGeom prst="straightConnector1">
            <a:avLst/>
          </a:prstGeom>
          <a:ln w="254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D0BE5B-0D98-4B31-977E-6417A83DB8BB}"/>
              </a:ext>
            </a:extLst>
          </p:cNvPr>
          <p:cNvCxnSpPr>
            <a:cxnSpLocks/>
          </p:cNvCxnSpPr>
          <p:nvPr/>
        </p:nvCxnSpPr>
        <p:spPr>
          <a:xfrm>
            <a:off x="2795452" y="4276176"/>
            <a:ext cx="0" cy="368663"/>
          </a:xfrm>
          <a:prstGeom prst="straightConnector1">
            <a:avLst/>
          </a:prstGeom>
          <a:ln w="254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E7D425-D66A-4489-BADE-66300C71F386}"/>
              </a:ext>
            </a:extLst>
          </p:cNvPr>
          <p:cNvCxnSpPr>
            <a:cxnSpLocks/>
          </p:cNvCxnSpPr>
          <p:nvPr/>
        </p:nvCxnSpPr>
        <p:spPr>
          <a:xfrm>
            <a:off x="3717109" y="5627456"/>
            <a:ext cx="0" cy="368663"/>
          </a:xfrm>
          <a:prstGeom prst="straightConnector1">
            <a:avLst/>
          </a:prstGeom>
          <a:ln w="254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DEEB05-EC28-4866-9058-9840E20A2B9D}"/>
              </a:ext>
            </a:extLst>
          </p:cNvPr>
          <p:cNvCxnSpPr>
            <a:cxnSpLocks/>
          </p:cNvCxnSpPr>
          <p:nvPr/>
        </p:nvCxnSpPr>
        <p:spPr>
          <a:xfrm>
            <a:off x="1837509" y="5562141"/>
            <a:ext cx="0" cy="368663"/>
          </a:xfrm>
          <a:prstGeom prst="straightConnector1">
            <a:avLst/>
          </a:prstGeom>
          <a:ln w="254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767672-9335-47A0-92B5-A3759785D163}"/>
              </a:ext>
            </a:extLst>
          </p:cNvPr>
          <p:cNvCxnSpPr>
            <a:cxnSpLocks/>
          </p:cNvCxnSpPr>
          <p:nvPr/>
        </p:nvCxnSpPr>
        <p:spPr>
          <a:xfrm>
            <a:off x="4380411" y="4063674"/>
            <a:ext cx="0" cy="368663"/>
          </a:xfrm>
          <a:prstGeom prst="straightConnector1">
            <a:avLst/>
          </a:prstGeom>
          <a:ln w="254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F665A3-4B57-4B11-A54D-0D801B13FEB6}"/>
              </a:ext>
            </a:extLst>
          </p:cNvPr>
          <p:cNvCxnSpPr>
            <a:cxnSpLocks/>
          </p:cNvCxnSpPr>
          <p:nvPr/>
        </p:nvCxnSpPr>
        <p:spPr>
          <a:xfrm>
            <a:off x="6048103" y="5258793"/>
            <a:ext cx="0" cy="368663"/>
          </a:xfrm>
          <a:prstGeom prst="straightConnector1">
            <a:avLst/>
          </a:prstGeom>
          <a:ln w="254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FCF032-C74C-46AD-BCC0-A479D26255B2}"/>
              </a:ext>
            </a:extLst>
          </p:cNvPr>
          <p:cNvCxnSpPr>
            <a:cxnSpLocks/>
          </p:cNvCxnSpPr>
          <p:nvPr/>
        </p:nvCxnSpPr>
        <p:spPr>
          <a:xfrm>
            <a:off x="8556172" y="5386785"/>
            <a:ext cx="0" cy="36866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316C006-1041-4919-AF80-A8EA7794A93D}"/>
              </a:ext>
            </a:extLst>
          </p:cNvPr>
          <p:cNvSpPr txBox="1"/>
          <p:nvPr/>
        </p:nvSpPr>
        <p:spPr>
          <a:xfrm>
            <a:off x="1136468" y="3959259"/>
            <a:ext cx="1031966" cy="36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run0334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1EDB32-C9C1-49BA-B3CD-93700A4BE260}"/>
              </a:ext>
            </a:extLst>
          </p:cNvPr>
          <p:cNvSpPr txBox="1"/>
          <p:nvPr/>
        </p:nvSpPr>
        <p:spPr>
          <a:xfrm>
            <a:off x="1048294" y="276315"/>
            <a:ext cx="1578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run0228-0230</a:t>
            </a:r>
          </a:p>
        </p:txBody>
      </p:sp>
    </p:spTree>
    <p:extLst>
      <p:ext uri="{BB962C8B-B14F-4D97-AF65-F5344CB8AC3E}">
        <p14:creationId xmlns:p14="http://schemas.microsoft.com/office/powerpoint/2010/main" val="4138033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16397-EA44-443C-93C1-60D737B2C6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5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2C955-4922-48B4-AD56-7ECB994D42EB}"/>
              </a:ext>
            </a:extLst>
          </p:cNvPr>
          <p:cNvSpPr txBox="1"/>
          <p:nvPr/>
        </p:nvSpPr>
        <p:spPr>
          <a:xfrm>
            <a:off x="0" y="6211669"/>
            <a:ext cx="4740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5-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 thick dead layer on LEGe.</a:t>
            </a:r>
          </a:p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Don't seem to match either source data points.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7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4B1830-16E2-4642-B2FB-8FA8A8E517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5CE5AA-921F-4B21-98EF-5C3D3C81090A}"/>
              </a:ext>
            </a:extLst>
          </p:cNvPr>
          <p:cNvSpPr txBox="1"/>
          <p:nvPr/>
        </p:nvSpPr>
        <p:spPr>
          <a:xfrm>
            <a:off x="0" y="6211669"/>
            <a:ext cx="4740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5-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 thick dead layer on LEGe. Zoom in.</a:t>
            </a:r>
          </a:p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Don't seem to match either source data points.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0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E001A5-EFA5-41FE-99A2-B8166CC35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69BFBB-7C21-4E24-B1A5-504999B233DF}"/>
              </a:ext>
            </a:extLst>
          </p:cNvPr>
          <p:cNvSpPr txBox="1"/>
          <p:nvPr/>
        </p:nvSpPr>
        <p:spPr>
          <a:xfrm>
            <a:off x="0" y="6211669"/>
            <a:ext cx="5029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7.5-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 thick dead layer on LEGe.</a:t>
            </a:r>
          </a:p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Seem to match source data points at low energies.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0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063CF8-57F9-49E5-8060-E933DAE42E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7CE360-E213-46DA-99A5-FBF9504A8066}"/>
              </a:ext>
            </a:extLst>
          </p:cNvPr>
          <p:cNvSpPr txBox="1"/>
          <p:nvPr/>
        </p:nvSpPr>
        <p:spPr>
          <a:xfrm>
            <a:off x="0" y="6211669"/>
            <a:ext cx="5029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7.5-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 thick dead layer on LEGe. Zoom in.</a:t>
            </a:r>
          </a:p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Seem to match source data points at low energies.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58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462</Words>
  <Application>Microsoft Office PowerPoint</Application>
  <PresentationFormat>On-screen Show (4:3)</PresentationFormat>
  <Paragraphs>59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lijie sun</dc:creator>
  <cp:lastModifiedBy>lijie sun</cp:lastModifiedBy>
  <cp:revision>1</cp:revision>
  <dcterms:created xsi:type="dcterms:W3CDTF">2024-06-12T01:02:12Z</dcterms:created>
  <dcterms:modified xsi:type="dcterms:W3CDTF">2024-06-12T01:03:15Z</dcterms:modified>
</cp:coreProperties>
</file>